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5" r:id="rId4"/>
    <p:sldMasterId id="2147483753" r:id="rId5"/>
  </p:sldMasterIdLst>
  <p:notesMasterIdLst>
    <p:notesMasterId r:id="rId127"/>
  </p:notesMasterIdLst>
  <p:sldIdLst>
    <p:sldId id="256" r:id="rId6"/>
    <p:sldId id="257" r:id="rId7"/>
    <p:sldId id="306" r:id="rId8"/>
    <p:sldId id="340" r:id="rId9"/>
    <p:sldId id="318" r:id="rId10"/>
    <p:sldId id="319" r:id="rId11"/>
    <p:sldId id="339" r:id="rId12"/>
    <p:sldId id="368" r:id="rId13"/>
    <p:sldId id="373"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7" r:id="rId27"/>
    <p:sldId id="386" r:id="rId28"/>
    <p:sldId id="388" r:id="rId29"/>
    <p:sldId id="393" r:id="rId30"/>
    <p:sldId id="389" r:id="rId31"/>
    <p:sldId id="390" r:id="rId32"/>
    <p:sldId id="391" r:id="rId33"/>
    <p:sldId id="394" r:id="rId34"/>
    <p:sldId id="395" r:id="rId35"/>
    <p:sldId id="397" r:id="rId36"/>
    <p:sldId id="398" r:id="rId37"/>
    <p:sldId id="427" r:id="rId38"/>
    <p:sldId id="399"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9" r:id="rId55"/>
    <p:sldId id="416" r:id="rId56"/>
    <p:sldId id="417" r:id="rId57"/>
    <p:sldId id="418" r:id="rId58"/>
    <p:sldId id="428" r:id="rId59"/>
    <p:sldId id="420" r:id="rId60"/>
    <p:sldId id="421" r:id="rId61"/>
    <p:sldId id="422" r:id="rId62"/>
    <p:sldId id="423" r:id="rId63"/>
    <p:sldId id="424" r:id="rId64"/>
    <p:sldId id="425" r:id="rId65"/>
    <p:sldId id="426" r:id="rId66"/>
    <p:sldId id="429" r:id="rId67"/>
    <p:sldId id="430" r:id="rId68"/>
    <p:sldId id="431" r:id="rId69"/>
    <p:sldId id="432" r:id="rId70"/>
    <p:sldId id="433" r:id="rId71"/>
    <p:sldId id="435" r:id="rId72"/>
    <p:sldId id="436" r:id="rId73"/>
    <p:sldId id="437" r:id="rId74"/>
    <p:sldId id="438" r:id="rId75"/>
    <p:sldId id="439" r:id="rId76"/>
    <p:sldId id="440" r:id="rId77"/>
    <p:sldId id="442" r:id="rId78"/>
    <p:sldId id="443" r:id="rId79"/>
    <p:sldId id="444" r:id="rId80"/>
    <p:sldId id="445" r:id="rId81"/>
    <p:sldId id="446" r:id="rId82"/>
    <p:sldId id="447" r:id="rId83"/>
    <p:sldId id="449" r:id="rId84"/>
    <p:sldId id="448" r:id="rId85"/>
    <p:sldId id="450" r:id="rId86"/>
    <p:sldId id="451" r:id="rId87"/>
    <p:sldId id="452" r:id="rId88"/>
    <p:sldId id="453" r:id="rId89"/>
    <p:sldId id="454" r:id="rId90"/>
    <p:sldId id="455" r:id="rId91"/>
    <p:sldId id="456" r:id="rId92"/>
    <p:sldId id="457" r:id="rId93"/>
    <p:sldId id="460" r:id="rId94"/>
    <p:sldId id="461" r:id="rId95"/>
    <p:sldId id="462" r:id="rId96"/>
    <p:sldId id="458" r:id="rId97"/>
    <p:sldId id="463" r:id="rId98"/>
    <p:sldId id="464" r:id="rId99"/>
    <p:sldId id="465" r:id="rId100"/>
    <p:sldId id="466" r:id="rId101"/>
    <p:sldId id="467" r:id="rId102"/>
    <p:sldId id="470" r:id="rId103"/>
    <p:sldId id="472" r:id="rId104"/>
    <p:sldId id="471" r:id="rId105"/>
    <p:sldId id="473" r:id="rId106"/>
    <p:sldId id="474" r:id="rId107"/>
    <p:sldId id="475" r:id="rId108"/>
    <p:sldId id="476" r:id="rId109"/>
    <p:sldId id="477" r:id="rId110"/>
    <p:sldId id="478" r:id="rId111"/>
    <p:sldId id="479" r:id="rId112"/>
    <p:sldId id="480" r:id="rId113"/>
    <p:sldId id="481" r:id="rId114"/>
    <p:sldId id="482" r:id="rId115"/>
    <p:sldId id="483" r:id="rId116"/>
    <p:sldId id="484" r:id="rId117"/>
    <p:sldId id="485" r:id="rId118"/>
    <p:sldId id="486" r:id="rId119"/>
    <p:sldId id="487" r:id="rId120"/>
    <p:sldId id="489" r:id="rId121"/>
    <p:sldId id="488" r:id="rId122"/>
    <p:sldId id="490" r:id="rId123"/>
    <p:sldId id="491" r:id="rId124"/>
    <p:sldId id="492" r:id="rId125"/>
    <p:sldId id="493"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B3CF4C-2C45-4BDE-B5CA-52BFF3C28F04}">
          <p14:sldIdLst>
            <p14:sldId id="256"/>
            <p14:sldId id="257"/>
          </p14:sldIdLst>
        </p14:section>
        <p14:section name="Section 1" id="{2BE8C0B0-CD57-493F-A108-8702C42E81B9}">
          <p14:sldIdLst>
            <p14:sldId id="306"/>
            <p14:sldId id="340"/>
            <p14:sldId id="318"/>
            <p14:sldId id="319"/>
            <p14:sldId id="339"/>
            <p14:sldId id="368"/>
          </p14:sldIdLst>
        </p14:section>
        <p14:section name="Section 2" id="{8C215FAF-8C8E-4CC3-BCF9-5C81EBFA6455}">
          <p14:sldIdLst>
            <p14:sldId id="373"/>
            <p14:sldId id="374"/>
            <p14:sldId id="375"/>
            <p14:sldId id="376"/>
            <p14:sldId id="377"/>
          </p14:sldIdLst>
        </p14:section>
        <p14:section name="Section 3" id="{34C2BFF6-4C2B-4BCF-A750-1E98827FDDB6}">
          <p14:sldIdLst>
            <p14:sldId id="378"/>
            <p14:sldId id="379"/>
            <p14:sldId id="380"/>
            <p14:sldId id="381"/>
            <p14:sldId id="382"/>
          </p14:sldIdLst>
        </p14:section>
        <p14:section name="Section 4" id="{42ADF8C5-8C5C-40B2-AF2C-9C67A4D4E44D}">
          <p14:sldIdLst>
            <p14:sldId id="383"/>
            <p14:sldId id="384"/>
            <p14:sldId id="385"/>
            <p14:sldId id="387"/>
            <p14:sldId id="386"/>
          </p14:sldIdLst>
        </p14:section>
        <p14:section name="Section 5" id="{62A832BE-2E97-47BF-87FC-921AA608083D}">
          <p14:sldIdLst>
            <p14:sldId id="388"/>
            <p14:sldId id="393"/>
            <p14:sldId id="389"/>
            <p14:sldId id="390"/>
            <p14:sldId id="391"/>
          </p14:sldIdLst>
        </p14:section>
        <p14:section name="Section 6" id="{02B7D6B7-14DE-49C3-89F5-6AA3849D57E0}">
          <p14:sldIdLst>
            <p14:sldId id="394"/>
            <p14:sldId id="395"/>
            <p14:sldId id="397"/>
            <p14:sldId id="398"/>
            <p14:sldId id="427"/>
          </p14:sldIdLst>
        </p14:section>
        <p14:section name="Section 7" id="{28138C5F-7D29-4F2F-B1F6-73964340406A}">
          <p14:sldIdLst>
            <p14:sldId id="399"/>
            <p14:sldId id="401"/>
            <p14:sldId id="402"/>
            <p14:sldId id="403"/>
            <p14:sldId id="404"/>
          </p14:sldIdLst>
        </p14:section>
        <p14:section name="Section 8" id="{567EB39E-0378-4DD1-A4A4-9902D978FBFE}">
          <p14:sldIdLst>
            <p14:sldId id="405"/>
            <p14:sldId id="406"/>
            <p14:sldId id="407"/>
            <p14:sldId id="408"/>
            <p14:sldId id="409"/>
          </p14:sldIdLst>
        </p14:section>
        <p14:section name="Section 9" id="{48BE1B51-3DD9-4AC4-BEE1-2DE37E0E1C24}">
          <p14:sldIdLst>
            <p14:sldId id="410"/>
            <p14:sldId id="411"/>
            <p14:sldId id="412"/>
            <p14:sldId id="413"/>
            <p14:sldId id="414"/>
          </p14:sldIdLst>
        </p14:section>
        <p14:section name="Section 10" id="{9E9D0F69-166D-4765-9B7B-F7F780561FE1}">
          <p14:sldIdLst>
            <p14:sldId id="415"/>
            <p14:sldId id="419"/>
            <p14:sldId id="416"/>
            <p14:sldId id="417"/>
            <p14:sldId id="418"/>
            <p14:sldId id="428"/>
          </p14:sldIdLst>
        </p14:section>
        <p14:section name="Section 11" id="{3FF5E5DF-666B-46D6-8D25-197E549B3353}">
          <p14:sldIdLst>
            <p14:sldId id="420"/>
            <p14:sldId id="421"/>
            <p14:sldId id="422"/>
            <p14:sldId id="423"/>
            <p14:sldId id="424"/>
            <p14:sldId id="425"/>
          </p14:sldIdLst>
        </p14:section>
        <p14:section name="Section 12" id="{F468E138-E6C7-4631-AF72-C573CBB081CB}">
          <p14:sldIdLst>
            <p14:sldId id="426"/>
            <p14:sldId id="429"/>
            <p14:sldId id="430"/>
            <p14:sldId id="431"/>
            <p14:sldId id="432"/>
          </p14:sldIdLst>
        </p14:section>
        <p14:section name="Section 13" id="{719FD9C4-EC0F-4463-9195-27543A94BFD6}">
          <p14:sldIdLst>
            <p14:sldId id="433"/>
            <p14:sldId id="435"/>
            <p14:sldId id="436"/>
            <p14:sldId id="437"/>
            <p14:sldId id="438"/>
          </p14:sldIdLst>
        </p14:section>
        <p14:section name="Section 14" id="{26DC6D5B-804A-40D7-BEAA-E7DB27373E57}">
          <p14:sldIdLst>
            <p14:sldId id="439"/>
            <p14:sldId id="440"/>
            <p14:sldId id="442"/>
            <p14:sldId id="443"/>
            <p14:sldId id="444"/>
          </p14:sldIdLst>
        </p14:section>
        <p14:section name="Section 15" id="{CD3B812F-EBA2-470D-9DEA-0F44FAAB28AA}">
          <p14:sldIdLst>
            <p14:sldId id="445"/>
            <p14:sldId id="446"/>
            <p14:sldId id="447"/>
            <p14:sldId id="449"/>
            <p14:sldId id="448"/>
          </p14:sldIdLst>
        </p14:section>
        <p14:section name="Section 16" id="{38C743A0-3048-4D51-97D8-38DB1294CFFC}">
          <p14:sldIdLst>
            <p14:sldId id="450"/>
            <p14:sldId id="451"/>
            <p14:sldId id="452"/>
            <p14:sldId id="453"/>
            <p14:sldId id="454"/>
            <p14:sldId id="455"/>
            <p14:sldId id="456"/>
          </p14:sldIdLst>
        </p14:section>
        <p14:section name="Section 17" id="{1C95371F-A6F8-4D88-9A0F-A63005D63531}">
          <p14:sldIdLst>
            <p14:sldId id="457"/>
            <p14:sldId id="460"/>
            <p14:sldId id="461"/>
            <p14:sldId id="462"/>
            <p14:sldId id="458"/>
          </p14:sldIdLst>
        </p14:section>
        <p14:section name="Chapter 18" id="{AD69ADE6-B3A1-4AB1-A2CC-4420F9D4557D}">
          <p14:sldIdLst>
            <p14:sldId id="463"/>
            <p14:sldId id="464"/>
            <p14:sldId id="465"/>
            <p14:sldId id="466"/>
            <p14:sldId id="467"/>
          </p14:sldIdLst>
        </p14:section>
        <p14:section name="Chapter 19" id="{B721A285-B65A-4B5F-9343-0AE76400E5F2}">
          <p14:sldIdLst>
            <p14:sldId id="470"/>
            <p14:sldId id="472"/>
            <p14:sldId id="471"/>
            <p14:sldId id="473"/>
            <p14:sldId id="474"/>
          </p14:sldIdLst>
        </p14:section>
        <p14:section name="Chapter 20" id="{DBC45DE4-93CA-4119-BA3A-8223B7923722}">
          <p14:sldIdLst>
            <p14:sldId id="475"/>
            <p14:sldId id="476"/>
            <p14:sldId id="477"/>
            <p14:sldId id="478"/>
            <p14:sldId id="479"/>
          </p14:sldIdLst>
        </p14:section>
        <p14:section name="Chapter 21" id="{246F7452-7495-4599-AF9B-48696BE6C979}">
          <p14:sldIdLst>
            <p14:sldId id="480"/>
            <p14:sldId id="481"/>
            <p14:sldId id="482"/>
            <p14:sldId id="483"/>
            <p14:sldId id="484"/>
          </p14:sldIdLst>
        </p14:section>
        <p14:section name="Section 22" id="{6FEFF313-A521-4A81-BDFA-E3AE048C221B}">
          <p14:sldIdLst>
            <p14:sldId id="485"/>
            <p14:sldId id="486"/>
            <p14:sldId id="487"/>
            <p14:sldId id="489"/>
            <p14:sldId id="488"/>
          </p14:sldIdLst>
        </p14:section>
        <p14:section name="Resources" id="{1A7E0822-17B1-44DE-B88C-CE96DEA4F69A}">
          <p14:sldIdLst>
            <p14:sldId id="490"/>
            <p14:sldId id="491"/>
            <p14:sldId id="492"/>
            <p14:sldId id="493"/>
          </p14:sldIdLst>
        </p14:section>
        <p14:section name="Untitled Section" id="{835FC299-188D-4CE8-BDCC-334E658795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18B418"/>
    <a:srgbClr val="149814"/>
    <a:srgbClr val="EDEFF3"/>
    <a:srgbClr val="EFEEF3"/>
    <a:srgbClr val="5C2D91"/>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394" autoAdjust="0"/>
  </p:normalViewPr>
  <p:slideViewPr>
    <p:cSldViewPr snapToGrid="0">
      <p:cViewPr>
        <p:scale>
          <a:sx n="66" d="100"/>
          <a:sy n="66" d="100"/>
        </p:scale>
        <p:origin x="294" y="126"/>
      </p:cViewPr>
      <p:guideLst/>
    </p:cSldViewPr>
  </p:slideViewPr>
  <p:notesTextViewPr>
    <p:cViewPr>
      <p:scale>
        <a:sx n="1" d="1"/>
        <a:sy n="1" d="1"/>
      </p:scale>
      <p:origin x="0" y="0"/>
    </p:cViewPr>
  </p:notesTextViewPr>
  <p:sorterViewPr>
    <p:cViewPr>
      <p:scale>
        <a:sx n="66" d="100"/>
        <a:sy n="66" d="100"/>
      </p:scale>
      <p:origin x="0" y="-1853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46412-CBCA-4911-8A7F-D49186927216}"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0AC8E0ED-A957-4A10-AB40-CF5AE3B65D0F}">
      <dgm:prSet phldrT="[Text]"/>
      <dgm:spPr/>
      <dgm:t>
        <a:bodyPr/>
        <a:lstStyle/>
        <a:p>
          <a:r>
            <a:rPr lang="en-US" b="1" dirty="0" smtClean="0"/>
            <a:t>One Windows</a:t>
          </a:r>
          <a:endParaRPr lang="en-US" b="1" dirty="0"/>
        </a:p>
      </dgm:t>
    </dgm:pt>
    <dgm:pt modelId="{E2904582-0CB4-4EEF-B1E4-58915D869146}" type="parTrans" cxnId="{894D5767-2D76-4221-9BD9-8EA2CB323F0D}">
      <dgm:prSet/>
      <dgm:spPr/>
      <dgm:t>
        <a:bodyPr/>
        <a:lstStyle/>
        <a:p>
          <a:endParaRPr lang="en-US" b="1"/>
        </a:p>
      </dgm:t>
    </dgm:pt>
    <dgm:pt modelId="{B276FCF5-AFBB-4687-85AA-A0AEBBB3CB04}" type="sibTrans" cxnId="{894D5767-2D76-4221-9BD9-8EA2CB323F0D}">
      <dgm:prSet/>
      <dgm:spPr/>
      <dgm:t>
        <a:bodyPr/>
        <a:lstStyle/>
        <a:p>
          <a:endParaRPr lang="en-US" b="1"/>
        </a:p>
      </dgm:t>
    </dgm:pt>
    <dgm:pt modelId="{56FEAB4B-2282-4825-8D26-8564F99771F0}">
      <dgm:prSet phldrT="[Text]"/>
      <dgm:spPr/>
      <dgm:t>
        <a:bodyPr/>
        <a:lstStyle/>
        <a:p>
          <a:r>
            <a:rPr lang="en-US" b="1" dirty="0" smtClean="0"/>
            <a:t>Desktop</a:t>
          </a:r>
          <a:br>
            <a:rPr lang="en-US" b="1" dirty="0" smtClean="0"/>
          </a:br>
          <a:r>
            <a:rPr lang="en-US" b="1" dirty="0" smtClean="0"/>
            <a:t>SKU</a:t>
          </a:r>
          <a:endParaRPr lang="en-US" b="1" dirty="0"/>
        </a:p>
      </dgm:t>
    </dgm:pt>
    <dgm:pt modelId="{5D2BFA2B-877F-47C4-B1C9-5A8B7AEF8881}" type="parTrans" cxnId="{A9087FFB-4765-4679-A04D-BDD04AE8C59C}">
      <dgm:prSet/>
      <dgm:spPr/>
      <dgm:t>
        <a:bodyPr/>
        <a:lstStyle/>
        <a:p>
          <a:endParaRPr lang="en-US" b="1"/>
        </a:p>
      </dgm:t>
    </dgm:pt>
    <dgm:pt modelId="{29BA462B-1765-4A53-BBA9-AF83E48D2C49}" type="sibTrans" cxnId="{A9087FFB-4765-4679-A04D-BDD04AE8C59C}">
      <dgm:prSet/>
      <dgm:spPr/>
      <dgm:t>
        <a:bodyPr/>
        <a:lstStyle/>
        <a:p>
          <a:endParaRPr lang="en-US" b="1"/>
        </a:p>
      </dgm:t>
    </dgm:pt>
    <dgm:pt modelId="{BB6F77AD-1056-4EC6-8C1A-FC0E863CB5CC}">
      <dgm:prSet phldrT="[Text]"/>
      <dgm:spPr/>
      <dgm:t>
        <a:bodyPr/>
        <a:lstStyle/>
        <a:p>
          <a:r>
            <a:rPr lang="en-US" b="1" dirty="0" smtClean="0"/>
            <a:t>Mobile</a:t>
          </a:r>
          <a:br>
            <a:rPr lang="en-US" b="1" dirty="0" smtClean="0"/>
          </a:br>
          <a:r>
            <a:rPr lang="en-US" b="1" dirty="0" smtClean="0"/>
            <a:t>SKU</a:t>
          </a:r>
          <a:endParaRPr lang="en-US" b="1" dirty="0"/>
        </a:p>
      </dgm:t>
    </dgm:pt>
    <dgm:pt modelId="{503B2674-5C66-49E6-8809-99DFDADB6322}" type="parTrans" cxnId="{6FA7FCCF-393B-41E5-A2FF-B7182DF3EAE3}">
      <dgm:prSet/>
      <dgm:spPr/>
      <dgm:t>
        <a:bodyPr/>
        <a:lstStyle/>
        <a:p>
          <a:endParaRPr lang="en-US" b="1"/>
        </a:p>
      </dgm:t>
    </dgm:pt>
    <dgm:pt modelId="{9811D383-A7F7-4952-A6EB-F32182E47397}" type="sibTrans" cxnId="{6FA7FCCF-393B-41E5-A2FF-B7182DF3EAE3}">
      <dgm:prSet/>
      <dgm:spPr/>
      <dgm:t>
        <a:bodyPr/>
        <a:lstStyle/>
        <a:p>
          <a:endParaRPr lang="en-US" b="1"/>
        </a:p>
      </dgm:t>
    </dgm:pt>
    <dgm:pt modelId="{024DB868-BF27-48FC-90A2-BC7837878362}">
      <dgm:prSet phldrT="[Text]"/>
      <dgm:spPr/>
      <dgm:t>
        <a:bodyPr/>
        <a:lstStyle/>
        <a:p>
          <a:r>
            <a:rPr lang="en-US" b="1" dirty="0" smtClean="0"/>
            <a:t>Xbox</a:t>
          </a:r>
          <a:br>
            <a:rPr lang="en-US" b="1" dirty="0" smtClean="0"/>
          </a:br>
          <a:r>
            <a:rPr lang="en-US" b="1" dirty="0" smtClean="0"/>
            <a:t>SKU</a:t>
          </a:r>
          <a:endParaRPr lang="en-US" b="1" dirty="0"/>
        </a:p>
      </dgm:t>
    </dgm:pt>
    <dgm:pt modelId="{3210E1C7-C1FD-4530-98F2-6788F5A70405}" type="parTrans" cxnId="{9424290B-EB4D-4C4E-BF62-CB9B74DFCA4F}">
      <dgm:prSet/>
      <dgm:spPr/>
      <dgm:t>
        <a:bodyPr/>
        <a:lstStyle/>
        <a:p>
          <a:endParaRPr lang="en-US" b="1"/>
        </a:p>
      </dgm:t>
    </dgm:pt>
    <dgm:pt modelId="{F6012385-91A9-4FC4-9DCB-510EA00B8D0E}" type="sibTrans" cxnId="{9424290B-EB4D-4C4E-BF62-CB9B74DFCA4F}">
      <dgm:prSet/>
      <dgm:spPr/>
      <dgm:t>
        <a:bodyPr/>
        <a:lstStyle/>
        <a:p>
          <a:endParaRPr lang="en-US" b="1"/>
        </a:p>
      </dgm:t>
    </dgm:pt>
    <dgm:pt modelId="{649C8CF8-D35E-4753-8CDB-6EAABB5C1ECF}">
      <dgm:prSet phldrT="[Text]"/>
      <dgm:spPr/>
      <dgm:t>
        <a:bodyPr/>
        <a:lstStyle/>
        <a:p>
          <a:r>
            <a:rPr lang="en-US" b="1" dirty="0" err="1" smtClean="0"/>
            <a:t>IoT</a:t>
          </a:r>
          <a:r>
            <a:rPr lang="en-US" b="1" dirty="0" smtClean="0"/>
            <a:t/>
          </a:r>
          <a:br>
            <a:rPr lang="en-US" b="1" dirty="0" smtClean="0"/>
          </a:br>
          <a:r>
            <a:rPr lang="en-US" b="1" dirty="0" smtClean="0"/>
            <a:t>SKU</a:t>
          </a:r>
          <a:endParaRPr lang="en-US" b="1" dirty="0"/>
        </a:p>
      </dgm:t>
    </dgm:pt>
    <dgm:pt modelId="{E483F110-A6BC-4DFC-897C-83588DCE9C48}" type="parTrans" cxnId="{C2E419E3-BE05-41E8-BC22-E64E2A945634}">
      <dgm:prSet/>
      <dgm:spPr/>
      <dgm:t>
        <a:bodyPr/>
        <a:lstStyle/>
        <a:p>
          <a:endParaRPr lang="en-US" b="1"/>
        </a:p>
      </dgm:t>
    </dgm:pt>
    <dgm:pt modelId="{834D4B55-A2C9-464C-834D-3AA64D7BC4D4}" type="sibTrans" cxnId="{C2E419E3-BE05-41E8-BC22-E64E2A945634}">
      <dgm:prSet/>
      <dgm:spPr/>
      <dgm:t>
        <a:bodyPr/>
        <a:lstStyle/>
        <a:p>
          <a:endParaRPr lang="en-US" b="1"/>
        </a:p>
      </dgm:t>
    </dgm:pt>
    <dgm:pt modelId="{282BDA18-760F-4DDE-BDDB-C188C1411ADD}">
      <dgm:prSet phldrT="[Text]"/>
      <dgm:spPr/>
      <dgm:t>
        <a:bodyPr/>
        <a:lstStyle/>
        <a:p>
          <a:r>
            <a:rPr lang="en-US" b="1" dirty="0" err="1" smtClean="0"/>
            <a:t>IoT</a:t>
          </a:r>
          <a:r>
            <a:rPr lang="en-US" b="1" dirty="0" smtClean="0"/>
            <a:t> headless</a:t>
          </a:r>
          <a:br>
            <a:rPr lang="en-US" b="1" dirty="0" smtClean="0"/>
          </a:br>
          <a:r>
            <a:rPr lang="en-US" b="1" dirty="0" smtClean="0"/>
            <a:t>SKU</a:t>
          </a:r>
          <a:endParaRPr lang="en-US" b="1" dirty="0"/>
        </a:p>
      </dgm:t>
    </dgm:pt>
    <dgm:pt modelId="{163DAC73-E79F-451B-9DCD-74D12241AF83}" type="parTrans" cxnId="{2B4869E1-7533-47CE-8FDD-3A4E4AD5CC6A}">
      <dgm:prSet/>
      <dgm:spPr/>
      <dgm:t>
        <a:bodyPr/>
        <a:lstStyle/>
        <a:p>
          <a:endParaRPr lang="en-US" b="1"/>
        </a:p>
      </dgm:t>
    </dgm:pt>
    <dgm:pt modelId="{24DA8E40-89A4-414F-8DA0-A258DE68179C}" type="sibTrans" cxnId="{2B4869E1-7533-47CE-8FDD-3A4E4AD5CC6A}">
      <dgm:prSet/>
      <dgm:spPr/>
      <dgm:t>
        <a:bodyPr/>
        <a:lstStyle/>
        <a:p>
          <a:endParaRPr lang="en-US" b="1"/>
        </a:p>
      </dgm:t>
    </dgm:pt>
    <dgm:pt modelId="{775A88C0-CF55-4E23-A516-24F0C7A70574}">
      <dgm:prSet phldrT="[Text]"/>
      <dgm:spPr/>
      <dgm:t>
        <a:bodyPr/>
        <a:lstStyle/>
        <a:p>
          <a:r>
            <a:rPr lang="en-US" b="1" dirty="0" smtClean="0"/>
            <a:t>Surface Hub</a:t>
          </a:r>
          <a:br>
            <a:rPr lang="en-US" b="1" dirty="0" smtClean="0"/>
          </a:br>
          <a:r>
            <a:rPr lang="en-US" b="1" dirty="0" smtClean="0"/>
            <a:t>SKU</a:t>
          </a:r>
          <a:endParaRPr lang="en-US" b="1" dirty="0"/>
        </a:p>
      </dgm:t>
    </dgm:pt>
    <dgm:pt modelId="{B3433E65-A861-47F5-A568-793728624C2F}" type="parTrans" cxnId="{3844ABC3-99AF-4E85-ADDD-B436B8F86831}">
      <dgm:prSet/>
      <dgm:spPr/>
      <dgm:t>
        <a:bodyPr/>
        <a:lstStyle/>
        <a:p>
          <a:endParaRPr lang="en-US" b="1"/>
        </a:p>
      </dgm:t>
    </dgm:pt>
    <dgm:pt modelId="{B9B17653-017E-41B4-9DF5-E7856DE7978D}" type="sibTrans" cxnId="{3844ABC3-99AF-4E85-ADDD-B436B8F86831}">
      <dgm:prSet/>
      <dgm:spPr/>
      <dgm:t>
        <a:bodyPr/>
        <a:lstStyle/>
        <a:p>
          <a:endParaRPr lang="en-US" b="1"/>
        </a:p>
      </dgm:t>
    </dgm:pt>
    <dgm:pt modelId="{07C8A3B1-173D-4B84-8E7B-21039456F513}">
      <dgm:prSet phldrT="[Text]"/>
      <dgm:spPr/>
      <dgm:t>
        <a:bodyPr/>
        <a:lstStyle/>
        <a:p>
          <a:r>
            <a:rPr lang="en-US" b="1" dirty="0" smtClean="0"/>
            <a:t>Holographic</a:t>
          </a:r>
          <a:br>
            <a:rPr lang="en-US" b="1" dirty="0" smtClean="0"/>
          </a:br>
          <a:r>
            <a:rPr lang="en-US" b="1" dirty="0" smtClean="0"/>
            <a:t>SKU</a:t>
          </a:r>
          <a:endParaRPr lang="en-US" b="1" dirty="0"/>
        </a:p>
      </dgm:t>
    </dgm:pt>
    <dgm:pt modelId="{310A77BB-15FF-4178-9580-D1957D8CAC1D}" type="parTrans" cxnId="{AA5976E9-B519-4188-B135-4424F5C1D6A3}">
      <dgm:prSet/>
      <dgm:spPr/>
      <dgm:t>
        <a:bodyPr/>
        <a:lstStyle/>
        <a:p>
          <a:endParaRPr lang="en-US" b="1"/>
        </a:p>
      </dgm:t>
    </dgm:pt>
    <dgm:pt modelId="{332E3122-AC62-4186-B083-3DF955497A4C}" type="sibTrans" cxnId="{AA5976E9-B519-4188-B135-4424F5C1D6A3}">
      <dgm:prSet/>
      <dgm:spPr/>
      <dgm:t>
        <a:bodyPr/>
        <a:lstStyle/>
        <a:p>
          <a:endParaRPr lang="en-US" b="1"/>
        </a:p>
      </dgm:t>
    </dgm:pt>
    <dgm:pt modelId="{E3EAABFA-6FAA-4D67-818B-391A6CB9E533}">
      <dgm:prSet phldrT="[Text]"/>
      <dgm:spPr/>
      <dgm:t>
        <a:bodyPr/>
        <a:lstStyle/>
        <a:p>
          <a:r>
            <a:rPr lang="en-US" b="1" dirty="0" smtClean="0"/>
            <a:t>PC</a:t>
          </a:r>
          <a:endParaRPr lang="en-US" b="1" dirty="0"/>
        </a:p>
      </dgm:t>
    </dgm:pt>
    <dgm:pt modelId="{C51E46C3-E7EE-4A88-AE32-CD9A27520A2D}" type="parTrans" cxnId="{07FA8C98-8FCB-4F19-B956-F053A916E27C}">
      <dgm:prSet/>
      <dgm:spPr/>
      <dgm:t>
        <a:bodyPr/>
        <a:lstStyle/>
        <a:p>
          <a:endParaRPr lang="en-US" b="1"/>
        </a:p>
      </dgm:t>
    </dgm:pt>
    <dgm:pt modelId="{416D9BB3-118B-4A73-90CE-D80D072BCBEF}" type="sibTrans" cxnId="{07FA8C98-8FCB-4F19-B956-F053A916E27C}">
      <dgm:prSet/>
      <dgm:spPr/>
      <dgm:t>
        <a:bodyPr/>
        <a:lstStyle/>
        <a:p>
          <a:endParaRPr lang="en-US" b="1"/>
        </a:p>
      </dgm:t>
    </dgm:pt>
    <dgm:pt modelId="{67AC68C4-B8F6-4E23-9DE3-2A4813C2E3FA}">
      <dgm:prSet phldrT="[Text]"/>
      <dgm:spPr/>
      <dgm:t>
        <a:bodyPr/>
        <a:lstStyle/>
        <a:p>
          <a:r>
            <a:rPr lang="en-US" b="1" dirty="0" smtClean="0"/>
            <a:t>2 in 1</a:t>
          </a:r>
          <a:endParaRPr lang="en-US" b="1" dirty="0"/>
        </a:p>
      </dgm:t>
    </dgm:pt>
    <dgm:pt modelId="{12C3CFE3-ADF0-4FD0-ABCA-0FE04CE1C6ED}" type="parTrans" cxnId="{B80EF1CA-77AF-45F6-821C-F48B47EF20DA}">
      <dgm:prSet/>
      <dgm:spPr/>
      <dgm:t>
        <a:bodyPr/>
        <a:lstStyle/>
        <a:p>
          <a:endParaRPr lang="en-US" b="1"/>
        </a:p>
      </dgm:t>
    </dgm:pt>
    <dgm:pt modelId="{A24F8D2F-A515-486C-9AB3-B8F0D2E9A97F}" type="sibTrans" cxnId="{B80EF1CA-77AF-45F6-821C-F48B47EF20DA}">
      <dgm:prSet/>
      <dgm:spPr/>
      <dgm:t>
        <a:bodyPr/>
        <a:lstStyle/>
        <a:p>
          <a:endParaRPr lang="en-US" b="1"/>
        </a:p>
      </dgm:t>
    </dgm:pt>
    <dgm:pt modelId="{ADE7B611-4DA9-482B-AD3E-47D37E0D2E40}">
      <dgm:prSet phldrT="[Text]"/>
      <dgm:spPr/>
      <dgm:t>
        <a:bodyPr/>
        <a:lstStyle/>
        <a:p>
          <a:r>
            <a:rPr lang="en-US" b="1" dirty="0" smtClean="0"/>
            <a:t>Tablet</a:t>
          </a:r>
          <a:endParaRPr lang="en-US" b="1" dirty="0"/>
        </a:p>
      </dgm:t>
    </dgm:pt>
    <dgm:pt modelId="{25E0E5B6-1B82-403C-B00F-962ACDE16ABD}" type="parTrans" cxnId="{28C4CBE3-F85D-4652-9911-6248FFEC2911}">
      <dgm:prSet/>
      <dgm:spPr/>
      <dgm:t>
        <a:bodyPr/>
        <a:lstStyle/>
        <a:p>
          <a:endParaRPr lang="en-US" b="1"/>
        </a:p>
      </dgm:t>
    </dgm:pt>
    <dgm:pt modelId="{4533E127-A429-4BE7-BACF-E9EB481D3855}" type="sibTrans" cxnId="{28C4CBE3-F85D-4652-9911-6248FFEC2911}">
      <dgm:prSet/>
      <dgm:spPr/>
      <dgm:t>
        <a:bodyPr/>
        <a:lstStyle/>
        <a:p>
          <a:endParaRPr lang="en-US" b="1"/>
        </a:p>
      </dgm:t>
    </dgm:pt>
    <dgm:pt modelId="{ADB3F2E1-7E9F-42E8-9095-8287B913F240}">
      <dgm:prSet phldrT="[Text]"/>
      <dgm:spPr/>
      <dgm:t>
        <a:bodyPr/>
        <a:lstStyle/>
        <a:p>
          <a:r>
            <a:rPr lang="en-US" b="1" dirty="0" smtClean="0"/>
            <a:t>Phablet</a:t>
          </a:r>
          <a:endParaRPr lang="en-US" b="1" dirty="0"/>
        </a:p>
      </dgm:t>
    </dgm:pt>
    <dgm:pt modelId="{C526AF9B-6B38-4F1A-A63F-4A2F10ECC238}" type="parTrans" cxnId="{B0E637B9-3FE6-4A49-BEDC-BF1DC62BD183}">
      <dgm:prSet/>
      <dgm:spPr/>
      <dgm:t>
        <a:bodyPr/>
        <a:lstStyle/>
        <a:p>
          <a:endParaRPr lang="en-US" b="1"/>
        </a:p>
      </dgm:t>
    </dgm:pt>
    <dgm:pt modelId="{A2BE1850-F38C-4D87-AC0D-13EFFD85CE8B}" type="sibTrans" cxnId="{B0E637B9-3FE6-4A49-BEDC-BF1DC62BD183}">
      <dgm:prSet/>
      <dgm:spPr/>
      <dgm:t>
        <a:bodyPr/>
        <a:lstStyle/>
        <a:p>
          <a:endParaRPr lang="en-US" b="1"/>
        </a:p>
      </dgm:t>
    </dgm:pt>
    <dgm:pt modelId="{2BBDA2E3-500D-4F4E-9D79-96B7EE800291}">
      <dgm:prSet phldrT="[Text]"/>
      <dgm:spPr/>
      <dgm:t>
        <a:bodyPr/>
        <a:lstStyle/>
        <a:p>
          <a:r>
            <a:rPr lang="en-US" b="1" dirty="0" smtClean="0"/>
            <a:t>Phone</a:t>
          </a:r>
          <a:endParaRPr lang="en-US" b="1" dirty="0"/>
        </a:p>
      </dgm:t>
    </dgm:pt>
    <dgm:pt modelId="{C779DDF6-B29C-495B-B1BA-10C256F09249}" type="parTrans" cxnId="{A5BF6530-7B9A-47F4-B53B-35C1B57996CE}">
      <dgm:prSet/>
      <dgm:spPr/>
      <dgm:t>
        <a:bodyPr/>
        <a:lstStyle/>
        <a:p>
          <a:endParaRPr lang="en-US" b="1"/>
        </a:p>
      </dgm:t>
    </dgm:pt>
    <dgm:pt modelId="{3915A228-58C9-4F8B-946E-D9C0F0FD5A72}" type="sibTrans" cxnId="{A5BF6530-7B9A-47F4-B53B-35C1B57996CE}">
      <dgm:prSet/>
      <dgm:spPr/>
      <dgm:t>
        <a:bodyPr/>
        <a:lstStyle/>
        <a:p>
          <a:endParaRPr lang="en-US" b="1"/>
        </a:p>
      </dgm:t>
    </dgm:pt>
    <dgm:pt modelId="{FB810902-2CD0-4153-916F-3ED6FCEF61B9}">
      <dgm:prSet phldrT="[Text]"/>
      <dgm:spPr/>
      <dgm:t>
        <a:bodyPr/>
        <a:lstStyle/>
        <a:p>
          <a:r>
            <a:rPr lang="en-US" b="1" dirty="0" smtClean="0"/>
            <a:t>Xbox</a:t>
          </a:r>
          <a:endParaRPr lang="en-US" b="1" dirty="0"/>
        </a:p>
      </dgm:t>
    </dgm:pt>
    <dgm:pt modelId="{7F58225B-D8B3-4DCF-9BF0-CE167538D7C0}" type="parTrans" cxnId="{0A45298B-1C51-4652-A69E-DB2C608CBC9A}">
      <dgm:prSet/>
      <dgm:spPr/>
      <dgm:t>
        <a:bodyPr/>
        <a:lstStyle/>
        <a:p>
          <a:endParaRPr lang="en-US" b="1"/>
        </a:p>
      </dgm:t>
    </dgm:pt>
    <dgm:pt modelId="{5E719E08-8258-4F60-8B2A-506E0647A3A2}" type="sibTrans" cxnId="{0A45298B-1C51-4652-A69E-DB2C608CBC9A}">
      <dgm:prSet/>
      <dgm:spPr/>
      <dgm:t>
        <a:bodyPr/>
        <a:lstStyle/>
        <a:p>
          <a:endParaRPr lang="en-US" b="1"/>
        </a:p>
      </dgm:t>
    </dgm:pt>
    <dgm:pt modelId="{D6663DCB-8007-4109-9D35-B61FE32F9727}">
      <dgm:prSet phldrT="[Text]"/>
      <dgm:spPr/>
      <dgm:t>
        <a:bodyPr/>
        <a:lstStyle/>
        <a:p>
          <a:r>
            <a:rPr lang="en-US" b="1" dirty="0" smtClean="0"/>
            <a:t>Band</a:t>
          </a:r>
          <a:endParaRPr lang="en-US" b="1" dirty="0"/>
        </a:p>
      </dgm:t>
    </dgm:pt>
    <dgm:pt modelId="{7B4FDCD2-B788-4824-B975-7FA55B24D4A0}" type="parTrans" cxnId="{BD9A55A0-DEC5-440F-83AD-BA5D3DC6E06D}">
      <dgm:prSet/>
      <dgm:spPr/>
      <dgm:t>
        <a:bodyPr/>
        <a:lstStyle/>
        <a:p>
          <a:endParaRPr lang="en-US" b="1"/>
        </a:p>
      </dgm:t>
    </dgm:pt>
    <dgm:pt modelId="{14986881-105D-42CB-B5FA-6767F3F68ACE}" type="sibTrans" cxnId="{BD9A55A0-DEC5-440F-83AD-BA5D3DC6E06D}">
      <dgm:prSet/>
      <dgm:spPr/>
      <dgm:t>
        <a:bodyPr/>
        <a:lstStyle/>
        <a:p>
          <a:endParaRPr lang="en-US" b="1"/>
        </a:p>
      </dgm:t>
    </dgm:pt>
    <dgm:pt modelId="{58FC4F24-1601-4ACB-94D3-094E7EAC4EFA}">
      <dgm:prSet phldrT="[Text]"/>
      <dgm:spPr/>
      <dgm:t>
        <a:bodyPr/>
        <a:lstStyle/>
        <a:p>
          <a:r>
            <a:rPr lang="en-US" b="1" dirty="0" smtClean="0"/>
            <a:t>Raspberry Pi</a:t>
          </a:r>
          <a:endParaRPr lang="en-US" b="1" dirty="0"/>
        </a:p>
      </dgm:t>
    </dgm:pt>
    <dgm:pt modelId="{BAA803AC-7148-4528-8808-A6F4DBCF1AD9}" type="parTrans" cxnId="{711B5EF7-3548-48A7-B2DF-33B211A9242E}">
      <dgm:prSet/>
      <dgm:spPr/>
      <dgm:t>
        <a:bodyPr/>
        <a:lstStyle/>
        <a:p>
          <a:endParaRPr lang="en-US" b="1"/>
        </a:p>
      </dgm:t>
    </dgm:pt>
    <dgm:pt modelId="{5BEB38A1-89C1-4DC3-9482-82D1B41235C9}" type="sibTrans" cxnId="{711B5EF7-3548-48A7-B2DF-33B211A9242E}">
      <dgm:prSet/>
      <dgm:spPr/>
      <dgm:t>
        <a:bodyPr/>
        <a:lstStyle/>
        <a:p>
          <a:endParaRPr lang="en-US" b="1"/>
        </a:p>
      </dgm:t>
    </dgm:pt>
    <dgm:pt modelId="{BFB397D4-2396-4180-B631-7692F60CBB3B}">
      <dgm:prSet phldrT="[Text]"/>
      <dgm:spPr/>
      <dgm:t>
        <a:bodyPr/>
        <a:lstStyle/>
        <a:p>
          <a:r>
            <a:rPr lang="en-US" b="1" dirty="0" smtClean="0"/>
            <a:t>Surface Hub</a:t>
          </a:r>
          <a:endParaRPr lang="en-US" b="1" dirty="0"/>
        </a:p>
      </dgm:t>
    </dgm:pt>
    <dgm:pt modelId="{52A160FB-4D24-481A-A3FD-30667289ED63}" type="parTrans" cxnId="{0D311630-B348-43AD-ADAC-3467CF0CD6D0}">
      <dgm:prSet/>
      <dgm:spPr/>
      <dgm:t>
        <a:bodyPr/>
        <a:lstStyle/>
        <a:p>
          <a:endParaRPr lang="en-US" b="1"/>
        </a:p>
      </dgm:t>
    </dgm:pt>
    <dgm:pt modelId="{55262B47-E7BC-445E-84A3-E354D8968CC2}" type="sibTrans" cxnId="{0D311630-B348-43AD-ADAC-3467CF0CD6D0}">
      <dgm:prSet/>
      <dgm:spPr/>
      <dgm:t>
        <a:bodyPr/>
        <a:lstStyle/>
        <a:p>
          <a:endParaRPr lang="en-US" b="1"/>
        </a:p>
      </dgm:t>
    </dgm:pt>
    <dgm:pt modelId="{0C2FD135-4B05-4A00-A89C-33E2AB1AD40A}">
      <dgm:prSet phldrT="[Text]"/>
      <dgm:spPr/>
      <dgm:t>
        <a:bodyPr/>
        <a:lstStyle/>
        <a:p>
          <a:r>
            <a:rPr lang="en-US" b="1" dirty="0" smtClean="0"/>
            <a:t>HoloLens</a:t>
          </a:r>
          <a:endParaRPr lang="en-US" b="1" dirty="0"/>
        </a:p>
      </dgm:t>
    </dgm:pt>
    <dgm:pt modelId="{E165F015-84C1-40FE-90EE-6A2F58A3226B}" type="parTrans" cxnId="{05C5035C-FA2D-4C65-B483-B9A2C0BD52D6}">
      <dgm:prSet/>
      <dgm:spPr/>
      <dgm:t>
        <a:bodyPr/>
        <a:lstStyle/>
        <a:p>
          <a:endParaRPr lang="en-US" b="1"/>
        </a:p>
      </dgm:t>
    </dgm:pt>
    <dgm:pt modelId="{E7168861-D981-4B30-A1D1-C449FB4795BB}" type="sibTrans" cxnId="{05C5035C-FA2D-4C65-B483-B9A2C0BD52D6}">
      <dgm:prSet/>
      <dgm:spPr/>
      <dgm:t>
        <a:bodyPr/>
        <a:lstStyle/>
        <a:p>
          <a:endParaRPr lang="en-US" b="1"/>
        </a:p>
      </dgm:t>
    </dgm:pt>
    <dgm:pt modelId="{EB17A220-2E7F-4195-A32E-60D6A23B81AD}">
      <dgm:prSet phldrT="[Text]"/>
      <dgm:spPr/>
      <dgm:t>
        <a:bodyPr/>
        <a:lstStyle/>
        <a:p>
          <a:r>
            <a:rPr lang="en-US" b="1" dirty="0" smtClean="0"/>
            <a:t>Home Automation</a:t>
          </a:r>
          <a:endParaRPr lang="en-US" b="1" dirty="0"/>
        </a:p>
      </dgm:t>
    </dgm:pt>
    <dgm:pt modelId="{60C4554C-6917-4529-B64F-5EB511E95AD6}" type="sibTrans" cxnId="{541A14CF-C9B8-448A-B64D-A6F0351E4807}">
      <dgm:prSet/>
      <dgm:spPr/>
      <dgm:t>
        <a:bodyPr/>
        <a:lstStyle/>
        <a:p>
          <a:endParaRPr lang="en-US" b="1"/>
        </a:p>
      </dgm:t>
    </dgm:pt>
    <dgm:pt modelId="{D5C06BE2-0860-4ACA-AD7A-7BB7801D5C2B}" type="parTrans" cxnId="{541A14CF-C9B8-448A-B64D-A6F0351E4807}">
      <dgm:prSet/>
      <dgm:spPr/>
      <dgm:t>
        <a:bodyPr/>
        <a:lstStyle/>
        <a:p>
          <a:endParaRPr lang="en-US" b="1"/>
        </a:p>
      </dgm:t>
    </dgm:pt>
    <dgm:pt modelId="{38DD5A82-DA4F-45CE-B20D-08E5C63F63B9}" type="pres">
      <dgm:prSet presAssocID="{1E846412-CBCA-4911-8A7F-D49186927216}" presName="hierChild1" presStyleCnt="0">
        <dgm:presLayoutVars>
          <dgm:orgChart val="1"/>
          <dgm:chPref val="1"/>
          <dgm:dir/>
          <dgm:animOne val="branch"/>
          <dgm:animLvl val="lvl"/>
          <dgm:resizeHandles/>
        </dgm:presLayoutVars>
      </dgm:prSet>
      <dgm:spPr/>
      <dgm:t>
        <a:bodyPr/>
        <a:lstStyle/>
        <a:p>
          <a:endParaRPr lang="en-US"/>
        </a:p>
      </dgm:t>
    </dgm:pt>
    <dgm:pt modelId="{661E4865-8FDD-49E6-9300-88742A0B9077}" type="pres">
      <dgm:prSet presAssocID="{0AC8E0ED-A957-4A10-AB40-CF5AE3B65D0F}" presName="hierRoot1" presStyleCnt="0">
        <dgm:presLayoutVars>
          <dgm:hierBranch val="init"/>
        </dgm:presLayoutVars>
      </dgm:prSet>
      <dgm:spPr/>
    </dgm:pt>
    <dgm:pt modelId="{36E240E3-4DCA-4DCC-93ED-FEEF6FEEBAF4}" type="pres">
      <dgm:prSet presAssocID="{0AC8E0ED-A957-4A10-AB40-CF5AE3B65D0F}" presName="rootComposite1" presStyleCnt="0"/>
      <dgm:spPr/>
    </dgm:pt>
    <dgm:pt modelId="{46174BFA-86FB-40C4-9C21-0BA1745A5524}" type="pres">
      <dgm:prSet presAssocID="{0AC8E0ED-A957-4A10-AB40-CF5AE3B65D0F}" presName="rootText1" presStyleLbl="node0" presStyleIdx="0" presStyleCnt="1" custScaleX="825806">
        <dgm:presLayoutVars>
          <dgm:chPref val="3"/>
        </dgm:presLayoutVars>
      </dgm:prSet>
      <dgm:spPr/>
      <dgm:t>
        <a:bodyPr/>
        <a:lstStyle/>
        <a:p>
          <a:endParaRPr lang="en-US"/>
        </a:p>
      </dgm:t>
    </dgm:pt>
    <dgm:pt modelId="{9E99951C-CB0D-48DB-84BD-7973E5587176}" type="pres">
      <dgm:prSet presAssocID="{0AC8E0ED-A957-4A10-AB40-CF5AE3B65D0F}" presName="rootConnector1" presStyleLbl="node1" presStyleIdx="0" presStyleCnt="0"/>
      <dgm:spPr/>
      <dgm:t>
        <a:bodyPr/>
        <a:lstStyle/>
        <a:p>
          <a:endParaRPr lang="en-US"/>
        </a:p>
      </dgm:t>
    </dgm:pt>
    <dgm:pt modelId="{81F16CB9-E699-4DDC-BB52-0CE13288B089}" type="pres">
      <dgm:prSet presAssocID="{0AC8E0ED-A957-4A10-AB40-CF5AE3B65D0F}" presName="hierChild2" presStyleCnt="0"/>
      <dgm:spPr/>
    </dgm:pt>
    <dgm:pt modelId="{F587772C-0AA9-4A8C-8B82-6B7DA6737050}" type="pres">
      <dgm:prSet presAssocID="{5D2BFA2B-877F-47C4-B1C9-5A8B7AEF8881}" presName="Name37" presStyleLbl="parChTrans1D2" presStyleIdx="0" presStyleCnt="7"/>
      <dgm:spPr/>
      <dgm:t>
        <a:bodyPr/>
        <a:lstStyle/>
        <a:p>
          <a:endParaRPr lang="en-US"/>
        </a:p>
      </dgm:t>
    </dgm:pt>
    <dgm:pt modelId="{80E3CB7B-209B-49A3-8003-74906BDB70CF}" type="pres">
      <dgm:prSet presAssocID="{56FEAB4B-2282-4825-8D26-8564F99771F0}" presName="hierRoot2" presStyleCnt="0">
        <dgm:presLayoutVars>
          <dgm:hierBranch val="init"/>
        </dgm:presLayoutVars>
      </dgm:prSet>
      <dgm:spPr/>
    </dgm:pt>
    <dgm:pt modelId="{3251B607-6B29-4E2D-B528-F0EAEB9ED50B}" type="pres">
      <dgm:prSet presAssocID="{56FEAB4B-2282-4825-8D26-8564F99771F0}" presName="rootComposite" presStyleCnt="0"/>
      <dgm:spPr/>
    </dgm:pt>
    <dgm:pt modelId="{52814F0A-6D45-4178-9AEC-C1B432E6511F}" type="pres">
      <dgm:prSet presAssocID="{56FEAB4B-2282-4825-8D26-8564F99771F0}" presName="rootText" presStyleLbl="node2" presStyleIdx="0" presStyleCnt="7">
        <dgm:presLayoutVars>
          <dgm:chPref val="3"/>
        </dgm:presLayoutVars>
      </dgm:prSet>
      <dgm:spPr/>
      <dgm:t>
        <a:bodyPr/>
        <a:lstStyle/>
        <a:p>
          <a:endParaRPr lang="en-US"/>
        </a:p>
      </dgm:t>
    </dgm:pt>
    <dgm:pt modelId="{E1C6FBF0-C86A-4785-AD45-A4273F8029B1}" type="pres">
      <dgm:prSet presAssocID="{56FEAB4B-2282-4825-8D26-8564F99771F0}" presName="rootConnector" presStyleLbl="node2" presStyleIdx="0" presStyleCnt="7"/>
      <dgm:spPr/>
      <dgm:t>
        <a:bodyPr/>
        <a:lstStyle/>
        <a:p>
          <a:endParaRPr lang="en-US"/>
        </a:p>
      </dgm:t>
    </dgm:pt>
    <dgm:pt modelId="{12436366-0BC3-45BF-AF95-3589C1116744}" type="pres">
      <dgm:prSet presAssocID="{56FEAB4B-2282-4825-8D26-8564F99771F0}" presName="hierChild4" presStyleCnt="0"/>
      <dgm:spPr/>
    </dgm:pt>
    <dgm:pt modelId="{720C10DB-C345-4620-B59F-708994558782}" type="pres">
      <dgm:prSet presAssocID="{C51E46C3-E7EE-4A88-AE32-CD9A27520A2D}" presName="Name37" presStyleLbl="parChTrans1D3" presStyleIdx="0" presStyleCnt="11"/>
      <dgm:spPr/>
      <dgm:t>
        <a:bodyPr/>
        <a:lstStyle/>
        <a:p>
          <a:endParaRPr lang="en-US"/>
        </a:p>
      </dgm:t>
    </dgm:pt>
    <dgm:pt modelId="{2D29C273-DA87-4CE2-A41F-163FFB43A965}" type="pres">
      <dgm:prSet presAssocID="{E3EAABFA-6FAA-4D67-818B-391A6CB9E533}" presName="hierRoot2" presStyleCnt="0">
        <dgm:presLayoutVars>
          <dgm:hierBranch val="init"/>
        </dgm:presLayoutVars>
      </dgm:prSet>
      <dgm:spPr/>
    </dgm:pt>
    <dgm:pt modelId="{03EFE594-5D6E-4C46-A39B-1A12E80A6474}" type="pres">
      <dgm:prSet presAssocID="{E3EAABFA-6FAA-4D67-818B-391A6CB9E533}" presName="rootComposite" presStyleCnt="0"/>
      <dgm:spPr/>
    </dgm:pt>
    <dgm:pt modelId="{C827E59D-9864-409D-8727-5E29101BDADD}" type="pres">
      <dgm:prSet presAssocID="{E3EAABFA-6FAA-4D67-818B-391A6CB9E533}" presName="rootText" presStyleLbl="node3" presStyleIdx="0" presStyleCnt="11">
        <dgm:presLayoutVars>
          <dgm:chPref val="3"/>
        </dgm:presLayoutVars>
      </dgm:prSet>
      <dgm:spPr/>
      <dgm:t>
        <a:bodyPr/>
        <a:lstStyle/>
        <a:p>
          <a:endParaRPr lang="en-US"/>
        </a:p>
      </dgm:t>
    </dgm:pt>
    <dgm:pt modelId="{315B5E2B-BFC9-43D0-AE5A-0A9699FA3AD6}" type="pres">
      <dgm:prSet presAssocID="{E3EAABFA-6FAA-4D67-818B-391A6CB9E533}" presName="rootConnector" presStyleLbl="node3" presStyleIdx="0" presStyleCnt="11"/>
      <dgm:spPr/>
      <dgm:t>
        <a:bodyPr/>
        <a:lstStyle/>
        <a:p>
          <a:endParaRPr lang="en-US"/>
        </a:p>
      </dgm:t>
    </dgm:pt>
    <dgm:pt modelId="{718D45AA-A55D-4B54-9A19-2B50822708D4}" type="pres">
      <dgm:prSet presAssocID="{E3EAABFA-6FAA-4D67-818B-391A6CB9E533}" presName="hierChild4" presStyleCnt="0"/>
      <dgm:spPr/>
    </dgm:pt>
    <dgm:pt modelId="{D91A0E4B-E616-4A6B-A7CA-39F9C9340BAD}" type="pres">
      <dgm:prSet presAssocID="{E3EAABFA-6FAA-4D67-818B-391A6CB9E533}" presName="hierChild5" presStyleCnt="0"/>
      <dgm:spPr/>
    </dgm:pt>
    <dgm:pt modelId="{76922632-91CA-41A2-A1CC-9E75B98AD05E}" type="pres">
      <dgm:prSet presAssocID="{12C3CFE3-ADF0-4FD0-ABCA-0FE04CE1C6ED}" presName="Name37" presStyleLbl="parChTrans1D3" presStyleIdx="1" presStyleCnt="11"/>
      <dgm:spPr/>
      <dgm:t>
        <a:bodyPr/>
        <a:lstStyle/>
        <a:p>
          <a:endParaRPr lang="en-US"/>
        </a:p>
      </dgm:t>
    </dgm:pt>
    <dgm:pt modelId="{8D17C587-523A-4344-BA43-61E931CD1BCA}" type="pres">
      <dgm:prSet presAssocID="{67AC68C4-B8F6-4E23-9DE3-2A4813C2E3FA}" presName="hierRoot2" presStyleCnt="0">
        <dgm:presLayoutVars>
          <dgm:hierBranch val="init"/>
        </dgm:presLayoutVars>
      </dgm:prSet>
      <dgm:spPr/>
    </dgm:pt>
    <dgm:pt modelId="{AC6D82DE-C7FA-4227-A3C5-C13D6EE6BBFB}" type="pres">
      <dgm:prSet presAssocID="{67AC68C4-B8F6-4E23-9DE3-2A4813C2E3FA}" presName="rootComposite" presStyleCnt="0"/>
      <dgm:spPr/>
    </dgm:pt>
    <dgm:pt modelId="{C5B07D43-9EE9-4854-9D4F-E8DAF99ED14C}" type="pres">
      <dgm:prSet presAssocID="{67AC68C4-B8F6-4E23-9DE3-2A4813C2E3FA}" presName="rootText" presStyleLbl="node3" presStyleIdx="1" presStyleCnt="11">
        <dgm:presLayoutVars>
          <dgm:chPref val="3"/>
        </dgm:presLayoutVars>
      </dgm:prSet>
      <dgm:spPr/>
      <dgm:t>
        <a:bodyPr/>
        <a:lstStyle/>
        <a:p>
          <a:endParaRPr lang="en-US"/>
        </a:p>
      </dgm:t>
    </dgm:pt>
    <dgm:pt modelId="{CBC00049-2351-43C4-BC1B-091022B26AFB}" type="pres">
      <dgm:prSet presAssocID="{67AC68C4-B8F6-4E23-9DE3-2A4813C2E3FA}" presName="rootConnector" presStyleLbl="node3" presStyleIdx="1" presStyleCnt="11"/>
      <dgm:spPr/>
      <dgm:t>
        <a:bodyPr/>
        <a:lstStyle/>
        <a:p>
          <a:endParaRPr lang="en-US"/>
        </a:p>
      </dgm:t>
    </dgm:pt>
    <dgm:pt modelId="{1B038B30-FE41-4D77-95DD-AB845F582B31}" type="pres">
      <dgm:prSet presAssocID="{67AC68C4-B8F6-4E23-9DE3-2A4813C2E3FA}" presName="hierChild4" presStyleCnt="0"/>
      <dgm:spPr/>
    </dgm:pt>
    <dgm:pt modelId="{901E6F69-524D-40DE-9572-82E1699CBAC3}" type="pres">
      <dgm:prSet presAssocID="{67AC68C4-B8F6-4E23-9DE3-2A4813C2E3FA}" presName="hierChild5" presStyleCnt="0"/>
      <dgm:spPr/>
    </dgm:pt>
    <dgm:pt modelId="{87B7EAB4-E216-4196-B68D-DD2C4C55C5C8}" type="pres">
      <dgm:prSet presAssocID="{56FEAB4B-2282-4825-8D26-8564F99771F0}" presName="hierChild5" presStyleCnt="0"/>
      <dgm:spPr/>
    </dgm:pt>
    <dgm:pt modelId="{A6816227-FE67-4AFA-998D-764C81983B9A}" type="pres">
      <dgm:prSet presAssocID="{503B2674-5C66-49E6-8809-99DFDADB6322}" presName="Name37" presStyleLbl="parChTrans1D2" presStyleIdx="1" presStyleCnt="7"/>
      <dgm:spPr/>
      <dgm:t>
        <a:bodyPr/>
        <a:lstStyle/>
        <a:p>
          <a:endParaRPr lang="en-US"/>
        </a:p>
      </dgm:t>
    </dgm:pt>
    <dgm:pt modelId="{77508D17-BCDF-4A43-891F-89E8F055B5F2}" type="pres">
      <dgm:prSet presAssocID="{BB6F77AD-1056-4EC6-8C1A-FC0E863CB5CC}" presName="hierRoot2" presStyleCnt="0">
        <dgm:presLayoutVars>
          <dgm:hierBranch val="init"/>
        </dgm:presLayoutVars>
      </dgm:prSet>
      <dgm:spPr/>
    </dgm:pt>
    <dgm:pt modelId="{0DA849D7-C179-414F-94C7-A6B0CB3644FE}" type="pres">
      <dgm:prSet presAssocID="{BB6F77AD-1056-4EC6-8C1A-FC0E863CB5CC}" presName="rootComposite" presStyleCnt="0"/>
      <dgm:spPr/>
    </dgm:pt>
    <dgm:pt modelId="{D1B9F142-2140-4775-A9B0-17DC12813460}" type="pres">
      <dgm:prSet presAssocID="{BB6F77AD-1056-4EC6-8C1A-FC0E863CB5CC}" presName="rootText" presStyleLbl="node2" presStyleIdx="1" presStyleCnt="7">
        <dgm:presLayoutVars>
          <dgm:chPref val="3"/>
        </dgm:presLayoutVars>
      </dgm:prSet>
      <dgm:spPr/>
      <dgm:t>
        <a:bodyPr/>
        <a:lstStyle/>
        <a:p>
          <a:endParaRPr lang="en-US"/>
        </a:p>
      </dgm:t>
    </dgm:pt>
    <dgm:pt modelId="{BFECE20F-6DEC-4A29-A108-6772454965E8}" type="pres">
      <dgm:prSet presAssocID="{BB6F77AD-1056-4EC6-8C1A-FC0E863CB5CC}" presName="rootConnector" presStyleLbl="node2" presStyleIdx="1" presStyleCnt="7"/>
      <dgm:spPr/>
      <dgm:t>
        <a:bodyPr/>
        <a:lstStyle/>
        <a:p>
          <a:endParaRPr lang="en-US"/>
        </a:p>
      </dgm:t>
    </dgm:pt>
    <dgm:pt modelId="{B36F6FE5-A9E9-4C55-B861-8C992C0A0872}" type="pres">
      <dgm:prSet presAssocID="{BB6F77AD-1056-4EC6-8C1A-FC0E863CB5CC}" presName="hierChild4" presStyleCnt="0"/>
      <dgm:spPr/>
    </dgm:pt>
    <dgm:pt modelId="{1952C184-3005-45C5-8E51-D21099A9E8A1}" type="pres">
      <dgm:prSet presAssocID="{25E0E5B6-1B82-403C-B00F-962ACDE16ABD}" presName="Name37" presStyleLbl="parChTrans1D3" presStyleIdx="2" presStyleCnt="11"/>
      <dgm:spPr/>
      <dgm:t>
        <a:bodyPr/>
        <a:lstStyle/>
        <a:p>
          <a:endParaRPr lang="en-US"/>
        </a:p>
      </dgm:t>
    </dgm:pt>
    <dgm:pt modelId="{B237897D-8B7B-4A32-A1D9-1DE80CC28F09}" type="pres">
      <dgm:prSet presAssocID="{ADE7B611-4DA9-482B-AD3E-47D37E0D2E40}" presName="hierRoot2" presStyleCnt="0">
        <dgm:presLayoutVars>
          <dgm:hierBranch val="init"/>
        </dgm:presLayoutVars>
      </dgm:prSet>
      <dgm:spPr/>
    </dgm:pt>
    <dgm:pt modelId="{E8C93D03-FB31-47E0-A902-D59BB8A7F4AF}" type="pres">
      <dgm:prSet presAssocID="{ADE7B611-4DA9-482B-AD3E-47D37E0D2E40}" presName="rootComposite" presStyleCnt="0"/>
      <dgm:spPr/>
    </dgm:pt>
    <dgm:pt modelId="{55371FD5-665B-4201-BD8E-AF69B9DDD1CB}" type="pres">
      <dgm:prSet presAssocID="{ADE7B611-4DA9-482B-AD3E-47D37E0D2E40}" presName="rootText" presStyleLbl="node3" presStyleIdx="2" presStyleCnt="11">
        <dgm:presLayoutVars>
          <dgm:chPref val="3"/>
        </dgm:presLayoutVars>
      </dgm:prSet>
      <dgm:spPr/>
      <dgm:t>
        <a:bodyPr/>
        <a:lstStyle/>
        <a:p>
          <a:endParaRPr lang="en-US"/>
        </a:p>
      </dgm:t>
    </dgm:pt>
    <dgm:pt modelId="{2A13BC0F-3E52-4546-BBB6-87DBFF97CE35}" type="pres">
      <dgm:prSet presAssocID="{ADE7B611-4DA9-482B-AD3E-47D37E0D2E40}" presName="rootConnector" presStyleLbl="node3" presStyleIdx="2" presStyleCnt="11"/>
      <dgm:spPr/>
      <dgm:t>
        <a:bodyPr/>
        <a:lstStyle/>
        <a:p>
          <a:endParaRPr lang="en-US"/>
        </a:p>
      </dgm:t>
    </dgm:pt>
    <dgm:pt modelId="{2A62067B-FDFE-4353-827B-025A9AA6995E}" type="pres">
      <dgm:prSet presAssocID="{ADE7B611-4DA9-482B-AD3E-47D37E0D2E40}" presName="hierChild4" presStyleCnt="0"/>
      <dgm:spPr/>
    </dgm:pt>
    <dgm:pt modelId="{A406E16D-DDDD-48CF-AD71-A10192B2DC36}" type="pres">
      <dgm:prSet presAssocID="{ADE7B611-4DA9-482B-AD3E-47D37E0D2E40}" presName="hierChild5" presStyleCnt="0"/>
      <dgm:spPr/>
    </dgm:pt>
    <dgm:pt modelId="{441DBA13-D963-4391-A65E-5A5A087F6BD8}" type="pres">
      <dgm:prSet presAssocID="{C526AF9B-6B38-4F1A-A63F-4A2F10ECC238}" presName="Name37" presStyleLbl="parChTrans1D3" presStyleIdx="3" presStyleCnt="11"/>
      <dgm:spPr/>
      <dgm:t>
        <a:bodyPr/>
        <a:lstStyle/>
        <a:p>
          <a:endParaRPr lang="en-US"/>
        </a:p>
      </dgm:t>
    </dgm:pt>
    <dgm:pt modelId="{5B2AAE56-2B85-4065-8EAE-D6B5B2A3035D}" type="pres">
      <dgm:prSet presAssocID="{ADB3F2E1-7E9F-42E8-9095-8287B913F240}" presName="hierRoot2" presStyleCnt="0">
        <dgm:presLayoutVars>
          <dgm:hierBranch val="init"/>
        </dgm:presLayoutVars>
      </dgm:prSet>
      <dgm:spPr/>
    </dgm:pt>
    <dgm:pt modelId="{95B88C80-8951-4020-A685-A6E3A90673B1}" type="pres">
      <dgm:prSet presAssocID="{ADB3F2E1-7E9F-42E8-9095-8287B913F240}" presName="rootComposite" presStyleCnt="0"/>
      <dgm:spPr/>
    </dgm:pt>
    <dgm:pt modelId="{76560BC8-D748-4DCD-A613-3CD910968CC8}" type="pres">
      <dgm:prSet presAssocID="{ADB3F2E1-7E9F-42E8-9095-8287B913F240}" presName="rootText" presStyleLbl="node3" presStyleIdx="3" presStyleCnt="11">
        <dgm:presLayoutVars>
          <dgm:chPref val="3"/>
        </dgm:presLayoutVars>
      </dgm:prSet>
      <dgm:spPr/>
      <dgm:t>
        <a:bodyPr/>
        <a:lstStyle/>
        <a:p>
          <a:endParaRPr lang="en-US"/>
        </a:p>
      </dgm:t>
    </dgm:pt>
    <dgm:pt modelId="{3A895F64-83EB-4F51-8C96-642000EC88F5}" type="pres">
      <dgm:prSet presAssocID="{ADB3F2E1-7E9F-42E8-9095-8287B913F240}" presName="rootConnector" presStyleLbl="node3" presStyleIdx="3" presStyleCnt="11"/>
      <dgm:spPr/>
      <dgm:t>
        <a:bodyPr/>
        <a:lstStyle/>
        <a:p>
          <a:endParaRPr lang="en-US"/>
        </a:p>
      </dgm:t>
    </dgm:pt>
    <dgm:pt modelId="{5290A33D-5E23-4975-8BD6-A9A26E906A70}" type="pres">
      <dgm:prSet presAssocID="{ADB3F2E1-7E9F-42E8-9095-8287B913F240}" presName="hierChild4" presStyleCnt="0"/>
      <dgm:spPr/>
    </dgm:pt>
    <dgm:pt modelId="{E2D63630-11F2-435E-BD94-F82933EB8645}" type="pres">
      <dgm:prSet presAssocID="{ADB3F2E1-7E9F-42E8-9095-8287B913F240}" presName="hierChild5" presStyleCnt="0"/>
      <dgm:spPr/>
    </dgm:pt>
    <dgm:pt modelId="{0273D33A-B665-4253-8FCA-5B37F6FB881D}" type="pres">
      <dgm:prSet presAssocID="{C779DDF6-B29C-495B-B1BA-10C256F09249}" presName="Name37" presStyleLbl="parChTrans1D3" presStyleIdx="4" presStyleCnt="11"/>
      <dgm:spPr/>
      <dgm:t>
        <a:bodyPr/>
        <a:lstStyle/>
        <a:p>
          <a:endParaRPr lang="en-US"/>
        </a:p>
      </dgm:t>
    </dgm:pt>
    <dgm:pt modelId="{9897F56D-8518-43C4-9F58-63A3A28348D3}" type="pres">
      <dgm:prSet presAssocID="{2BBDA2E3-500D-4F4E-9D79-96B7EE800291}" presName="hierRoot2" presStyleCnt="0">
        <dgm:presLayoutVars>
          <dgm:hierBranch val="init"/>
        </dgm:presLayoutVars>
      </dgm:prSet>
      <dgm:spPr/>
    </dgm:pt>
    <dgm:pt modelId="{3A7F2005-9536-4E71-8531-6D0BA4111B3E}" type="pres">
      <dgm:prSet presAssocID="{2BBDA2E3-500D-4F4E-9D79-96B7EE800291}" presName="rootComposite" presStyleCnt="0"/>
      <dgm:spPr/>
    </dgm:pt>
    <dgm:pt modelId="{7A7C9D79-9CDD-429F-BCDF-8F5D6271BB35}" type="pres">
      <dgm:prSet presAssocID="{2BBDA2E3-500D-4F4E-9D79-96B7EE800291}" presName="rootText" presStyleLbl="node3" presStyleIdx="4" presStyleCnt="11">
        <dgm:presLayoutVars>
          <dgm:chPref val="3"/>
        </dgm:presLayoutVars>
      </dgm:prSet>
      <dgm:spPr/>
      <dgm:t>
        <a:bodyPr/>
        <a:lstStyle/>
        <a:p>
          <a:endParaRPr lang="en-US"/>
        </a:p>
      </dgm:t>
    </dgm:pt>
    <dgm:pt modelId="{8E42615D-8290-422D-B214-EE3C5A43BD33}" type="pres">
      <dgm:prSet presAssocID="{2BBDA2E3-500D-4F4E-9D79-96B7EE800291}" presName="rootConnector" presStyleLbl="node3" presStyleIdx="4" presStyleCnt="11"/>
      <dgm:spPr/>
      <dgm:t>
        <a:bodyPr/>
        <a:lstStyle/>
        <a:p>
          <a:endParaRPr lang="en-US"/>
        </a:p>
      </dgm:t>
    </dgm:pt>
    <dgm:pt modelId="{EDEDDE35-713C-428E-B9A7-5F961D88C66A}" type="pres">
      <dgm:prSet presAssocID="{2BBDA2E3-500D-4F4E-9D79-96B7EE800291}" presName="hierChild4" presStyleCnt="0"/>
      <dgm:spPr/>
    </dgm:pt>
    <dgm:pt modelId="{4E5422BA-74E2-4947-B351-D014346E4AEF}" type="pres">
      <dgm:prSet presAssocID="{2BBDA2E3-500D-4F4E-9D79-96B7EE800291}" presName="hierChild5" presStyleCnt="0"/>
      <dgm:spPr/>
    </dgm:pt>
    <dgm:pt modelId="{70576C38-9863-4544-9CD6-11F8B0D5EDAC}" type="pres">
      <dgm:prSet presAssocID="{BB6F77AD-1056-4EC6-8C1A-FC0E863CB5CC}" presName="hierChild5" presStyleCnt="0"/>
      <dgm:spPr/>
    </dgm:pt>
    <dgm:pt modelId="{DAFE477D-1664-4DDE-8AEC-59132143B985}" type="pres">
      <dgm:prSet presAssocID="{3210E1C7-C1FD-4530-98F2-6788F5A70405}" presName="Name37" presStyleLbl="parChTrans1D2" presStyleIdx="2" presStyleCnt="7"/>
      <dgm:spPr/>
      <dgm:t>
        <a:bodyPr/>
        <a:lstStyle/>
        <a:p>
          <a:endParaRPr lang="en-US"/>
        </a:p>
      </dgm:t>
    </dgm:pt>
    <dgm:pt modelId="{CA462F93-2B00-4F23-A1E5-F439C6CD62B9}" type="pres">
      <dgm:prSet presAssocID="{024DB868-BF27-48FC-90A2-BC7837878362}" presName="hierRoot2" presStyleCnt="0">
        <dgm:presLayoutVars>
          <dgm:hierBranch val="init"/>
        </dgm:presLayoutVars>
      </dgm:prSet>
      <dgm:spPr/>
    </dgm:pt>
    <dgm:pt modelId="{E6871BAF-2916-414E-97D1-6AF3B72A2AAC}" type="pres">
      <dgm:prSet presAssocID="{024DB868-BF27-48FC-90A2-BC7837878362}" presName="rootComposite" presStyleCnt="0"/>
      <dgm:spPr/>
    </dgm:pt>
    <dgm:pt modelId="{3BBDBC3E-68A9-4B8B-AF79-06C1BDDF1359}" type="pres">
      <dgm:prSet presAssocID="{024DB868-BF27-48FC-90A2-BC7837878362}" presName="rootText" presStyleLbl="node2" presStyleIdx="2" presStyleCnt="7">
        <dgm:presLayoutVars>
          <dgm:chPref val="3"/>
        </dgm:presLayoutVars>
      </dgm:prSet>
      <dgm:spPr/>
      <dgm:t>
        <a:bodyPr/>
        <a:lstStyle/>
        <a:p>
          <a:endParaRPr lang="en-US"/>
        </a:p>
      </dgm:t>
    </dgm:pt>
    <dgm:pt modelId="{A446443D-B05C-43E8-8641-AEC2BA931022}" type="pres">
      <dgm:prSet presAssocID="{024DB868-BF27-48FC-90A2-BC7837878362}" presName="rootConnector" presStyleLbl="node2" presStyleIdx="2" presStyleCnt="7"/>
      <dgm:spPr/>
      <dgm:t>
        <a:bodyPr/>
        <a:lstStyle/>
        <a:p>
          <a:endParaRPr lang="en-US"/>
        </a:p>
      </dgm:t>
    </dgm:pt>
    <dgm:pt modelId="{949019D6-DECA-4C78-907E-D1936CB0CC5B}" type="pres">
      <dgm:prSet presAssocID="{024DB868-BF27-48FC-90A2-BC7837878362}" presName="hierChild4" presStyleCnt="0"/>
      <dgm:spPr/>
    </dgm:pt>
    <dgm:pt modelId="{93D0EDE7-733B-4DBD-ACAC-601919483D04}" type="pres">
      <dgm:prSet presAssocID="{7F58225B-D8B3-4DCF-9BF0-CE167538D7C0}" presName="Name37" presStyleLbl="parChTrans1D3" presStyleIdx="5" presStyleCnt="11"/>
      <dgm:spPr/>
      <dgm:t>
        <a:bodyPr/>
        <a:lstStyle/>
        <a:p>
          <a:endParaRPr lang="en-US"/>
        </a:p>
      </dgm:t>
    </dgm:pt>
    <dgm:pt modelId="{DC125A48-2B27-439A-8C21-96135E4A622C}" type="pres">
      <dgm:prSet presAssocID="{FB810902-2CD0-4153-916F-3ED6FCEF61B9}" presName="hierRoot2" presStyleCnt="0">
        <dgm:presLayoutVars>
          <dgm:hierBranch val="init"/>
        </dgm:presLayoutVars>
      </dgm:prSet>
      <dgm:spPr/>
    </dgm:pt>
    <dgm:pt modelId="{70249206-DD22-4D9D-832E-3786ECCE3AFE}" type="pres">
      <dgm:prSet presAssocID="{FB810902-2CD0-4153-916F-3ED6FCEF61B9}" presName="rootComposite" presStyleCnt="0"/>
      <dgm:spPr/>
    </dgm:pt>
    <dgm:pt modelId="{310AF326-395C-4B5A-A52C-A84139AEE262}" type="pres">
      <dgm:prSet presAssocID="{FB810902-2CD0-4153-916F-3ED6FCEF61B9}" presName="rootText" presStyleLbl="node3" presStyleIdx="5" presStyleCnt="11">
        <dgm:presLayoutVars>
          <dgm:chPref val="3"/>
        </dgm:presLayoutVars>
      </dgm:prSet>
      <dgm:spPr/>
      <dgm:t>
        <a:bodyPr/>
        <a:lstStyle/>
        <a:p>
          <a:endParaRPr lang="en-US"/>
        </a:p>
      </dgm:t>
    </dgm:pt>
    <dgm:pt modelId="{EB1BCEB4-C024-40F7-8665-E2B63EC5FD4F}" type="pres">
      <dgm:prSet presAssocID="{FB810902-2CD0-4153-916F-3ED6FCEF61B9}" presName="rootConnector" presStyleLbl="node3" presStyleIdx="5" presStyleCnt="11"/>
      <dgm:spPr/>
      <dgm:t>
        <a:bodyPr/>
        <a:lstStyle/>
        <a:p>
          <a:endParaRPr lang="en-US"/>
        </a:p>
      </dgm:t>
    </dgm:pt>
    <dgm:pt modelId="{0E7A4632-57CF-4B79-A0AC-E8E5B64BF673}" type="pres">
      <dgm:prSet presAssocID="{FB810902-2CD0-4153-916F-3ED6FCEF61B9}" presName="hierChild4" presStyleCnt="0"/>
      <dgm:spPr/>
    </dgm:pt>
    <dgm:pt modelId="{7613A4D1-328A-44D7-96EB-AD5FF80C1DFB}" type="pres">
      <dgm:prSet presAssocID="{FB810902-2CD0-4153-916F-3ED6FCEF61B9}" presName="hierChild5" presStyleCnt="0"/>
      <dgm:spPr/>
    </dgm:pt>
    <dgm:pt modelId="{557659F1-3773-4340-A76D-3FFE5860A460}" type="pres">
      <dgm:prSet presAssocID="{024DB868-BF27-48FC-90A2-BC7837878362}" presName="hierChild5" presStyleCnt="0"/>
      <dgm:spPr/>
    </dgm:pt>
    <dgm:pt modelId="{0AA86E9C-7812-4D29-BED6-ADB7442109D6}" type="pres">
      <dgm:prSet presAssocID="{E483F110-A6BC-4DFC-897C-83588DCE9C48}" presName="Name37" presStyleLbl="parChTrans1D2" presStyleIdx="3" presStyleCnt="7"/>
      <dgm:spPr/>
      <dgm:t>
        <a:bodyPr/>
        <a:lstStyle/>
        <a:p>
          <a:endParaRPr lang="en-US"/>
        </a:p>
      </dgm:t>
    </dgm:pt>
    <dgm:pt modelId="{92BA0609-E671-4FCB-900F-3FFB5062DF36}" type="pres">
      <dgm:prSet presAssocID="{649C8CF8-D35E-4753-8CDB-6EAABB5C1ECF}" presName="hierRoot2" presStyleCnt="0">
        <dgm:presLayoutVars>
          <dgm:hierBranch val="init"/>
        </dgm:presLayoutVars>
      </dgm:prSet>
      <dgm:spPr/>
    </dgm:pt>
    <dgm:pt modelId="{FA2CE480-917D-4E95-A19A-3BA67908361D}" type="pres">
      <dgm:prSet presAssocID="{649C8CF8-D35E-4753-8CDB-6EAABB5C1ECF}" presName="rootComposite" presStyleCnt="0"/>
      <dgm:spPr/>
    </dgm:pt>
    <dgm:pt modelId="{015BFCA0-D7B4-4524-A9FC-58703D254F55}" type="pres">
      <dgm:prSet presAssocID="{649C8CF8-D35E-4753-8CDB-6EAABB5C1ECF}" presName="rootText" presStyleLbl="node2" presStyleIdx="3" presStyleCnt="7">
        <dgm:presLayoutVars>
          <dgm:chPref val="3"/>
        </dgm:presLayoutVars>
      </dgm:prSet>
      <dgm:spPr/>
      <dgm:t>
        <a:bodyPr/>
        <a:lstStyle/>
        <a:p>
          <a:endParaRPr lang="en-US"/>
        </a:p>
      </dgm:t>
    </dgm:pt>
    <dgm:pt modelId="{91D82B68-28FE-4CD8-B666-2E1115184573}" type="pres">
      <dgm:prSet presAssocID="{649C8CF8-D35E-4753-8CDB-6EAABB5C1ECF}" presName="rootConnector" presStyleLbl="node2" presStyleIdx="3" presStyleCnt="7"/>
      <dgm:spPr/>
      <dgm:t>
        <a:bodyPr/>
        <a:lstStyle/>
        <a:p>
          <a:endParaRPr lang="en-US"/>
        </a:p>
      </dgm:t>
    </dgm:pt>
    <dgm:pt modelId="{FCCBC37B-4EE9-404A-A947-BA9BE8216639}" type="pres">
      <dgm:prSet presAssocID="{649C8CF8-D35E-4753-8CDB-6EAABB5C1ECF}" presName="hierChild4" presStyleCnt="0"/>
      <dgm:spPr/>
    </dgm:pt>
    <dgm:pt modelId="{3F651334-D96D-4BE1-99EB-8ACEB0730255}" type="pres">
      <dgm:prSet presAssocID="{7B4FDCD2-B788-4824-B975-7FA55B24D4A0}" presName="Name37" presStyleLbl="parChTrans1D3" presStyleIdx="6" presStyleCnt="11"/>
      <dgm:spPr/>
      <dgm:t>
        <a:bodyPr/>
        <a:lstStyle/>
        <a:p>
          <a:endParaRPr lang="en-US"/>
        </a:p>
      </dgm:t>
    </dgm:pt>
    <dgm:pt modelId="{53F8BD17-46AA-4673-BA55-314CB2E1C575}" type="pres">
      <dgm:prSet presAssocID="{D6663DCB-8007-4109-9D35-B61FE32F9727}" presName="hierRoot2" presStyleCnt="0">
        <dgm:presLayoutVars>
          <dgm:hierBranch val="init"/>
        </dgm:presLayoutVars>
      </dgm:prSet>
      <dgm:spPr/>
    </dgm:pt>
    <dgm:pt modelId="{0D6A4952-4CD4-409E-9F73-2F2958CA7916}" type="pres">
      <dgm:prSet presAssocID="{D6663DCB-8007-4109-9D35-B61FE32F9727}" presName="rootComposite" presStyleCnt="0"/>
      <dgm:spPr/>
    </dgm:pt>
    <dgm:pt modelId="{577A8D08-77DF-422B-B624-039EB27CBBDD}" type="pres">
      <dgm:prSet presAssocID="{D6663DCB-8007-4109-9D35-B61FE32F9727}" presName="rootText" presStyleLbl="node3" presStyleIdx="6" presStyleCnt="11">
        <dgm:presLayoutVars>
          <dgm:chPref val="3"/>
        </dgm:presLayoutVars>
      </dgm:prSet>
      <dgm:spPr/>
      <dgm:t>
        <a:bodyPr/>
        <a:lstStyle/>
        <a:p>
          <a:endParaRPr lang="en-US"/>
        </a:p>
      </dgm:t>
    </dgm:pt>
    <dgm:pt modelId="{1118A947-73BD-4340-B309-5DE78CB30B53}" type="pres">
      <dgm:prSet presAssocID="{D6663DCB-8007-4109-9D35-B61FE32F9727}" presName="rootConnector" presStyleLbl="node3" presStyleIdx="6" presStyleCnt="11"/>
      <dgm:spPr/>
      <dgm:t>
        <a:bodyPr/>
        <a:lstStyle/>
        <a:p>
          <a:endParaRPr lang="en-US"/>
        </a:p>
      </dgm:t>
    </dgm:pt>
    <dgm:pt modelId="{7B38C6C8-9274-45AD-9987-0FAB36EBE734}" type="pres">
      <dgm:prSet presAssocID="{D6663DCB-8007-4109-9D35-B61FE32F9727}" presName="hierChild4" presStyleCnt="0"/>
      <dgm:spPr/>
    </dgm:pt>
    <dgm:pt modelId="{38CECE3B-F267-4F67-A42D-E83EEA60AB1C}" type="pres">
      <dgm:prSet presAssocID="{D6663DCB-8007-4109-9D35-B61FE32F9727}" presName="hierChild5" presStyleCnt="0"/>
      <dgm:spPr/>
    </dgm:pt>
    <dgm:pt modelId="{C1AA2370-3DFE-45EE-A921-29DBD6C4012A}" type="pres">
      <dgm:prSet presAssocID="{649C8CF8-D35E-4753-8CDB-6EAABB5C1ECF}" presName="hierChild5" presStyleCnt="0"/>
      <dgm:spPr/>
    </dgm:pt>
    <dgm:pt modelId="{B3372685-9000-42DA-916C-636A2888807D}" type="pres">
      <dgm:prSet presAssocID="{163DAC73-E79F-451B-9DCD-74D12241AF83}" presName="Name37" presStyleLbl="parChTrans1D2" presStyleIdx="4" presStyleCnt="7"/>
      <dgm:spPr/>
      <dgm:t>
        <a:bodyPr/>
        <a:lstStyle/>
        <a:p>
          <a:endParaRPr lang="en-US"/>
        </a:p>
      </dgm:t>
    </dgm:pt>
    <dgm:pt modelId="{61D4DF08-6BEF-4A36-87AF-F23E8743765C}" type="pres">
      <dgm:prSet presAssocID="{282BDA18-760F-4DDE-BDDB-C188C1411ADD}" presName="hierRoot2" presStyleCnt="0">
        <dgm:presLayoutVars>
          <dgm:hierBranch val="init"/>
        </dgm:presLayoutVars>
      </dgm:prSet>
      <dgm:spPr/>
    </dgm:pt>
    <dgm:pt modelId="{CFE9B89C-9B45-4C26-A0C4-0B0B8BA3181B}" type="pres">
      <dgm:prSet presAssocID="{282BDA18-760F-4DDE-BDDB-C188C1411ADD}" presName="rootComposite" presStyleCnt="0"/>
      <dgm:spPr/>
    </dgm:pt>
    <dgm:pt modelId="{130A5726-B7CB-42EA-8D96-350A2C5D77A9}" type="pres">
      <dgm:prSet presAssocID="{282BDA18-760F-4DDE-BDDB-C188C1411ADD}" presName="rootText" presStyleLbl="node2" presStyleIdx="4" presStyleCnt="7">
        <dgm:presLayoutVars>
          <dgm:chPref val="3"/>
        </dgm:presLayoutVars>
      </dgm:prSet>
      <dgm:spPr/>
      <dgm:t>
        <a:bodyPr/>
        <a:lstStyle/>
        <a:p>
          <a:endParaRPr lang="en-US"/>
        </a:p>
      </dgm:t>
    </dgm:pt>
    <dgm:pt modelId="{E6ECAF60-9583-4BE2-AE02-263B044EED2B}" type="pres">
      <dgm:prSet presAssocID="{282BDA18-760F-4DDE-BDDB-C188C1411ADD}" presName="rootConnector" presStyleLbl="node2" presStyleIdx="4" presStyleCnt="7"/>
      <dgm:spPr/>
      <dgm:t>
        <a:bodyPr/>
        <a:lstStyle/>
        <a:p>
          <a:endParaRPr lang="en-US"/>
        </a:p>
      </dgm:t>
    </dgm:pt>
    <dgm:pt modelId="{687C0D17-A69B-403B-8E39-6F62DBBA1F20}" type="pres">
      <dgm:prSet presAssocID="{282BDA18-760F-4DDE-BDDB-C188C1411ADD}" presName="hierChild4" presStyleCnt="0"/>
      <dgm:spPr/>
    </dgm:pt>
    <dgm:pt modelId="{1F24BB10-C223-4313-B27F-B22B096A44BB}" type="pres">
      <dgm:prSet presAssocID="{BAA803AC-7148-4528-8808-A6F4DBCF1AD9}" presName="Name37" presStyleLbl="parChTrans1D3" presStyleIdx="7" presStyleCnt="11"/>
      <dgm:spPr/>
      <dgm:t>
        <a:bodyPr/>
        <a:lstStyle/>
        <a:p>
          <a:endParaRPr lang="en-US"/>
        </a:p>
      </dgm:t>
    </dgm:pt>
    <dgm:pt modelId="{93878114-BAC8-4851-94A0-A1A8EB138F24}" type="pres">
      <dgm:prSet presAssocID="{58FC4F24-1601-4ACB-94D3-094E7EAC4EFA}" presName="hierRoot2" presStyleCnt="0">
        <dgm:presLayoutVars>
          <dgm:hierBranch val="init"/>
        </dgm:presLayoutVars>
      </dgm:prSet>
      <dgm:spPr/>
    </dgm:pt>
    <dgm:pt modelId="{16E73070-B4FA-4D4C-AC52-ED8D21C126C4}" type="pres">
      <dgm:prSet presAssocID="{58FC4F24-1601-4ACB-94D3-094E7EAC4EFA}" presName="rootComposite" presStyleCnt="0"/>
      <dgm:spPr/>
    </dgm:pt>
    <dgm:pt modelId="{209EA2A0-2FC8-4C66-ADB3-CFD62EB58D22}" type="pres">
      <dgm:prSet presAssocID="{58FC4F24-1601-4ACB-94D3-094E7EAC4EFA}" presName="rootText" presStyleLbl="node3" presStyleIdx="7" presStyleCnt="11">
        <dgm:presLayoutVars>
          <dgm:chPref val="3"/>
        </dgm:presLayoutVars>
      </dgm:prSet>
      <dgm:spPr/>
      <dgm:t>
        <a:bodyPr/>
        <a:lstStyle/>
        <a:p>
          <a:endParaRPr lang="en-US"/>
        </a:p>
      </dgm:t>
    </dgm:pt>
    <dgm:pt modelId="{4FB0ED4D-7AAE-4D38-B5B4-8A0013570DE0}" type="pres">
      <dgm:prSet presAssocID="{58FC4F24-1601-4ACB-94D3-094E7EAC4EFA}" presName="rootConnector" presStyleLbl="node3" presStyleIdx="7" presStyleCnt="11"/>
      <dgm:spPr/>
      <dgm:t>
        <a:bodyPr/>
        <a:lstStyle/>
        <a:p>
          <a:endParaRPr lang="en-US"/>
        </a:p>
      </dgm:t>
    </dgm:pt>
    <dgm:pt modelId="{DEF431C9-7B36-48F4-8E09-D5946D8F5F48}" type="pres">
      <dgm:prSet presAssocID="{58FC4F24-1601-4ACB-94D3-094E7EAC4EFA}" presName="hierChild4" presStyleCnt="0"/>
      <dgm:spPr/>
    </dgm:pt>
    <dgm:pt modelId="{B9F4F066-5205-4DB9-B2B8-EAD7B0160BD1}" type="pres">
      <dgm:prSet presAssocID="{58FC4F24-1601-4ACB-94D3-094E7EAC4EFA}" presName="hierChild5" presStyleCnt="0"/>
      <dgm:spPr/>
    </dgm:pt>
    <dgm:pt modelId="{040FA375-1DAC-451B-9006-6D2AEC512B53}" type="pres">
      <dgm:prSet presAssocID="{D5C06BE2-0860-4ACA-AD7A-7BB7801D5C2B}" presName="Name37" presStyleLbl="parChTrans1D3" presStyleIdx="8" presStyleCnt="11"/>
      <dgm:spPr/>
      <dgm:t>
        <a:bodyPr/>
        <a:lstStyle/>
        <a:p>
          <a:endParaRPr lang="en-US"/>
        </a:p>
      </dgm:t>
    </dgm:pt>
    <dgm:pt modelId="{9908327C-E772-4DE4-A1BA-1D8BA67DED2F}" type="pres">
      <dgm:prSet presAssocID="{EB17A220-2E7F-4195-A32E-60D6A23B81AD}" presName="hierRoot2" presStyleCnt="0">
        <dgm:presLayoutVars>
          <dgm:hierBranch val="init"/>
        </dgm:presLayoutVars>
      </dgm:prSet>
      <dgm:spPr/>
    </dgm:pt>
    <dgm:pt modelId="{85B16AFA-392B-43FA-9AF8-BC195E6B7BA5}" type="pres">
      <dgm:prSet presAssocID="{EB17A220-2E7F-4195-A32E-60D6A23B81AD}" presName="rootComposite" presStyleCnt="0"/>
      <dgm:spPr/>
    </dgm:pt>
    <dgm:pt modelId="{B3C86468-A461-40A6-99BD-FE6C9A9B679C}" type="pres">
      <dgm:prSet presAssocID="{EB17A220-2E7F-4195-A32E-60D6A23B81AD}" presName="rootText" presStyleLbl="node3" presStyleIdx="8" presStyleCnt="11">
        <dgm:presLayoutVars>
          <dgm:chPref val="3"/>
        </dgm:presLayoutVars>
      </dgm:prSet>
      <dgm:spPr/>
      <dgm:t>
        <a:bodyPr/>
        <a:lstStyle/>
        <a:p>
          <a:endParaRPr lang="en-US"/>
        </a:p>
      </dgm:t>
    </dgm:pt>
    <dgm:pt modelId="{53B9ED1B-25B0-42A4-BC16-E11BAD79C262}" type="pres">
      <dgm:prSet presAssocID="{EB17A220-2E7F-4195-A32E-60D6A23B81AD}" presName="rootConnector" presStyleLbl="node3" presStyleIdx="8" presStyleCnt="11"/>
      <dgm:spPr/>
      <dgm:t>
        <a:bodyPr/>
        <a:lstStyle/>
        <a:p>
          <a:endParaRPr lang="en-US"/>
        </a:p>
      </dgm:t>
    </dgm:pt>
    <dgm:pt modelId="{530BC056-C5E3-4326-8D3D-D4821EE1EC79}" type="pres">
      <dgm:prSet presAssocID="{EB17A220-2E7F-4195-A32E-60D6A23B81AD}" presName="hierChild4" presStyleCnt="0"/>
      <dgm:spPr/>
    </dgm:pt>
    <dgm:pt modelId="{FFAB007A-E6B8-4F01-A7A6-CA88F68C1D28}" type="pres">
      <dgm:prSet presAssocID="{EB17A220-2E7F-4195-A32E-60D6A23B81AD}" presName="hierChild5" presStyleCnt="0"/>
      <dgm:spPr/>
    </dgm:pt>
    <dgm:pt modelId="{BDD43676-9BDA-43CE-A922-B64CEA381F32}" type="pres">
      <dgm:prSet presAssocID="{282BDA18-760F-4DDE-BDDB-C188C1411ADD}" presName="hierChild5" presStyleCnt="0"/>
      <dgm:spPr/>
    </dgm:pt>
    <dgm:pt modelId="{A27C48AC-EF55-479D-9438-AC4DE40D52CF}" type="pres">
      <dgm:prSet presAssocID="{B3433E65-A861-47F5-A568-793728624C2F}" presName="Name37" presStyleLbl="parChTrans1D2" presStyleIdx="5" presStyleCnt="7"/>
      <dgm:spPr/>
      <dgm:t>
        <a:bodyPr/>
        <a:lstStyle/>
        <a:p>
          <a:endParaRPr lang="en-US"/>
        </a:p>
      </dgm:t>
    </dgm:pt>
    <dgm:pt modelId="{7F0C7B7B-5862-400B-8653-B90FCF901F9D}" type="pres">
      <dgm:prSet presAssocID="{775A88C0-CF55-4E23-A516-24F0C7A70574}" presName="hierRoot2" presStyleCnt="0">
        <dgm:presLayoutVars>
          <dgm:hierBranch val="init"/>
        </dgm:presLayoutVars>
      </dgm:prSet>
      <dgm:spPr/>
    </dgm:pt>
    <dgm:pt modelId="{CD546E87-D748-4D55-AE20-CF11D115BCD3}" type="pres">
      <dgm:prSet presAssocID="{775A88C0-CF55-4E23-A516-24F0C7A70574}" presName="rootComposite" presStyleCnt="0"/>
      <dgm:spPr/>
    </dgm:pt>
    <dgm:pt modelId="{CED667BA-B54D-4657-8704-D6286F4A8733}" type="pres">
      <dgm:prSet presAssocID="{775A88C0-CF55-4E23-A516-24F0C7A70574}" presName="rootText" presStyleLbl="node2" presStyleIdx="5" presStyleCnt="7">
        <dgm:presLayoutVars>
          <dgm:chPref val="3"/>
        </dgm:presLayoutVars>
      </dgm:prSet>
      <dgm:spPr/>
      <dgm:t>
        <a:bodyPr/>
        <a:lstStyle/>
        <a:p>
          <a:endParaRPr lang="en-US"/>
        </a:p>
      </dgm:t>
    </dgm:pt>
    <dgm:pt modelId="{8446BF87-9394-4DD5-8148-D0EAFABBFE02}" type="pres">
      <dgm:prSet presAssocID="{775A88C0-CF55-4E23-A516-24F0C7A70574}" presName="rootConnector" presStyleLbl="node2" presStyleIdx="5" presStyleCnt="7"/>
      <dgm:spPr/>
      <dgm:t>
        <a:bodyPr/>
        <a:lstStyle/>
        <a:p>
          <a:endParaRPr lang="en-US"/>
        </a:p>
      </dgm:t>
    </dgm:pt>
    <dgm:pt modelId="{F9F60311-00BF-47AF-AD27-D9B18AA2BCE2}" type="pres">
      <dgm:prSet presAssocID="{775A88C0-CF55-4E23-A516-24F0C7A70574}" presName="hierChild4" presStyleCnt="0"/>
      <dgm:spPr/>
    </dgm:pt>
    <dgm:pt modelId="{DFEAFD05-4A15-4A75-9689-4D2CCC988AF9}" type="pres">
      <dgm:prSet presAssocID="{52A160FB-4D24-481A-A3FD-30667289ED63}" presName="Name37" presStyleLbl="parChTrans1D3" presStyleIdx="9" presStyleCnt="11"/>
      <dgm:spPr/>
      <dgm:t>
        <a:bodyPr/>
        <a:lstStyle/>
        <a:p>
          <a:endParaRPr lang="en-US"/>
        </a:p>
      </dgm:t>
    </dgm:pt>
    <dgm:pt modelId="{ADCE448B-6CEC-405F-AC2F-96687A69CBF6}" type="pres">
      <dgm:prSet presAssocID="{BFB397D4-2396-4180-B631-7692F60CBB3B}" presName="hierRoot2" presStyleCnt="0">
        <dgm:presLayoutVars>
          <dgm:hierBranch val="init"/>
        </dgm:presLayoutVars>
      </dgm:prSet>
      <dgm:spPr/>
    </dgm:pt>
    <dgm:pt modelId="{F33AEA5E-620D-419C-A9B5-11685A71DADD}" type="pres">
      <dgm:prSet presAssocID="{BFB397D4-2396-4180-B631-7692F60CBB3B}" presName="rootComposite" presStyleCnt="0"/>
      <dgm:spPr/>
    </dgm:pt>
    <dgm:pt modelId="{0165315F-5017-48A8-A4EA-EB23A9CBFD1B}" type="pres">
      <dgm:prSet presAssocID="{BFB397D4-2396-4180-B631-7692F60CBB3B}" presName="rootText" presStyleLbl="node3" presStyleIdx="9" presStyleCnt="11">
        <dgm:presLayoutVars>
          <dgm:chPref val="3"/>
        </dgm:presLayoutVars>
      </dgm:prSet>
      <dgm:spPr/>
      <dgm:t>
        <a:bodyPr/>
        <a:lstStyle/>
        <a:p>
          <a:endParaRPr lang="en-US"/>
        </a:p>
      </dgm:t>
    </dgm:pt>
    <dgm:pt modelId="{C41F05EE-0767-4167-AB48-90F5166518FE}" type="pres">
      <dgm:prSet presAssocID="{BFB397D4-2396-4180-B631-7692F60CBB3B}" presName="rootConnector" presStyleLbl="node3" presStyleIdx="9" presStyleCnt="11"/>
      <dgm:spPr/>
      <dgm:t>
        <a:bodyPr/>
        <a:lstStyle/>
        <a:p>
          <a:endParaRPr lang="en-US"/>
        </a:p>
      </dgm:t>
    </dgm:pt>
    <dgm:pt modelId="{0AA47B9E-4550-4C2E-8109-9B5E23842762}" type="pres">
      <dgm:prSet presAssocID="{BFB397D4-2396-4180-B631-7692F60CBB3B}" presName="hierChild4" presStyleCnt="0"/>
      <dgm:spPr/>
    </dgm:pt>
    <dgm:pt modelId="{52A39F34-A423-4079-9519-17916E27ED42}" type="pres">
      <dgm:prSet presAssocID="{BFB397D4-2396-4180-B631-7692F60CBB3B}" presName="hierChild5" presStyleCnt="0"/>
      <dgm:spPr/>
    </dgm:pt>
    <dgm:pt modelId="{E66EB5EF-8DB6-490D-BAAE-E399E0F9A76A}" type="pres">
      <dgm:prSet presAssocID="{775A88C0-CF55-4E23-A516-24F0C7A70574}" presName="hierChild5" presStyleCnt="0"/>
      <dgm:spPr/>
    </dgm:pt>
    <dgm:pt modelId="{58D00A27-55E5-4502-AD23-8BA73E06D7E3}" type="pres">
      <dgm:prSet presAssocID="{310A77BB-15FF-4178-9580-D1957D8CAC1D}" presName="Name37" presStyleLbl="parChTrans1D2" presStyleIdx="6" presStyleCnt="7"/>
      <dgm:spPr/>
      <dgm:t>
        <a:bodyPr/>
        <a:lstStyle/>
        <a:p>
          <a:endParaRPr lang="en-US"/>
        </a:p>
      </dgm:t>
    </dgm:pt>
    <dgm:pt modelId="{0661C314-3786-4DB8-B30B-D400ED3202C3}" type="pres">
      <dgm:prSet presAssocID="{07C8A3B1-173D-4B84-8E7B-21039456F513}" presName="hierRoot2" presStyleCnt="0">
        <dgm:presLayoutVars>
          <dgm:hierBranch val="init"/>
        </dgm:presLayoutVars>
      </dgm:prSet>
      <dgm:spPr/>
    </dgm:pt>
    <dgm:pt modelId="{60EB6FA7-015C-4F63-B1FA-CD2FF45C23C5}" type="pres">
      <dgm:prSet presAssocID="{07C8A3B1-173D-4B84-8E7B-21039456F513}" presName="rootComposite" presStyleCnt="0"/>
      <dgm:spPr/>
    </dgm:pt>
    <dgm:pt modelId="{AFB86023-1A5B-4676-B990-1065FD3F5EB0}" type="pres">
      <dgm:prSet presAssocID="{07C8A3B1-173D-4B84-8E7B-21039456F513}" presName="rootText" presStyleLbl="node2" presStyleIdx="6" presStyleCnt="7">
        <dgm:presLayoutVars>
          <dgm:chPref val="3"/>
        </dgm:presLayoutVars>
      </dgm:prSet>
      <dgm:spPr/>
      <dgm:t>
        <a:bodyPr/>
        <a:lstStyle/>
        <a:p>
          <a:endParaRPr lang="en-US"/>
        </a:p>
      </dgm:t>
    </dgm:pt>
    <dgm:pt modelId="{F7FBAF29-34EB-4840-8DB0-DAC8D7804C1D}" type="pres">
      <dgm:prSet presAssocID="{07C8A3B1-173D-4B84-8E7B-21039456F513}" presName="rootConnector" presStyleLbl="node2" presStyleIdx="6" presStyleCnt="7"/>
      <dgm:spPr/>
      <dgm:t>
        <a:bodyPr/>
        <a:lstStyle/>
        <a:p>
          <a:endParaRPr lang="en-US"/>
        </a:p>
      </dgm:t>
    </dgm:pt>
    <dgm:pt modelId="{E7A0FEBB-7DC2-4480-B795-C66FA0C4A1F4}" type="pres">
      <dgm:prSet presAssocID="{07C8A3B1-173D-4B84-8E7B-21039456F513}" presName="hierChild4" presStyleCnt="0"/>
      <dgm:spPr/>
    </dgm:pt>
    <dgm:pt modelId="{5C1EA618-23F5-4250-8643-9EEAEBBAAECC}" type="pres">
      <dgm:prSet presAssocID="{E165F015-84C1-40FE-90EE-6A2F58A3226B}" presName="Name37" presStyleLbl="parChTrans1D3" presStyleIdx="10" presStyleCnt="11"/>
      <dgm:spPr/>
      <dgm:t>
        <a:bodyPr/>
        <a:lstStyle/>
        <a:p>
          <a:endParaRPr lang="en-US"/>
        </a:p>
      </dgm:t>
    </dgm:pt>
    <dgm:pt modelId="{FE199447-C917-430B-811F-716844CA225F}" type="pres">
      <dgm:prSet presAssocID="{0C2FD135-4B05-4A00-A89C-33E2AB1AD40A}" presName="hierRoot2" presStyleCnt="0">
        <dgm:presLayoutVars>
          <dgm:hierBranch val="init"/>
        </dgm:presLayoutVars>
      </dgm:prSet>
      <dgm:spPr/>
    </dgm:pt>
    <dgm:pt modelId="{74AC8D38-8D31-49F5-811C-344DBD018F3A}" type="pres">
      <dgm:prSet presAssocID="{0C2FD135-4B05-4A00-A89C-33E2AB1AD40A}" presName="rootComposite" presStyleCnt="0"/>
      <dgm:spPr/>
    </dgm:pt>
    <dgm:pt modelId="{8E387308-5884-476C-A86D-2081CBBA7F30}" type="pres">
      <dgm:prSet presAssocID="{0C2FD135-4B05-4A00-A89C-33E2AB1AD40A}" presName="rootText" presStyleLbl="node3" presStyleIdx="10" presStyleCnt="11">
        <dgm:presLayoutVars>
          <dgm:chPref val="3"/>
        </dgm:presLayoutVars>
      </dgm:prSet>
      <dgm:spPr/>
      <dgm:t>
        <a:bodyPr/>
        <a:lstStyle/>
        <a:p>
          <a:endParaRPr lang="en-US"/>
        </a:p>
      </dgm:t>
    </dgm:pt>
    <dgm:pt modelId="{B15E9E50-F5DD-4999-8613-20AB8744947E}" type="pres">
      <dgm:prSet presAssocID="{0C2FD135-4B05-4A00-A89C-33E2AB1AD40A}" presName="rootConnector" presStyleLbl="node3" presStyleIdx="10" presStyleCnt="11"/>
      <dgm:spPr/>
      <dgm:t>
        <a:bodyPr/>
        <a:lstStyle/>
        <a:p>
          <a:endParaRPr lang="en-US"/>
        </a:p>
      </dgm:t>
    </dgm:pt>
    <dgm:pt modelId="{C820AAD2-E5C3-479C-BE23-A22BB52F0B97}" type="pres">
      <dgm:prSet presAssocID="{0C2FD135-4B05-4A00-A89C-33E2AB1AD40A}" presName="hierChild4" presStyleCnt="0"/>
      <dgm:spPr/>
    </dgm:pt>
    <dgm:pt modelId="{C939D34F-7809-449F-B48B-4BC4D4131070}" type="pres">
      <dgm:prSet presAssocID="{0C2FD135-4B05-4A00-A89C-33E2AB1AD40A}" presName="hierChild5" presStyleCnt="0"/>
      <dgm:spPr/>
    </dgm:pt>
    <dgm:pt modelId="{AA19FE6E-384A-48DE-8A36-7EA05BDA2699}" type="pres">
      <dgm:prSet presAssocID="{07C8A3B1-173D-4B84-8E7B-21039456F513}" presName="hierChild5" presStyleCnt="0"/>
      <dgm:spPr/>
    </dgm:pt>
    <dgm:pt modelId="{1159AC4B-AB38-4A8D-BC5C-65E922C4D9BF}" type="pres">
      <dgm:prSet presAssocID="{0AC8E0ED-A957-4A10-AB40-CF5AE3B65D0F}" presName="hierChild3" presStyleCnt="0"/>
      <dgm:spPr/>
    </dgm:pt>
  </dgm:ptLst>
  <dgm:cxnLst>
    <dgm:cxn modelId="{260E992E-EC59-4B57-BE99-D8193ED5DB8F}" type="presOf" srcId="{E165F015-84C1-40FE-90EE-6A2F58A3226B}" destId="{5C1EA618-23F5-4250-8643-9EEAEBBAAECC}" srcOrd="0" destOrd="0" presId="urn:microsoft.com/office/officeart/2005/8/layout/orgChart1"/>
    <dgm:cxn modelId="{711B5EF7-3548-48A7-B2DF-33B211A9242E}" srcId="{282BDA18-760F-4DDE-BDDB-C188C1411ADD}" destId="{58FC4F24-1601-4ACB-94D3-094E7EAC4EFA}" srcOrd="0" destOrd="0" parTransId="{BAA803AC-7148-4528-8808-A6F4DBCF1AD9}" sibTransId="{5BEB38A1-89C1-4DC3-9482-82D1B41235C9}"/>
    <dgm:cxn modelId="{C6E326AA-78BF-483A-BB13-1F4729A22594}" type="presOf" srcId="{FB810902-2CD0-4153-916F-3ED6FCEF61B9}" destId="{310AF326-395C-4B5A-A52C-A84139AEE262}" srcOrd="0" destOrd="0" presId="urn:microsoft.com/office/officeart/2005/8/layout/orgChart1"/>
    <dgm:cxn modelId="{04651ED0-7AB9-4636-8EB5-2852BBD353EB}" type="presOf" srcId="{E3EAABFA-6FAA-4D67-818B-391A6CB9E533}" destId="{C827E59D-9864-409D-8727-5E29101BDADD}" srcOrd="0" destOrd="0" presId="urn:microsoft.com/office/officeart/2005/8/layout/orgChart1"/>
    <dgm:cxn modelId="{B80EF1CA-77AF-45F6-821C-F48B47EF20DA}" srcId="{56FEAB4B-2282-4825-8D26-8564F99771F0}" destId="{67AC68C4-B8F6-4E23-9DE3-2A4813C2E3FA}" srcOrd="1" destOrd="0" parTransId="{12C3CFE3-ADF0-4FD0-ABCA-0FE04CE1C6ED}" sibTransId="{A24F8D2F-A515-486C-9AB3-B8F0D2E9A97F}"/>
    <dgm:cxn modelId="{28C4CBE3-F85D-4652-9911-6248FFEC2911}" srcId="{BB6F77AD-1056-4EC6-8C1A-FC0E863CB5CC}" destId="{ADE7B611-4DA9-482B-AD3E-47D37E0D2E40}" srcOrd="0" destOrd="0" parTransId="{25E0E5B6-1B82-403C-B00F-962ACDE16ABD}" sibTransId="{4533E127-A429-4BE7-BACF-E9EB481D3855}"/>
    <dgm:cxn modelId="{A5BF6530-7B9A-47F4-B53B-35C1B57996CE}" srcId="{BB6F77AD-1056-4EC6-8C1A-FC0E863CB5CC}" destId="{2BBDA2E3-500D-4F4E-9D79-96B7EE800291}" srcOrd="2" destOrd="0" parTransId="{C779DDF6-B29C-495B-B1BA-10C256F09249}" sibTransId="{3915A228-58C9-4F8B-946E-D9C0F0FD5A72}"/>
    <dgm:cxn modelId="{55E193DB-5A81-49CF-992F-37AA96C174C3}" type="presOf" srcId="{BFB397D4-2396-4180-B631-7692F60CBB3B}" destId="{C41F05EE-0767-4167-AB48-90F5166518FE}" srcOrd="1" destOrd="0" presId="urn:microsoft.com/office/officeart/2005/8/layout/orgChart1"/>
    <dgm:cxn modelId="{9381F127-D77E-4CA7-8EE5-9694DBAA5FE6}" type="presOf" srcId="{FB810902-2CD0-4153-916F-3ED6FCEF61B9}" destId="{EB1BCEB4-C024-40F7-8665-E2B63EC5FD4F}" srcOrd="1" destOrd="0" presId="urn:microsoft.com/office/officeart/2005/8/layout/orgChart1"/>
    <dgm:cxn modelId="{45405EA9-E2FD-4A56-95D6-41352FBA7686}" type="presOf" srcId="{58FC4F24-1601-4ACB-94D3-094E7EAC4EFA}" destId="{209EA2A0-2FC8-4C66-ADB3-CFD62EB58D22}" srcOrd="0" destOrd="0" presId="urn:microsoft.com/office/officeart/2005/8/layout/orgChart1"/>
    <dgm:cxn modelId="{74B01E2F-8873-488D-8819-82A86A288624}" type="presOf" srcId="{503B2674-5C66-49E6-8809-99DFDADB6322}" destId="{A6816227-FE67-4AFA-998D-764C81983B9A}" srcOrd="0" destOrd="0" presId="urn:microsoft.com/office/officeart/2005/8/layout/orgChart1"/>
    <dgm:cxn modelId="{AC756D16-861A-4424-8511-E287E26F7889}" type="presOf" srcId="{775A88C0-CF55-4E23-A516-24F0C7A70574}" destId="{CED667BA-B54D-4657-8704-D6286F4A8733}" srcOrd="0" destOrd="0" presId="urn:microsoft.com/office/officeart/2005/8/layout/orgChart1"/>
    <dgm:cxn modelId="{4332E31E-E950-4EB2-977F-55662C543380}" type="presOf" srcId="{3210E1C7-C1FD-4530-98F2-6788F5A70405}" destId="{DAFE477D-1664-4DDE-8AEC-59132143B985}" srcOrd="0" destOrd="0" presId="urn:microsoft.com/office/officeart/2005/8/layout/orgChart1"/>
    <dgm:cxn modelId="{787DDFD6-BD41-4E16-BD66-0F9C9A649CEA}" type="presOf" srcId="{EB17A220-2E7F-4195-A32E-60D6A23B81AD}" destId="{53B9ED1B-25B0-42A4-BC16-E11BAD79C262}" srcOrd="1" destOrd="0" presId="urn:microsoft.com/office/officeart/2005/8/layout/orgChart1"/>
    <dgm:cxn modelId="{C54050AF-D6C0-402B-9C94-43E449E4AB88}" type="presOf" srcId="{310A77BB-15FF-4178-9580-D1957D8CAC1D}" destId="{58D00A27-55E5-4502-AD23-8BA73E06D7E3}" srcOrd="0" destOrd="0" presId="urn:microsoft.com/office/officeart/2005/8/layout/orgChart1"/>
    <dgm:cxn modelId="{A32238EA-9897-4138-9D2B-35CACA52CEEC}" type="presOf" srcId="{ADE7B611-4DA9-482B-AD3E-47D37E0D2E40}" destId="{2A13BC0F-3E52-4546-BBB6-87DBFF97CE35}" srcOrd="1" destOrd="0" presId="urn:microsoft.com/office/officeart/2005/8/layout/orgChart1"/>
    <dgm:cxn modelId="{ECB9CC8A-786A-495B-B819-2DABFD123633}" type="presOf" srcId="{1E846412-CBCA-4911-8A7F-D49186927216}" destId="{38DD5A82-DA4F-45CE-B20D-08E5C63F63B9}" srcOrd="0" destOrd="0" presId="urn:microsoft.com/office/officeart/2005/8/layout/orgChart1"/>
    <dgm:cxn modelId="{894D5767-2D76-4221-9BD9-8EA2CB323F0D}" srcId="{1E846412-CBCA-4911-8A7F-D49186927216}" destId="{0AC8E0ED-A957-4A10-AB40-CF5AE3B65D0F}" srcOrd="0" destOrd="0" parTransId="{E2904582-0CB4-4EEF-B1E4-58915D869146}" sibTransId="{B276FCF5-AFBB-4687-85AA-A0AEBBB3CB04}"/>
    <dgm:cxn modelId="{9424290B-EB4D-4C4E-BF62-CB9B74DFCA4F}" srcId="{0AC8E0ED-A957-4A10-AB40-CF5AE3B65D0F}" destId="{024DB868-BF27-48FC-90A2-BC7837878362}" srcOrd="2" destOrd="0" parTransId="{3210E1C7-C1FD-4530-98F2-6788F5A70405}" sibTransId="{F6012385-91A9-4FC4-9DCB-510EA00B8D0E}"/>
    <dgm:cxn modelId="{C2E419E3-BE05-41E8-BC22-E64E2A945634}" srcId="{0AC8E0ED-A957-4A10-AB40-CF5AE3B65D0F}" destId="{649C8CF8-D35E-4753-8CDB-6EAABB5C1ECF}" srcOrd="3" destOrd="0" parTransId="{E483F110-A6BC-4DFC-897C-83588DCE9C48}" sibTransId="{834D4B55-A2C9-464C-834D-3AA64D7BC4D4}"/>
    <dgm:cxn modelId="{8BDB2663-F7C5-48E8-9EFD-11335902CDC1}" type="presOf" srcId="{B3433E65-A861-47F5-A568-793728624C2F}" destId="{A27C48AC-EF55-479D-9438-AC4DE40D52CF}" srcOrd="0" destOrd="0" presId="urn:microsoft.com/office/officeart/2005/8/layout/orgChart1"/>
    <dgm:cxn modelId="{463D7506-F9BD-42C5-83D1-3C388FA7F1EF}" type="presOf" srcId="{52A160FB-4D24-481A-A3FD-30667289ED63}" destId="{DFEAFD05-4A15-4A75-9689-4D2CCC988AF9}" srcOrd="0" destOrd="0" presId="urn:microsoft.com/office/officeart/2005/8/layout/orgChart1"/>
    <dgm:cxn modelId="{AA5976E9-B519-4188-B135-4424F5C1D6A3}" srcId="{0AC8E0ED-A957-4A10-AB40-CF5AE3B65D0F}" destId="{07C8A3B1-173D-4B84-8E7B-21039456F513}" srcOrd="6" destOrd="0" parTransId="{310A77BB-15FF-4178-9580-D1957D8CAC1D}" sibTransId="{332E3122-AC62-4186-B083-3DF955497A4C}"/>
    <dgm:cxn modelId="{9523AC77-D87F-42D2-98A7-A7169AC6F688}" type="presOf" srcId="{ADE7B611-4DA9-482B-AD3E-47D37E0D2E40}" destId="{55371FD5-665B-4201-BD8E-AF69B9DDD1CB}" srcOrd="0" destOrd="0" presId="urn:microsoft.com/office/officeart/2005/8/layout/orgChart1"/>
    <dgm:cxn modelId="{541A14CF-C9B8-448A-B64D-A6F0351E4807}" srcId="{282BDA18-760F-4DDE-BDDB-C188C1411ADD}" destId="{EB17A220-2E7F-4195-A32E-60D6A23B81AD}" srcOrd="1" destOrd="0" parTransId="{D5C06BE2-0860-4ACA-AD7A-7BB7801D5C2B}" sibTransId="{60C4554C-6917-4529-B64F-5EB511E95AD6}"/>
    <dgm:cxn modelId="{8D1A5B9A-DC9B-4CD7-BF20-046910FC3AB1}" type="presOf" srcId="{7B4FDCD2-B788-4824-B975-7FA55B24D4A0}" destId="{3F651334-D96D-4BE1-99EB-8ACEB0730255}" srcOrd="0" destOrd="0" presId="urn:microsoft.com/office/officeart/2005/8/layout/orgChart1"/>
    <dgm:cxn modelId="{187E5AFE-768F-4885-9514-39DA09E6C795}" type="presOf" srcId="{C779DDF6-B29C-495B-B1BA-10C256F09249}" destId="{0273D33A-B665-4253-8FCA-5B37F6FB881D}" srcOrd="0" destOrd="0" presId="urn:microsoft.com/office/officeart/2005/8/layout/orgChart1"/>
    <dgm:cxn modelId="{D493595D-D15A-4279-976B-C40FD5F3923A}" type="presOf" srcId="{282BDA18-760F-4DDE-BDDB-C188C1411ADD}" destId="{130A5726-B7CB-42EA-8D96-350A2C5D77A9}" srcOrd="0" destOrd="0" presId="urn:microsoft.com/office/officeart/2005/8/layout/orgChart1"/>
    <dgm:cxn modelId="{70D31E9E-E369-40B1-9A7F-18767939509E}" type="presOf" srcId="{0C2FD135-4B05-4A00-A89C-33E2AB1AD40A}" destId="{B15E9E50-F5DD-4999-8613-20AB8744947E}" srcOrd="1" destOrd="0" presId="urn:microsoft.com/office/officeart/2005/8/layout/orgChart1"/>
    <dgm:cxn modelId="{0A45298B-1C51-4652-A69E-DB2C608CBC9A}" srcId="{024DB868-BF27-48FC-90A2-BC7837878362}" destId="{FB810902-2CD0-4153-916F-3ED6FCEF61B9}" srcOrd="0" destOrd="0" parTransId="{7F58225B-D8B3-4DCF-9BF0-CE167538D7C0}" sibTransId="{5E719E08-8258-4F60-8B2A-506E0647A3A2}"/>
    <dgm:cxn modelId="{6E30FEAC-77D9-4939-A63F-E8F937087110}" type="presOf" srcId="{D5C06BE2-0860-4ACA-AD7A-7BB7801D5C2B}" destId="{040FA375-1DAC-451B-9006-6D2AEC512B53}" srcOrd="0" destOrd="0" presId="urn:microsoft.com/office/officeart/2005/8/layout/orgChart1"/>
    <dgm:cxn modelId="{41F4AA1A-62DF-4240-A3E7-B458C5A704B5}" type="presOf" srcId="{E3EAABFA-6FAA-4D67-818B-391A6CB9E533}" destId="{315B5E2B-BFC9-43D0-AE5A-0A9699FA3AD6}" srcOrd="1" destOrd="0" presId="urn:microsoft.com/office/officeart/2005/8/layout/orgChart1"/>
    <dgm:cxn modelId="{3F8B8A3C-922F-4B4F-8452-6E1C8BAD4E86}" type="presOf" srcId="{0AC8E0ED-A957-4A10-AB40-CF5AE3B65D0F}" destId="{46174BFA-86FB-40C4-9C21-0BA1745A5524}" srcOrd="0" destOrd="0" presId="urn:microsoft.com/office/officeart/2005/8/layout/orgChart1"/>
    <dgm:cxn modelId="{A54BD608-74B8-4050-BC83-5BBABB141603}" type="presOf" srcId="{775A88C0-CF55-4E23-A516-24F0C7A70574}" destId="{8446BF87-9394-4DD5-8148-D0EAFABBFE02}" srcOrd="1" destOrd="0" presId="urn:microsoft.com/office/officeart/2005/8/layout/orgChart1"/>
    <dgm:cxn modelId="{05C5035C-FA2D-4C65-B483-B9A2C0BD52D6}" srcId="{07C8A3B1-173D-4B84-8E7B-21039456F513}" destId="{0C2FD135-4B05-4A00-A89C-33E2AB1AD40A}" srcOrd="0" destOrd="0" parTransId="{E165F015-84C1-40FE-90EE-6A2F58A3226B}" sibTransId="{E7168861-D981-4B30-A1D1-C449FB4795BB}"/>
    <dgm:cxn modelId="{3844ABC3-99AF-4E85-ADDD-B436B8F86831}" srcId="{0AC8E0ED-A957-4A10-AB40-CF5AE3B65D0F}" destId="{775A88C0-CF55-4E23-A516-24F0C7A70574}" srcOrd="5" destOrd="0" parTransId="{B3433E65-A861-47F5-A568-793728624C2F}" sibTransId="{B9B17653-017E-41B4-9DF5-E7856DE7978D}"/>
    <dgm:cxn modelId="{F7D2FF63-4D35-40D3-B133-5494021D612C}" type="presOf" srcId="{7F58225B-D8B3-4DCF-9BF0-CE167538D7C0}" destId="{93D0EDE7-733B-4DBD-ACAC-601919483D04}" srcOrd="0" destOrd="0" presId="urn:microsoft.com/office/officeart/2005/8/layout/orgChart1"/>
    <dgm:cxn modelId="{2DDF566F-E14D-4ADC-A860-EF27D7E8CFBF}" type="presOf" srcId="{56FEAB4B-2282-4825-8D26-8564F99771F0}" destId="{E1C6FBF0-C86A-4785-AD45-A4273F8029B1}" srcOrd="1" destOrd="0" presId="urn:microsoft.com/office/officeart/2005/8/layout/orgChart1"/>
    <dgm:cxn modelId="{92DC19A9-63F7-4D09-A456-67849F882B09}" type="presOf" srcId="{649C8CF8-D35E-4753-8CDB-6EAABB5C1ECF}" destId="{91D82B68-28FE-4CD8-B666-2E1115184573}" srcOrd="1" destOrd="0" presId="urn:microsoft.com/office/officeart/2005/8/layout/orgChart1"/>
    <dgm:cxn modelId="{2A130774-CB57-433F-9466-0B949DC76459}" type="presOf" srcId="{0C2FD135-4B05-4A00-A89C-33E2AB1AD40A}" destId="{8E387308-5884-476C-A86D-2081CBBA7F30}" srcOrd="0" destOrd="0" presId="urn:microsoft.com/office/officeart/2005/8/layout/orgChart1"/>
    <dgm:cxn modelId="{A06867AB-1094-4914-BED8-AFD1E85EC52E}" type="presOf" srcId="{024DB868-BF27-48FC-90A2-BC7837878362}" destId="{A446443D-B05C-43E8-8641-AEC2BA931022}" srcOrd="1" destOrd="0" presId="urn:microsoft.com/office/officeart/2005/8/layout/orgChart1"/>
    <dgm:cxn modelId="{0D311630-B348-43AD-ADAC-3467CF0CD6D0}" srcId="{775A88C0-CF55-4E23-A516-24F0C7A70574}" destId="{BFB397D4-2396-4180-B631-7692F60CBB3B}" srcOrd="0" destOrd="0" parTransId="{52A160FB-4D24-481A-A3FD-30667289ED63}" sibTransId="{55262B47-E7BC-445E-84A3-E354D8968CC2}"/>
    <dgm:cxn modelId="{BD9A55A0-DEC5-440F-83AD-BA5D3DC6E06D}" srcId="{649C8CF8-D35E-4753-8CDB-6EAABB5C1ECF}" destId="{D6663DCB-8007-4109-9D35-B61FE32F9727}" srcOrd="0" destOrd="0" parTransId="{7B4FDCD2-B788-4824-B975-7FA55B24D4A0}" sibTransId="{14986881-105D-42CB-B5FA-6767F3F68ACE}"/>
    <dgm:cxn modelId="{2B4869E1-7533-47CE-8FDD-3A4E4AD5CC6A}" srcId="{0AC8E0ED-A957-4A10-AB40-CF5AE3B65D0F}" destId="{282BDA18-760F-4DDE-BDDB-C188C1411ADD}" srcOrd="4" destOrd="0" parTransId="{163DAC73-E79F-451B-9DCD-74D12241AF83}" sibTransId="{24DA8E40-89A4-414F-8DA0-A258DE68179C}"/>
    <dgm:cxn modelId="{1002937D-9B4F-4577-B36D-A306660256C7}" type="presOf" srcId="{2BBDA2E3-500D-4F4E-9D79-96B7EE800291}" destId="{7A7C9D79-9CDD-429F-BCDF-8F5D6271BB35}" srcOrd="0" destOrd="0" presId="urn:microsoft.com/office/officeart/2005/8/layout/orgChart1"/>
    <dgm:cxn modelId="{34FC2083-7EC2-4647-BCFB-D3078398BE60}" type="presOf" srcId="{BB6F77AD-1056-4EC6-8C1A-FC0E863CB5CC}" destId="{D1B9F142-2140-4775-A9B0-17DC12813460}" srcOrd="0" destOrd="0" presId="urn:microsoft.com/office/officeart/2005/8/layout/orgChart1"/>
    <dgm:cxn modelId="{343FD72B-5DCB-4A36-9BAD-6DF31406BE37}" type="presOf" srcId="{0AC8E0ED-A957-4A10-AB40-CF5AE3B65D0F}" destId="{9E99951C-CB0D-48DB-84BD-7973E5587176}" srcOrd="1" destOrd="0" presId="urn:microsoft.com/office/officeart/2005/8/layout/orgChart1"/>
    <dgm:cxn modelId="{B0E637B9-3FE6-4A49-BEDC-BF1DC62BD183}" srcId="{BB6F77AD-1056-4EC6-8C1A-FC0E863CB5CC}" destId="{ADB3F2E1-7E9F-42E8-9095-8287B913F240}" srcOrd="1" destOrd="0" parTransId="{C526AF9B-6B38-4F1A-A63F-4A2F10ECC238}" sibTransId="{A2BE1850-F38C-4D87-AC0D-13EFFD85CE8B}"/>
    <dgm:cxn modelId="{2EF90015-CD2C-4B97-A112-0DE439D73C8B}" type="presOf" srcId="{D6663DCB-8007-4109-9D35-B61FE32F9727}" destId="{1118A947-73BD-4340-B309-5DE78CB30B53}" srcOrd="1" destOrd="0" presId="urn:microsoft.com/office/officeart/2005/8/layout/orgChart1"/>
    <dgm:cxn modelId="{A9087FFB-4765-4679-A04D-BDD04AE8C59C}" srcId="{0AC8E0ED-A957-4A10-AB40-CF5AE3B65D0F}" destId="{56FEAB4B-2282-4825-8D26-8564F99771F0}" srcOrd="0" destOrd="0" parTransId="{5D2BFA2B-877F-47C4-B1C9-5A8B7AEF8881}" sibTransId="{29BA462B-1765-4A53-BBA9-AF83E48D2C49}"/>
    <dgm:cxn modelId="{8CA75076-663B-4D38-90E7-18DB42647AE7}" type="presOf" srcId="{BFB397D4-2396-4180-B631-7692F60CBB3B}" destId="{0165315F-5017-48A8-A4EA-EB23A9CBFD1B}" srcOrd="0" destOrd="0" presId="urn:microsoft.com/office/officeart/2005/8/layout/orgChart1"/>
    <dgm:cxn modelId="{816356A4-1695-402E-8472-EE04B4346814}" type="presOf" srcId="{56FEAB4B-2282-4825-8D26-8564F99771F0}" destId="{52814F0A-6D45-4178-9AEC-C1B432E6511F}" srcOrd="0" destOrd="0" presId="urn:microsoft.com/office/officeart/2005/8/layout/orgChart1"/>
    <dgm:cxn modelId="{01B69CE0-8230-4D57-B8B9-068D6849551A}" type="presOf" srcId="{C51E46C3-E7EE-4A88-AE32-CD9A27520A2D}" destId="{720C10DB-C345-4620-B59F-708994558782}" srcOrd="0" destOrd="0" presId="urn:microsoft.com/office/officeart/2005/8/layout/orgChart1"/>
    <dgm:cxn modelId="{E7EB0E68-ADF6-4626-B671-88813FC1BDE2}" type="presOf" srcId="{67AC68C4-B8F6-4E23-9DE3-2A4813C2E3FA}" destId="{CBC00049-2351-43C4-BC1B-091022B26AFB}" srcOrd="1" destOrd="0" presId="urn:microsoft.com/office/officeart/2005/8/layout/orgChart1"/>
    <dgm:cxn modelId="{E4CF1B90-2696-4E60-8FDD-FA74F419950D}" type="presOf" srcId="{07C8A3B1-173D-4B84-8E7B-21039456F513}" destId="{AFB86023-1A5B-4676-B990-1065FD3F5EB0}" srcOrd="0" destOrd="0" presId="urn:microsoft.com/office/officeart/2005/8/layout/orgChart1"/>
    <dgm:cxn modelId="{07FA8C98-8FCB-4F19-B956-F053A916E27C}" srcId="{56FEAB4B-2282-4825-8D26-8564F99771F0}" destId="{E3EAABFA-6FAA-4D67-818B-391A6CB9E533}" srcOrd="0" destOrd="0" parTransId="{C51E46C3-E7EE-4A88-AE32-CD9A27520A2D}" sibTransId="{416D9BB3-118B-4A73-90CE-D80D072BCBEF}"/>
    <dgm:cxn modelId="{294AFC49-A9DE-4C1F-B632-C7BB21C61847}" type="presOf" srcId="{649C8CF8-D35E-4753-8CDB-6EAABB5C1ECF}" destId="{015BFCA0-D7B4-4524-A9FC-58703D254F55}" srcOrd="0" destOrd="0" presId="urn:microsoft.com/office/officeart/2005/8/layout/orgChart1"/>
    <dgm:cxn modelId="{DF819C62-A3ED-4B67-AD59-ABF41E7B57C4}" type="presOf" srcId="{12C3CFE3-ADF0-4FD0-ABCA-0FE04CE1C6ED}" destId="{76922632-91CA-41A2-A1CC-9E75B98AD05E}" srcOrd="0" destOrd="0" presId="urn:microsoft.com/office/officeart/2005/8/layout/orgChart1"/>
    <dgm:cxn modelId="{2FEBCA89-9229-40F1-B030-A879D440AB88}" type="presOf" srcId="{ADB3F2E1-7E9F-42E8-9095-8287B913F240}" destId="{76560BC8-D748-4DCD-A613-3CD910968CC8}" srcOrd="0" destOrd="0" presId="urn:microsoft.com/office/officeart/2005/8/layout/orgChart1"/>
    <dgm:cxn modelId="{0A94A2C7-535F-466E-ACCA-4F53EF35CA1D}" type="presOf" srcId="{024DB868-BF27-48FC-90A2-BC7837878362}" destId="{3BBDBC3E-68A9-4B8B-AF79-06C1BDDF1359}" srcOrd="0" destOrd="0" presId="urn:microsoft.com/office/officeart/2005/8/layout/orgChart1"/>
    <dgm:cxn modelId="{2CD0366F-B331-453D-AC48-B8FD1B289969}" type="presOf" srcId="{E483F110-A6BC-4DFC-897C-83588DCE9C48}" destId="{0AA86E9C-7812-4D29-BED6-ADB7442109D6}" srcOrd="0" destOrd="0" presId="urn:microsoft.com/office/officeart/2005/8/layout/orgChart1"/>
    <dgm:cxn modelId="{3B77573E-F17E-4776-84DC-39B860AE1CFF}" type="presOf" srcId="{2BBDA2E3-500D-4F4E-9D79-96B7EE800291}" destId="{8E42615D-8290-422D-B214-EE3C5A43BD33}" srcOrd="1" destOrd="0" presId="urn:microsoft.com/office/officeart/2005/8/layout/orgChart1"/>
    <dgm:cxn modelId="{551BAC13-C248-42A4-B1B2-FFD92D06BECC}" type="presOf" srcId="{07C8A3B1-173D-4B84-8E7B-21039456F513}" destId="{F7FBAF29-34EB-4840-8DB0-DAC8D7804C1D}" srcOrd="1" destOrd="0" presId="urn:microsoft.com/office/officeart/2005/8/layout/orgChart1"/>
    <dgm:cxn modelId="{684F7774-2AFB-4930-83E1-24F438F37DD2}" type="presOf" srcId="{5D2BFA2B-877F-47C4-B1C9-5A8B7AEF8881}" destId="{F587772C-0AA9-4A8C-8B82-6B7DA6737050}" srcOrd="0" destOrd="0" presId="urn:microsoft.com/office/officeart/2005/8/layout/orgChart1"/>
    <dgm:cxn modelId="{CFBDDB21-5BB9-46AF-B760-F1FADD170DFB}" type="presOf" srcId="{BB6F77AD-1056-4EC6-8C1A-FC0E863CB5CC}" destId="{BFECE20F-6DEC-4A29-A108-6772454965E8}" srcOrd="1" destOrd="0" presId="urn:microsoft.com/office/officeart/2005/8/layout/orgChart1"/>
    <dgm:cxn modelId="{AA167BF3-0B52-4E79-8E74-66E80F5C76A7}" type="presOf" srcId="{58FC4F24-1601-4ACB-94D3-094E7EAC4EFA}" destId="{4FB0ED4D-7AAE-4D38-B5B4-8A0013570DE0}" srcOrd="1" destOrd="0" presId="urn:microsoft.com/office/officeart/2005/8/layout/orgChart1"/>
    <dgm:cxn modelId="{83C6AEDE-596C-4345-82F8-E46F9E32E44E}" type="presOf" srcId="{D6663DCB-8007-4109-9D35-B61FE32F9727}" destId="{577A8D08-77DF-422B-B624-039EB27CBBDD}" srcOrd="0" destOrd="0" presId="urn:microsoft.com/office/officeart/2005/8/layout/orgChart1"/>
    <dgm:cxn modelId="{FBD9CEC2-8942-4DB7-84D5-D06950F258F6}" type="presOf" srcId="{25E0E5B6-1B82-403C-B00F-962ACDE16ABD}" destId="{1952C184-3005-45C5-8E51-D21099A9E8A1}" srcOrd="0" destOrd="0" presId="urn:microsoft.com/office/officeart/2005/8/layout/orgChart1"/>
    <dgm:cxn modelId="{6F6DA80C-BBFD-4352-8655-5CC6E9EE6FD8}" type="presOf" srcId="{EB17A220-2E7F-4195-A32E-60D6A23B81AD}" destId="{B3C86468-A461-40A6-99BD-FE6C9A9B679C}" srcOrd="0" destOrd="0" presId="urn:microsoft.com/office/officeart/2005/8/layout/orgChart1"/>
    <dgm:cxn modelId="{8CB2C995-7AE7-4267-9BD7-4ED865FFB6D0}" type="presOf" srcId="{163DAC73-E79F-451B-9DCD-74D12241AF83}" destId="{B3372685-9000-42DA-916C-636A2888807D}" srcOrd="0" destOrd="0" presId="urn:microsoft.com/office/officeart/2005/8/layout/orgChart1"/>
    <dgm:cxn modelId="{FB58F521-6CA7-4FA3-AA76-D07F6FE4823F}" type="presOf" srcId="{C526AF9B-6B38-4F1A-A63F-4A2F10ECC238}" destId="{441DBA13-D963-4391-A65E-5A5A087F6BD8}" srcOrd="0" destOrd="0" presId="urn:microsoft.com/office/officeart/2005/8/layout/orgChart1"/>
    <dgm:cxn modelId="{B8D26BD2-C5C6-4621-A42F-426F3B5FE820}" type="presOf" srcId="{282BDA18-760F-4DDE-BDDB-C188C1411ADD}" destId="{E6ECAF60-9583-4BE2-AE02-263B044EED2B}" srcOrd="1" destOrd="0" presId="urn:microsoft.com/office/officeart/2005/8/layout/orgChart1"/>
    <dgm:cxn modelId="{6FA7FCCF-393B-41E5-A2FF-B7182DF3EAE3}" srcId="{0AC8E0ED-A957-4A10-AB40-CF5AE3B65D0F}" destId="{BB6F77AD-1056-4EC6-8C1A-FC0E863CB5CC}" srcOrd="1" destOrd="0" parTransId="{503B2674-5C66-49E6-8809-99DFDADB6322}" sibTransId="{9811D383-A7F7-4952-A6EB-F32182E47397}"/>
    <dgm:cxn modelId="{53197FA0-723F-489E-BC1A-FB7984FC08C3}" type="presOf" srcId="{BAA803AC-7148-4528-8808-A6F4DBCF1AD9}" destId="{1F24BB10-C223-4313-B27F-B22B096A44BB}" srcOrd="0" destOrd="0" presId="urn:microsoft.com/office/officeart/2005/8/layout/orgChart1"/>
    <dgm:cxn modelId="{E16104C1-3534-490B-A88D-30A45DCFC0AD}" type="presOf" srcId="{67AC68C4-B8F6-4E23-9DE3-2A4813C2E3FA}" destId="{C5B07D43-9EE9-4854-9D4F-E8DAF99ED14C}" srcOrd="0" destOrd="0" presId="urn:microsoft.com/office/officeart/2005/8/layout/orgChart1"/>
    <dgm:cxn modelId="{BFE41F4F-1673-43CD-AF1E-C3CB097D9CFE}" type="presOf" srcId="{ADB3F2E1-7E9F-42E8-9095-8287B913F240}" destId="{3A895F64-83EB-4F51-8C96-642000EC88F5}" srcOrd="1" destOrd="0" presId="urn:microsoft.com/office/officeart/2005/8/layout/orgChart1"/>
    <dgm:cxn modelId="{984560CC-CBE7-4277-91A3-A8FC56F04C47}" type="presParOf" srcId="{38DD5A82-DA4F-45CE-B20D-08E5C63F63B9}" destId="{661E4865-8FDD-49E6-9300-88742A0B9077}" srcOrd="0" destOrd="0" presId="urn:microsoft.com/office/officeart/2005/8/layout/orgChart1"/>
    <dgm:cxn modelId="{D58B7140-D16A-43FD-8545-EB0CA8EB5794}" type="presParOf" srcId="{661E4865-8FDD-49E6-9300-88742A0B9077}" destId="{36E240E3-4DCA-4DCC-93ED-FEEF6FEEBAF4}" srcOrd="0" destOrd="0" presId="urn:microsoft.com/office/officeart/2005/8/layout/orgChart1"/>
    <dgm:cxn modelId="{AD6F64A1-180A-4987-BC92-78BF09985447}" type="presParOf" srcId="{36E240E3-4DCA-4DCC-93ED-FEEF6FEEBAF4}" destId="{46174BFA-86FB-40C4-9C21-0BA1745A5524}" srcOrd="0" destOrd="0" presId="urn:microsoft.com/office/officeart/2005/8/layout/orgChart1"/>
    <dgm:cxn modelId="{A28C5537-3E60-4245-B084-0E063C056C6A}" type="presParOf" srcId="{36E240E3-4DCA-4DCC-93ED-FEEF6FEEBAF4}" destId="{9E99951C-CB0D-48DB-84BD-7973E5587176}" srcOrd="1" destOrd="0" presId="urn:microsoft.com/office/officeart/2005/8/layout/orgChart1"/>
    <dgm:cxn modelId="{E59C8FC7-5583-46C5-9E6C-D22889FC1825}" type="presParOf" srcId="{661E4865-8FDD-49E6-9300-88742A0B9077}" destId="{81F16CB9-E699-4DDC-BB52-0CE13288B089}" srcOrd="1" destOrd="0" presId="urn:microsoft.com/office/officeart/2005/8/layout/orgChart1"/>
    <dgm:cxn modelId="{A6F0C79A-B62C-4A2F-B269-222CF035B696}" type="presParOf" srcId="{81F16CB9-E699-4DDC-BB52-0CE13288B089}" destId="{F587772C-0AA9-4A8C-8B82-6B7DA6737050}" srcOrd="0" destOrd="0" presId="urn:microsoft.com/office/officeart/2005/8/layout/orgChart1"/>
    <dgm:cxn modelId="{A8861039-1E5E-4AAF-A19E-91D4D700E243}" type="presParOf" srcId="{81F16CB9-E699-4DDC-BB52-0CE13288B089}" destId="{80E3CB7B-209B-49A3-8003-74906BDB70CF}" srcOrd="1" destOrd="0" presId="urn:microsoft.com/office/officeart/2005/8/layout/orgChart1"/>
    <dgm:cxn modelId="{43B50524-2CFE-445C-9F3B-F9E5DCA3A949}" type="presParOf" srcId="{80E3CB7B-209B-49A3-8003-74906BDB70CF}" destId="{3251B607-6B29-4E2D-B528-F0EAEB9ED50B}" srcOrd="0" destOrd="0" presId="urn:microsoft.com/office/officeart/2005/8/layout/orgChart1"/>
    <dgm:cxn modelId="{6D4F7821-150A-4959-AAC7-5D3037A20097}" type="presParOf" srcId="{3251B607-6B29-4E2D-B528-F0EAEB9ED50B}" destId="{52814F0A-6D45-4178-9AEC-C1B432E6511F}" srcOrd="0" destOrd="0" presId="urn:microsoft.com/office/officeart/2005/8/layout/orgChart1"/>
    <dgm:cxn modelId="{DA578FCD-73D8-4B5C-9BF6-9FB3C2AFBADA}" type="presParOf" srcId="{3251B607-6B29-4E2D-B528-F0EAEB9ED50B}" destId="{E1C6FBF0-C86A-4785-AD45-A4273F8029B1}" srcOrd="1" destOrd="0" presId="urn:microsoft.com/office/officeart/2005/8/layout/orgChart1"/>
    <dgm:cxn modelId="{27B0C42D-9B66-4164-B516-626BCD71F93F}" type="presParOf" srcId="{80E3CB7B-209B-49A3-8003-74906BDB70CF}" destId="{12436366-0BC3-45BF-AF95-3589C1116744}" srcOrd="1" destOrd="0" presId="urn:microsoft.com/office/officeart/2005/8/layout/orgChart1"/>
    <dgm:cxn modelId="{6A0C687D-BE43-4FCC-9E41-42C98768573B}" type="presParOf" srcId="{12436366-0BC3-45BF-AF95-3589C1116744}" destId="{720C10DB-C345-4620-B59F-708994558782}" srcOrd="0" destOrd="0" presId="urn:microsoft.com/office/officeart/2005/8/layout/orgChart1"/>
    <dgm:cxn modelId="{D79FC8C3-0A7A-46A2-AFC8-9AABF7EF6CAD}" type="presParOf" srcId="{12436366-0BC3-45BF-AF95-3589C1116744}" destId="{2D29C273-DA87-4CE2-A41F-163FFB43A965}" srcOrd="1" destOrd="0" presId="urn:microsoft.com/office/officeart/2005/8/layout/orgChart1"/>
    <dgm:cxn modelId="{F75CE23B-6A4F-40F9-BDD1-1227D3BB0A6B}" type="presParOf" srcId="{2D29C273-DA87-4CE2-A41F-163FFB43A965}" destId="{03EFE594-5D6E-4C46-A39B-1A12E80A6474}" srcOrd="0" destOrd="0" presId="urn:microsoft.com/office/officeart/2005/8/layout/orgChart1"/>
    <dgm:cxn modelId="{0FA8F2C3-A7B8-4DEF-A8B6-3D25E543D091}" type="presParOf" srcId="{03EFE594-5D6E-4C46-A39B-1A12E80A6474}" destId="{C827E59D-9864-409D-8727-5E29101BDADD}" srcOrd="0" destOrd="0" presId="urn:microsoft.com/office/officeart/2005/8/layout/orgChart1"/>
    <dgm:cxn modelId="{B9C7672F-59E7-40F4-AA80-C64A29F862BF}" type="presParOf" srcId="{03EFE594-5D6E-4C46-A39B-1A12E80A6474}" destId="{315B5E2B-BFC9-43D0-AE5A-0A9699FA3AD6}" srcOrd="1" destOrd="0" presId="urn:microsoft.com/office/officeart/2005/8/layout/orgChart1"/>
    <dgm:cxn modelId="{2DAB6182-697D-4EFD-A177-0EBE4D9DECE3}" type="presParOf" srcId="{2D29C273-DA87-4CE2-A41F-163FFB43A965}" destId="{718D45AA-A55D-4B54-9A19-2B50822708D4}" srcOrd="1" destOrd="0" presId="urn:microsoft.com/office/officeart/2005/8/layout/orgChart1"/>
    <dgm:cxn modelId="{645635B0-FEC3-4B79-BB46-E6E5B71E2043}" type="presParOf" srcId="{2D29C273-DA87-4CE2-A41F-163FFB43A965}" destId="{D91A0E4B-E616-4A6B-A7CA-39F9C9340BAD}" srcOrd="2" destOrd="0" presId="urn:microsoft.com/office/officeart/2005/8/layout/orgChart1"/>
    <dgm:cxn modelId="{CC15D9B0-003A-40FF-B347-69422AB5A34B}" type="presParOf" srcId="{12436366-0BC3-45BF-AF95-3589C1116744}" destId="{76922632-91CA-41A2-A1CC-9E75B98AD05E}" srcOrd="2" destOrd="0" presId="urn:microsoft.com/office/officeart/2005/8/layout/orgChart1"/>
    <dgm:cxn modelId="{FB7428F6-4411-4ECC-9585-0B0BCC2E3716}" type="presParOf" srcId="{12436366-0BC3-45BF-AF95-3589C1116744}" destId="{8D17C587-523A-4344-BA43-61E931CD1BCA}" srcOrd="3" destOrd="0" presId="urn:microsoft.com/office/officeart/2005/8/layout/orgChart1"/>
    <dgm:cxn modelId="{B4E0B75C-2DCB-498F-AED9-C56A7524B9EC}" type="presParOf" srcId="{8D17C587-523A-4344-BA43-61E931CD1BCA}" destId="{AC6D82DE-C7FA-4227-A3C5-C13D6EE6BBFB}" srcOrd="0" destOrd="0" presId="urn:microsoft.com/office/officeart/2005/8/layout/orgChart1"/>
    <dgm:cxn modelId="{DE2402A0-49FE-4F91-891C-1C5D338F669D}" type="presParOf" srcId="{AC6D82DE-C7FA-4227-A3C5-C13D6EE6BBFB}" destId="{C5B07D43-9EE9-4854-9D4F-E8DAF99ED14C}" srcOrd="0" destOrd="0" presId="urn:microsoft.com/office/officeart/2005/8/layout/orgChart1"/>
    <dgm:cxn modelId="{25C77CA1-4329-4A8C-AECD-D1FE82A96E87}" type="presParOf" srcId="{AC6D82DE-C7FA-4227-A3C5-C13D6EE6BBFB}" destId="{CBC00049-2351-43C4-BC1B-091022B26AFB}" srcOrd="1" destOrd="0" presId="urn:microsoft.com/office/officeart/2005/8/layout/orgChart1"/>
    <dgm:cxn modelId="{2153A91E-2477-497F-B880-1F6F62D604AA}" type="presParOf" srcId="{8D17C587-523A-4344-BA43-61E931CD1BCA}" destId="{1B038B30-FE41-4D77-95DD-AB845F582B31}" srcOrd="1" destOrd="0" presId="urn:microsoft.com/office/officeart/2005/8/layout/orgChart1"/>
    <dgm:cxn modelId="{0BC59493-8A44-4782-9056-7BE08BCA5F01}" type="presParOf" srcId="{8D17C587-523A-4344-BA43-61E931CD1BCA}" destId="{901E6F69-524D-40DE-9572-82E1699CBAC3}" srcOrd="2" destOrd="0" presId="urn:microsoft.com/office/officeart/2005/8/layout/orgChart1"/>
    <dgm:cxn modelId="{E22FB7C5-8D6C-409A-AB22-6BE291EC21C5}" type="presParOf" srcId="{80E3CB7B-209B-49A3-8003-74906BDB70CF}" destId="{87B7EAB4-E216-4196-B68D-DD2C4C55C5C8}" srcOrd="2" destOrd="0" presId="urn:microsoft.com/office/officeart/2005/8/layout/orgChart1"/>
    <dgm:cxn modelId="{D9F71E63-D5DC-46C0-AF46-78E300BB4FEC}" type="presParOf" srcId="{81F16CB9-E699-4DDC-BB52-0CE13288B089}" destId="{A6816227-FE67-4AFA-998D-764C81983B9A}" srcOrd="2" destOrd="0" presId="urn:microsoft.com/office/officeart/2005/8/layout/orgChart1"/>
    <dgm:cxn modelId="{23ECE32D-AD84-4BA9-A295-A8A6F83803C2}" type="presParOf" srcId="{81F16CB9-E699-4DDC-BB52-0CE13288B089}" destId="{77508D17-BCDF-4A43-891F-89E8F055B5F2}" srcOrd="3" destOrd="0" presId="urn:microsoft.com/office/officeart/2005/8/layout/orgChart1"/>
    <dgm:cxn modelId="{9E960A3D-AAFA-4D06-AFDA-C2AF53790F20}" type="presParOf" srcId="{77508D17-BCDF-4A43-891F-89E8F055B5F2}" destId="{0DA849D7-C179-414F-94C7-A6B0CB3644FE}" srcOrd="0" destOrd="0" presId="urn:microsoft.com/office/officeart/2005/8/layout/orgChart1"/>
    <dgm:cxn modelId="{EA7F9613-98C5-41CC-8B22-2F5AEF953180}" type="presParOf" srcId="{0DA849D7-C179-414F-94C7-A6B0CB3644FE}" destId="{D1B9F142-2140-4775-A9B0-17DC12813460}" srcOrd="0" destOrd="0" presId="urn:microsoft.com/office/officeart/2005/8/layout/orgChart1"/>
    <dgm:cxn modelId="{8C20BF1C-1FC2-48A3-B91A-78E59D3BED1C}" type="presParOf" srcId="{0DA849D7-C179-414F-94C7-A6B0CB3644FE}" destId="{BFECE20F-6DEC-4A29-A108-6772454965E8}" srcOrd="1" destOrd="0" presId="urn:microsoft.com/office/officeart/2005/8/layout/orgChart1"/>
    <dgm:cxn modelId="{71F704F5-876D-48FE-9EA6-4FCDE17FFCFB}" type="presParOf" srcId="{77508D17-BCDF-4A43-891F-89E8F055B5F2}" destId="{B36F6FE5-A9E9-4C55-B861-8C992C0A0872}" srcOrd="1" destOrd="0" presId="urn:microsoft.com/office/officeart/2005/8/layout/orgChart1"/>
    <dgm:cxn modelId="{6E3678B5-6E7D-4768-BB41-B073E3E5DCB9}" type="presParOf" srcId="{B36F6FE5-A9E9-4C55-B861-8C992C0A0872}" destId="{1952C184-3005-45C5-8E51-D21099A9E8A1}" srcOrd="0" destOrd="0" presId="urn:microsoft.com/office/officeart/2005/8/layout/orgChart1"/>
    <dgm:cxn modelId="{8FC331B0-BBA5-4959-B4B5-B356C25D9AD7}" type="presParOf" srcId="{B36F6FE5-A9E9-4C55-B861-8C992C0A0872}" destId="{B237897D-8B7B-4A32-A1D9-1DE80CC28F09}" srcOrd="1" destOrd="0" presId="urn:microsoft.com/office/officeart/2005/8/layout/orgChart1"/>
    <dgm:cxn modelId="{2D7F290F-2A63-4894-A73B-D33BB3995DAA}" type="presParOf" srcId="{B237897D-8B7B-4A32-A1D9-1DE80CC28F09}" destId="{E8C93D03-FB31-47E0-A902-D59BB8A7F4AF}" srcOrd="0" destOrd="0" presId="urn:microsoft.com/office/officeart/2005/8/layout/orgChart1"/>
    <dgm:cxn modelId="{5DAEC7CA-70B3-42FF-904D-C0A753FFF683}" type="presParOf" srcId="{E8C93D03-FB31-47E0-A902-D59BB8A7F4AF}" destId="{55371FD5-665B-4201-BD8E-AF69B9DDD1CB}" srcOrd="0" destOrd="0" presId="urn:microsoft.com/office/officeart/2005/8/layout/orgChart1"/>
    <dgm:cxn modelId="{706DE523-0932-4FCD-9437-76683C79E5C5}" type="presParOf" srcId="{E8C93D03-FB31-47E0-A902-D59BB8A7F4AF}" destId="{2A13BC0F-3E52-4546-BBB6-87DBFF97CE35}" srcOrd="1" destOrd="0" presId="urn:microsoft.com/office/officeart/2005/8/layout/orgChart1"/>
    <dgm:cxn modelId="{9FA9EC07-42C1-416B-BF7E-64626012C942}" type="presParOf" srcId="{B237897D-8B7B-4A32-A1D9-1DE80CC28F09}" destId="{2A62067B-FDFE-4353-827B-025A9AA6995E}" srcOrd="1" destOrd="0" presId="urn:microsoft.com/office/officeart/2005/8/layout/orgChart1"/>
    <dgm:cxn modelId="{7C1B21FE-9656-449B-9783-4F1EEC2532F2}" type="presParOf" srcId="{B237897D-8B7B-4A32-A1D9-1DE80CC28F09}" destId="{A406E16D-DDDD-48CF-AD71-A10192B2DC36}" srcOrd="2" destOrd="0" presId="urn:microsoft.com/office/officeart/2005/8/layout/orgChart1"/>
    <dgm:cxn modelId="{10E6F0CD-2C57-412B-A568-E0FB0F8F2929}" type="presParOf" srcId="{B36F6FE5-A9E9-4C55-B861-8C992C0A0872}" destId="{441DBA13-D963-4391-A65E-5A5A087F6BD8}" srcOrd="2" destOrd="0" presId="urn:microsoft.com/office/officeart/2005/8/layout/orgChart1"/>
    <dgm:cxn modelId="{BCBDAB8D-6B83-449E-B9F2-6B1EC0B4EC9C}" type="presParOf" srcId="{B36F6FE5-A9E9-4C55-B861-8C992C0A0872}" destId="{5B2AAE56-2B85-4065-8EAE-D6B5B2A3035D}" srcOrd="3" destOrd="0" presId="urn:microsoft.com/office/officeart/2005/8/layout/orgChart1"/>
    <dgm:cxn modelId="{90D7D462-014C-4051-A2C3-932D8A567A09}" type="presParOf" srcId="{5B2AAE56-2B85-4065-8EAE-D6B5B2A3035D}" destId="{95B88C80-8951-4020-A685-A6E3A90673B1}" srcOrd="0" destOrd="0" presId="urn:microsoft.com/office/officeart/2005/8/layout/orgChart1"/>
    <dgm:cxn modelId="{A72E136A-E32F-4F2F-9DA2-69F1E4D364FF}" type="presParOf" srcId="{95B88C80-8951-4020-A685-A6E3A90673B1}" destId="{76560BC8-D748-4DCD-A613-3CD910968CC8}" srcOrd="0" destOrd="0" presId="urn:microsoft.com/office/officeart/2005/8/layout/orgChart1"/>
    <dgm:cxn modelId="{A5263CDE-5B6E-4C1A-B22E-374F64C588B6}" type="presParOf" srcId="{95B88C80-8951-4020-A685-A6E3A90673B1}" destId="{3A895F64-83EB-4F51-8C96-642000EC88F5}" srcOrd="1" destOrd="0" presId="urn:microsoft.com/office/officeart/2005/8/layout/orgChart1"/>
    <dgm:cxn modelId="{88F7178B-068D-4049-A23C-C08A60AA4E7A}" type="presParOf" srcId="{5B2AAE56-2B85-4065-8EAE-D6B5B2A3035D}" destId="{5290A33D-5E23-4975-8BD6-A9A26E906A70}" srcOrd="1" destOrd="0" presId="urn:microsoft.com/office/officeart/2005/8/layout/orgChart1"/>
    <dgm:cxn modelId="{B962D841-1F4E-4C4B-B68C-6E09B6E80D20}" type="presParOf" srcId="{5B2AAE56-2B85-4065-8EAE-D6B5B2A3035D}" destId="{E2D63630-11F2-435E-BD94-F82933EB8645}" srcOrd="2" destOrd="0" presId="urn:microsoft.com/office/officeart/2005/8/layout/orgChart1"/>
    <dgm:cxn modelId="{9C47767A-D1DA-4120-BAB7-9E424120A651}" type="presParOf" srcId="{B36F6FE5-A9E9-4C55-B861-8C992C0A0872}" destId="{0273D33A-B665-4253-8FCA-5B37F6FB881D}" srcOrd="4" destOrd="0" presId="urn:microsoft.com/office/officeart/2005/8/layout/orgChart1"/>
    <dgm:cxn modelId="{C2DAD775-7877-402F-A5FB-20C39B1544B3}" type="presParOf" srcId="{B36F6FE5-A9E9-4C55-B861-8C992C0A0872}" destId="{9897F56D-8518-43C4-9F58-63A3A28348D3}" srcOrd="5" destOrd="0" presId="urn:microsoft.com/office/officeart/2005/8/layout/orgChart1"/>
    <dgm:cxn modelId="{510170C6-ACC1-4114-9A3C-E4E3D43446AE}" type="presParOf" srcId="{9897F56D-8518-43C4-9F58-63A3A28348D3}" destId="{3A7F2005-9536-4E71-8531-6D0BA4111B3E}" srcOrd="0" destOrd="0" presId="urn:microsoft.com/office/officeart/2005/8/layout/orgChart1"/>
    <dgm:cxn modelId="{9ACF2552-D215-468D-A693-C70B6452FA24}" type="presParOf" srcId="{3A7F2005-9536-4E71-8531-6D0BA4111B3E}" destId="{7A7C9D79-9CDD-429F-BCDF-8F5D6271BB35}" srcOrd="0" destOrd="0" presId="urn:microsoft.com/office/officeart/2005/8/layout/orgChart1"/>
    <dgm:cxn modelId="{41DC54DD-520C-4A76-B7AE-BD8B55ACC2AF}" type="presParOf" srcId="{3A7F2005-9536-4E71-8531-6D0BA4111B3E}" destId="{8E42615D-8290-422D-B214-EE3C5A43BD33}" srcOrd="1" destOrd="0" presId="urn:microsoft.com/office/officeart/2005/8/layout/orgChart1"/>
    <dgm:cxn modelId="{C733E401-0B1C-48AF-807C-CCD78EAA9F49}" type="presParOf" srcId="{9897F56D-8518-43C4-9F58-63A3A28348D3}" destId="{EDEDDE35-713C-428E-B9A7-5F961D88C66A}" srcOrd="1" destOrd="0" presId="urn:microsoft.com/office/officeart/2005/8/layout/orgChart1"/>
    <dgm:cxn modelId="{6FC07487-72CF-4AEB-81E0-71252C059340}" type="presParOf" srcId="{9897F56D-8518-43C4-9F58-63A3A28348D3}" destId="{4E5422BA-74E2-4947-B351-D014346E4AEF}" srcOrd="2" destOrd="0" presId="urn:microsoft.com/office/officeart/2005/8/layout/orgChart1"/>
    <dgm:cxn modelId="{2E7064AF-5F9E-4DE1-B552-A27487560040}" type="presParOf" srcId="{77508D17-BCDF-4A43-891F-89E8F055B5F2}" destId="{70576C38-9863-4544-9CD6-11F8B0D5EDAC}" srcOrd="2" destOrd="0" presId="urn:microsoft.com/office/officeart/2005/8/layout/orgChart1"/>
    <dgm:cxn modelId="{FC17BCBB-99FA-497A-80AC-C714F358D5D8}" type="presParOf" srcId="{81F16CB9-E699-4DDC-BB52-0CE13288B089}" destId="{DAFE477D-1664-4DDE-8AEC-59132143B985}" srcOrd="4" destOrd="0" presId="urn:microsoft.com/office/officeart/2005/8/layout/orgChart1"/>
    <dgm:cxn modelId="{712F135D-29D2-422A-B723-0513F0CB4563}" type="presParOf" srcId="{81F16CB9-E699-4DDC-BB52-0CE13288B089}" destId="{CA462F93-2B00-4F23-A1E5-F439C6CD62B9}" srcOrd="5" destOrd="0" presId="urn:microsoft.com/office/officeart/2005/8/layout/orgChart1"/>
    <dgm:cxn modelId="{6D7FCF3C-19AD-4EC0-8319-18FB1CD140AE}" type="presParOf" srcId="{CA462F93-2B00-4F23-A1E5-F439C6CD62B9}" destId="{E6871BAF-2916-414E-97D1-6AF3B72A2AAC}" srcOrd="0" destOrd="0" presId="urn:microsoft.com/office/officeart/2005/8/layout/orgChart1"/>
    <dgm:cxn modelId="{45F9EC55-C194-4E81-9AFF-8AAF8CA37A2E}" type="presParOf" srcId="{E6871BAF-2916-414E-97D1-6AF3B72A2AAC}" destId="{3BBDBC3E-68A9-4B8B-AF79-06C1BDDF1359}" srcOrd="0" destOrd="0" presId="urn:microsoft.com/office/officeart/2005/8/layout/orgChart1"/>
    <dgm:cxn modelId="{37A16157-D66C-4C7D-8F07-AFDACAD48AB3}" type="presParOf" srcId="{E6871BAF-2916-414E-97D1-6AF3B72A2AAC}" destId="{A446443D-B05C-43E8-8641-AEC2BA931022}" srcOrd="1" destOrd="0" presId="urn:microsoft.com/office/officeart/2005/8/layout/orgChart1"/>
    <dgm:cxn modelId="{29F25F2B-1D77-4B11-AE2D-8ECAAE2E4172}" type="presParOf" srcId="{CA462F93-2B00-4F23-A1E5-F439C6CD62B9}" destId="{949019D6-DECA-4C78-907E-D1936CB0CC5B}" srcOrd="1" destOrd="0" presId="urn:microsoft.com/office/officeart/2005/8/layout/orgChart1"/>
    <dgm:cxn modelId="{6A04BB34-423E-4184-B31C-AF571F55400E}" type="presParOf" srcId="{949019D6-DECA-4C78-907E-D1936CB0CC5B}" destId="{93D0EDE7-733B-4DBD-ACAC-601919483D04}" srcOrd="0" destOrd="0" presId="urn:microsoft.com/office/officeart/2005/8/layout/orgChart1"/>
    <dgm:cxn modelId="{27B0FA52-AD7C-44BE-B265-4B28993E847C}" type="presParOf" srcId="{949019D6-DECA-4C78-907E-D1936CB0CC5B}" destId="{DC125A48-2B27-439A-8C21-96135E4A622C}" srcOrd="1" destOrd="0" presId="urn:microsoft.com/office/officeart/2005/8/layout/orgChart1"/>
    <dgm:cxn modelId="{01EA5134-0C03-4834-81BB-15577E59E79F}" type="presParOf" srcId="{DC125A48-2B27-439A-8C21-96135E4A622C}" destId="{70249206-DD22-4D9D-832E-3786ECCE3AFE}" srcOrd="0" destOrd="0" presId="urn:microsoft.com/office/officeart/2005/8/layout/orgChart1"/>
    <dgm:cxn modelId="{31223CFE-09C1-47AD-910B-4A898F19DFBE}" type="presParOf" srcId="{70249206-DD22-4D9D-832E-3786ECCE3AFE}" destId="{310AF326-395C-4B5A-A52C-A84139AEE262}" srcOrd="0" destOrd="0" presId="urn:microsoft.com/office/officeart/2005/8/layout/orgChart1"/>
    <dgm:cxn modelId="{6433E9A9-8630-4FB5-806B-D034C562BE49}" type="presParOf" srcId="{70249206-DD22-4D9D-832E-3786ECCE3AFE}" destId="{EB1BCEB4-C024-40F7-8665-E2B63EC5FD4F}" srcOrd="1" destOrd="0" presId="urn:microsoft.com/office/officeart/2005/8/layout/orgChart1"/>
    <dgm:cxn modelId="{E3B220C0-D15E-4F1B-9997-A6B9961B5101}" type="presParOf" srcId="{DC125A48-2B27-439A-8C21-96135E4A622C}" destId="{0E7A4632-57CF-4B79-A0AC-E8E5B64BF673}" srcOrd="1" destOrd="0" presId="urn:microsoft.com/office/officeart/2005/8/layout/orgChart1"/>
    <dgm:cxn modelId="{35ADDC31-322C-445B-B84D-B79B29B7CD2A}" type="presParOf" srcId="{DC125A48-2B27-439A-8C21-96135E4A622C}" destId="{7613A4D1-328A-44D7-96EB-AD5FF80C1DFB}" srcOrd="2" destOrd="0" presId="urn:microsoft.com/office/officeart/2005/8/layout/orgChart1"/>
    <dgm:cxn modelId="{7FB9708B-740F-43A6-A239-13A9350C4CFD}" type="presParOf" srcId="{CA462F93-2B00-4F23-A1E5-F439C6CD62B9}" destId="{557659F1-3773-4340-A76D-3FFE5860A460}" srcOrd="2" destOrd="0" presId="urn:microsoft.com/office/officeart/2005/8/layout/orgChart1"/>
    <dgm:cxn modelId="{824ED2F5-3346-47F9-831B-38C6D6303EF6}" type="presParOf" srcId="{81F16CB9-E699-4DDC-BB52-0CE13288B089}" destId="{0AA86E9C-7812-4D29-BED6-ADB7442109D6}" srcOrd="6" destOrd="0" presId="urn:microsoft.com/office/officeart/2005/8/layout/orgChart1"/>
    <dgm:cxn modelId="{9D050FD0-70C6-45B9-A7DA-6030DB67C0EC}" type="presParOf" srcId="{81F16CB9-E699-4DDC-BB52-0CE13288B089}" destId="{92BA0609-E671-4FCB-900F-3FFB5062DF36}" srcOrd="7" destOrd="0" presId="urn:microsoft.com/office/officeart/2005/8/layout/orgChart1"/>
    <dgm:cxn modelId="{F5ED6AC0-F7A9-422E-A3DA-ADD21CE26EBD}" type="presParOf" srcId="{92BA0609-E671-4FCB-900F-3FFB5062DF36}" destId="{FA2CE480-917D-4E95-A19A-3BA67908361D}" srcOrd="0" destOrd="0" presId="urn:microsoft.com/office/officeart/2005/8/layout/orgChart1"/>
    <dgm:cxn modelId="{A7428539-A6B7-4257-BCE7-5390313FCAB1}" type="presParOf" srcId="{FA2CE480-917D-4E95-A19A-3BA67908361D}" destId="{015BFCA0-D7B4-4524-A9FC-58703D254F55}" srcOrd="0" destOrd="0" presId="urn:microsoft.com/office/officeart/2005/8/layout/orgChart1"/>
    <dgm:cxn modelId="{6D301C16-7DCD-4B82-9390-195733D12972}" type="presParOf" srcId="{FA2CE480-917D-4E95-A19A-3BA67908361D}" destId="{91D82B68-28FE-4CD8-B666-2E1115184573}" srcOrd="1" destOrd="0" presId="urn:microsoft.com/office/officeart/2005/8/layout/orgChart1"/>
    <dgm:cxn modelId="{F49E6D88-F80B-4C87-9436-2C34FF0E82B2}" type="presParOf" srcId="{92BA0609-E671-4FCB-900F-3FFB5062DF36}" destId="{FCCBC37B-4EE9-404A-A947-BA9BE8216639}" srcOrd="1" destOrd="0" presId="urn:microsoft.com/office/officeart/2005/8/layout/orgChart1"/>
    <dgm:cxn modelId="{F27E49E9-88BD-4818-AD24-B7B3F58EFCAD}" type="presParOf" srcId="{FCCBC37B-4EE9-404A-A947-BA9BE8216639}" destId="{3F651334-D96D-4BE1-99EB-8ACEB0730255}" srcOrd="0" destOrd="0" presId="urn:microsoft.com/office/officeart/2005/8/layout/orgChart1"/>
    <dgm:cxn modelId="{2DED4EC5-210E-4EA8-9415-BDBE384FCF34}" type="presParOf" srcId="{FCCBC37B-4EE9-404A-A947-BA9BE8216639}" destId="{53F8BD17-46AA-4673-BA55-314CB2E1C575}" srcOrd="1" destOrd="0" presId="urn:microsoft.com/office/officeart/2005/8/layout/orgChart1"/>
    <dgm:cxn modelId="{05C16BE3-6071-47F8-9C89-CC2CF3EB78F8}" type="presParOf" srcId="{53F8BD17-46AA-4673-BA55-314CB2E1C575}" destId="{0D6A4952-4CD4-409E-9F73-2F2958CA7916}" srcOrd="0" destOrd="0" presId="urn:microsoft.com/office/officeart/2005/8/layout/orgChart1"/>
    <dgm:cxn modelId="{9CD9EF0D-214C-43C9-BB98-66B024FE7558}" type="presParOf" srcId="{0D6A4952-4CD4-409E-9F73-2F2958CA7916}" destId="{577A8D08-77DF-422B-B624-039EB27CBBDD}" srcOrd="0" destOrd="0" presId="urn:microsoft.com/office/officeart/2005/8/layout/orgChart1"/>
    <dgm:cxn modelId="{AFDB3CEE-0C7D-4220-BA05-360B81DC9B49}" type="presParOf" srcId="{0D6A4952-4CD4-409E-9F73-2F2958CA7916}" destId="{1118A947-73BD-4340-B309-5DE78CB30B53}" srcOrd="1" destOrd="0" presId="urn:microsoft.com/office/officeart/2005/8/layout/orgChart1"/>
    <dgm:cxn modelId="{5490C7D0-F3BC-4698-A6B4-BFA051D09A1D}" type="presParOf" srcId="{53F8BD17-46AA-4673-BA55-314CB2E1C575}" destId="{7B38C6C8-9274-45AD-9987-0FAB36EBE734}" srcOrd="1" destOrd="0" presId="urn:microsoft.com/office/officeart/2005/8/layout/orgChart1"/>
    <dgm:cxn modelId="{889CFCEE-C27E-41BC-A127-BB8D24214421}" type="presParOf" srcId="{53F8BD17-46AA-4673-BA55-314CB2E1C575}" destId="{38CECE3B-F267-4F67-A42D-E83EEA60AB1C}" srcOrd="2" destOrd="0" presId="urn:microsoft.com/office/officeart/2005/8/layout/orgChart1"/>
    <dgm:cxn modelId="{AC2622B6-09D2-4205-A13F-A649ABA3E8F7}" type="presParOf" srcId="{92BA0609-E671-4FCB-900F-3FFB5062DF36}" destId="{C1AA2370-3DFE-45EE-A921-29DBD6C4012A}" srcOrd="2" destOrd="0" presId="urn:microsoft.com/office/officeart/2005/8/layout/orgChart1"/>
    <dgm:cxn modelId="{14D4FFFE-71E7-4E23-A63C-2B745E50CFFC}" type="presParOf" srcId="{81F16CB9-E699-4DDC-BB52-0CE13288B089}" destId="{B3372685-9000-42DA-916C-636A2888807D}" srcOrd="8" destOrd="0" presId="urn:microsoft.com/office/officeart/2005/8/layout/orgChart1"/>
    <dgm:cxn modelId="{E71B910A-7D6A-4BC1-BA1D-03590BD22090}" type="presParOf" srcId="{81F16CB9-E699-4DDC-BB52-0CE13288B089}" destId="{61D4DF08-6BEF-4A36-87AF-F23E8743765C}" srcOrd="9" destOrd="0" presId="urn:microsoft.com/office/officeart/2005/8/layout/orgChart1"/>
    <dgm:cxn modelId="{675BD4D5-0A3D-48A6-9231-28357D0D70F7}" type="presParOf" srcId="{61D4DF08-6BEF-4A36-87AF-F23E8743765C}" destId="{CFE9B89C-9B45-4C26-A0C4-0B0B8BA3181B}" srcOrd="0" destOrd="0" presId="urn:microsoft.com/office/officeart/2005/8/layout/orgChart1"/>
    <dgm:cxn modelId="{47C7C786-5013-45B6-A7CD-81BF1DC315D6}" type="presParOf" srcId="{CFE9B89C-9B45-4C26-A0C4-0B0B8BA3181B}" destId="{130A5726-B7CB-42EA-8D96-350A2C5D77A9}" srcOrd="0" destOrd="0" presId="urn:microsoft.com/office/officeart/2005/8/layout/orgChart1"/>
    <dgm:cxn modelId="{35D8D66F-5136-4E58-826A-01B2908A627A}" type="presParOf" srcId="{CFE9B89C-9B45-4C26-A0C4-0B0B8BA3181B}" destId="{E6ECAF60-9583-4BE2-AE02-263B044EED2B}" srcOrd="1" destOrd="0" presId="urn:microsoft.com/office/officeart/2005/8/layout/orgChart1"/>
    <dgm:cxn modelId="{F296A45C-3767-4529-9D60-528C6333A6E8}" type="presParOf" srcId="{61D4DF08-6BEF-4A36-87AF-F23E8743765C}" destId="{687C0D17-A69B-403B-8E39-6F62DBBA1F20}" srcOrd="1" destOrd="0" presId="urn:microsoft.com/office/officeart/2005/8/layout/orgChart1"/>
    <dgm:cxn modelId="{DBFC08D7-C9A9-4D4B-B380-CDC732B31CCF}" type="presParOf" srcId="{687C0D17-A69B-403B-8E39-6F62DBBA1F20}" destId="{1F24BB10-C223-4313-B27F-B22B096A44BB}" srcOrd="0" destOrd="0" presId="urn:microsoft.com/office/officeart/2005/8/layout/orgChart1"/>
    <dgm:cxn modelId="{A974C2B4-5503-4FB4-BC57-30BD27137EE3}" type="presParOf" srcId="{687C0D17-A69B-403B-8E39-6F62DBBA1F20}" destId="{93878114-BAC8-4851-94A0-A1A8EB138F24}" srcOrd="1" destOrd="0" presId="urn:microsoft.com/office/officeart/2005/8/layout/orgChart1"/>
    <dgm:cxn modelId="{A92862A9-8978-4767-8C58-7A26864A70A8}" type="presParOf" srcId="{93878114-BAC8-4851-94A0-A1A8EB138F24}" destId="{16E73070-B4FA-4D4C-AC52-ED8D21C126C4}" srcOrd="0" destOrd="0" presId="urn:microsoft.com/office/officeart/2005/8/layout/orgChart1"/>
    <dgm:cxn modelId="{9DED9DAD-D77E-4453-869F-80EAFC51FF08}" type="presParOf" srcId="{16E73070-B4FA-4D4C-AC52-ED8D21C126C4}" destId="{209EA2A0-2FC8-4C66-ADB3-CFD62EB58D22}" srcOrd="0" destOrd="0" presId="urn:microsoft.com/office/officeart/2005/8/layout/orgChart1"/>
    <dgm:cxn modelId="{E58CA236-ACD4-4027-BE24-F17C8F026870}" type="presParOf" srcId="{16E73070-B4FA-4D4C-AC52-ED8D21C126C4}" destId="{4FB0ED4D-7AAE-4D38-B5B4-8A0013570DE0}" srcOrd="1" destOrd="0" presId="urn:microsoft.com/office/officeart/2005/8/layout/orgChart1"/>
    <dgm:cxn modelId="{FE498D02-D129-4A54-9CE8-D3A07C770735}" type="presParOf" srcId="{93878114-BAC8-4851-94A0-A1A8EB138F24}" destId="{DEF431C9-7B36-48F4-8E09-D5946D8F5F48}" srcOrd="1" destOrd="0" presId="urn:microsoft.com/office/officeart/2005/8/layout/orgChart1"/>
    <dgm:cxn modelId="{2F3ABC6F-EE55-42A7-9718-B794C9FB0B2E}" type="presParOf" srcId="{93878114-BAC8-4851-94A0-A1A8EB138F24}" destId="{B9F4F066-5205-4DB9-B2B8-EAD7B0160BD1}" srcOrd="2" destOrd="0" presId="urn:microsoft.com/office/officeart/2005/8/layout/orgChart1"/>
    <dgm:cxn modelId="{E1FAD72F-E1B4-4A98-8614-B1249AAE89A2}" type="presParOf" srcId="{687C0D17-A69B-403B-8E39-6F62DBBA1F20}" destId="{040FA375-1DAC-451B-9006-6D2AEC512B53}" srcOrd="2" destOrd="0" presId="urn:microsoft.com/office/officeart/2005/8/layout/orgChart1"/>
    <dgm:cxn modelId="{96FA02DA-5968-4482-B440-A097F5C1A862}" type="presParOf" srcId="{687C0D17-A69B-403B-8E39-6F62DBBA1F20}" destId="{9908327C-E772-4DE4-A1BA-1D8BA67DED2F}" srcOrd="3" destOrd="0" presId="urn:microsoft.com/office/officeart/2005/8/layout/orgChart1"/>
    <dgm:cxn modelId="{5247B3A0-6BDB-4EAA-98AC-E02FF8CAA4BB}" type="presParOf" srcId="{9908327C-E772-4DE4-A1BA-1D8BA67DED2F}" destId="{85B16AFA-392B-43FA-9AF8-BC195E6B7BA5}" srcOrd="0" destOrd="0" presId="urn:microsoft.com/office/officeart/2005/8/layout/orgChart1"/>
    <dgm:cxn modelId="{9F6CC909-B6C2-4F4A-B05F-597DF7C1C081}" type="presParOf" srcId="{85B16AFA-392B-43FA-9AF8-BC195E6B7BA5}" destId="{B3C86468-A461-40A6-99BD-FE6C9A9B679C}" srcOrd="0" destOrd="0" presId="urn:microsoft.com/office/officeart/2005/8/layout/orgChart1"/>
    <dgm:cxn modelId="{EA512811-0298-47FF-A11D-B661F5E446E2}" type="presParOf" srcId="{85B16AFA-392B-43FA-9AF8-BC195E6B7BA5}" destId="{53B9ED1B-25B0-42A4-BC16-E11BAD79C262}" srcOrd="1" destOrd="0" presId="urn:microsoft.com/office/officeart/2005/8/layout/orgChart1"/>
    <dgm:cxn modelId="{D26042E1-382F-488E-BAA5-2C436364082C}" type="presParOf" srcId="{9908327C-E772-4DE4-A1BA-1D8BA67DED2F}" destId="{530BC056-C5E3-4326-8D3D-D4821EE1EC79}" srcOrd="1" destOrd="0" presId="urn:microsoft.com/office/officeart/2005/8/layout/orgChart1"/>
    <dgm:cxn modelId="{B6B670A7-0458-465E-B251-778FC379326F}" type="presParOf" srcId="{9908327C-E772-4DE4-A1BA-1D8BA67DED2F}" destId="{FFAB007A-E6B8-4F01-A7A6-CA88F68C1D28}" srcOrd="2" destOrd="0" presId="urn:microsoft.com/office/officeart/2005/8/layout/orgChart1"/>
    <dgm:cxn modelId="{EF9D563E-EA5D-4235-9691-CB3CA2AFB141}" type="presParOf" srcId="{61D4DF08-6BEF-4A36-87AF-F23E8743765C}" destId="{BDD43676-9BDA-43CE-A922-B64CEA381F32}" srcOrd="2" destOrd="0" presId="urn:microsoft.com/office/officeart/2005/8/layout/orgChart1"/>
    <dgm:cxn modelId="{19D3DAFC-A57D-46B4-B827-1D0473305794}" type="presParOf" srcId="{81F16CB9-E699-4DDC-BB52-0CE13288B089}" destId="{A27C48AC-EF55-479D-9438-AC4DE40D52CF}" srcOrd="10" destOrd="0" presId="urn:microsoft.com/office/officeart/2005/8/layout/orgChart1"/>
    <dgm:cxn modelId="{D3F5EFDC-08C2-4ABA-B432-B4061469A846}" type="presParOf" srcId="{81F16CB9-E699-4DDC-BB52-0CE13288B089}" destId="{7F0C7B7B-5862-400B-8653-B90FCF901F9D}" srcOrd="11" destOrd="0" presId="urn:microsoft.com/office/officeart/2005/8/layout/orgChart1"/>
    <dgm:cxn modelId="{4E400D53-4126-48B7-BD68-0AEB2689534E}" type="presParOf" srcId="{7F0C7B7B-5862-400B-8653-B90FCF901F9D}" destId="{CD546E87-D748-4D55-AE20-CF11D115BCD3}" srcOrd="0" destOrd="0" presId="urn:microsoft.com/office/officeart/2005/8/layout/orgChart1"/>
    <dgm:cxn modelId="{7B500A3A-CD9F-4B8D-B152-FF34EB2F8F66}" type="presParOf" srcId="{CD546E87-D748-4D55-AE20-CF11D115BCD3}" destId="{CED667BA-B54D-4657-8704-D6286F4A8733}" srcOrd="0" destOrd="0" presId="urn:microsoft.com/office/officeart/2005/8/layout/orgChart1"/>
    <dgm:cxn modelId="{93F9F70E-ACD9-4C79-8977-65F16A5BF7BE}" type="presParOf" srcId="{CD546E87-D748-4D55-AE20-CF11D115BCD3}" destId="{8446BF87-9394-4DD5-8148-D0EAFABBFE02}" srcOrd="1" destOrd="0" presId="urn:microsoft.com/office/officeart/2005/8/layout/orgChart1"/>
    <dgm:cxn modelId="{754CEC3E-06B7-4653-87A1-22322B9A5BEB}" type="presParOf" srcId="{7F0C7B7B-5862-400B-8653-B90FCF901F9D}" destId="{F9F60311-00BF-47AF-AD27-D9B18AA2BCE2}" srcOrd="1" destOrd="0" presId="urn:microsoft.com/office/officeart/2005/8/layout/orgChart1"/>
    <dgm:cxn modelId="{98B5067B-39A5-49FD-968B-DE3AF0D500DD}" type="presParOf" srcId="{F9F60311-00BF-47AF-AD27-D9B18AA2BCE2}" destId="{DFEAFD05-4A15-4A75-9689-4D2CCC988AF9}" srcOrd="0" destOrd="0" presId="urn:microsoft.com/office/officeart/2005/8/layout/orgChart1"/>
    <dgm:cxn modelId="{92F0470D-F179-42AC-88A0-8E779BD1E8F3}" type="presParOf" srcId="{F9F60311-00BF-47AF-AD27-D9B18AA2BCE2}" destId="{ADCE448B-6CEC-405F-AC2F-96687A69CBF6}" srcOrd="1" destOrd="0" presId="urn:microsoft.com/office/officeart/2005/8/layout/orgChart1"/>
    <dgm:cxn modelId="{64DC87D8-9770-4934-B309-956BABB65966}" type="presParOf" srcId="{ADCE448B-6CEC-405F-AC2F-96687A69CBF6}" destId="{F33AEA5E-620D-419C-A9B5-11685A71DADD}" srcOrd="0" destOrd="0" presId="urn:microsoft.com/office/officeart/2005/8/layout/orgChart1"/>
    <dgm:cxn modelId="{C2CC751D-D267-4321-8901-BDFD8D8FE0D2}" type="presParOf" srcId="{F33AEA5E-620D-419C-A9B5-11685A71DADD}" destId="{0165315F-5017-48A8-A4EA-EB23A9CBFD1B}" srcOrd="0" destOrd="0" presId="urn:microsoft.com/office/officeart/2005/8/layout/orgChart1"/>
    <dgm:cxn modelId="{F73D44E7-2507-4C99-8487-DCBA084CB1C0}" type="presParOf" srcId="{F33AEA5E-620D-419C-A9B5-11685A71DADD}" destId="{C41F05EE-0767-4167-AB48-90F5166518FE}" srcOrd="1" destOrd="0" presId="urn:microsoft.com/office/officeart/2005/8/layout/orgChart1"/>
    <dgm:cxn modelId="{34F8C956-A8AC-4DB8-8A7B-EE31E35CE76A}" type="presParOf" srcId="{ADCE448B-6CEC-405F-AC2F-96687A69CBF6}" destId="{0AA47B9E-4550-4C2E-8109-9B5E23842762}" srcOrd="1" destOrd="0" presId="urn:microsoft.com/office/officeart/2005/8/layout/orgChart1"/>
    <dgm:cxn modelId="{97F6ABEE-98AD-4AA3-ADA6-D42BBD0C42DA}" type="presParOf" srcId="{ADCE448B-6CEC-405F-AC2F-96687A69CBF6}" destId="{52A39F34-A423-4079-9519-17916E27ED42}" srcOrd="2" destOrd="0" presId="urn:microsoft.com/office/officeart/2005/8/layout/orgChart1"/>
    <dgm:cxn modelId="{1890D3C0-4D91-4560-9095-145543DD3FA5}" type="presParOf" srcId="{7F0C7B7B-5862-400B-8653-B90FCF901F9D}" destId="{E66EB5EF-8DB6-490D-BAAE-E399E0F9A76A}" srcOrd="2" destOrd="0" presId="urn:microsoft.com/office/officeart/2005/8/layout/orgChart1"/>
    <dgm:cxn modelId="{0E622FCE-EF62-4DDF-A260-22E59D3C18D1}" type="presParOf" srcId="{81F16CB9-E699-4DDC-BB52-0CE13288B089}" destId="{58D00A27-55E5-4502-AD23-8BA73E06D7E3}" srcOrd="12" destOrd="0" presId="urn:microsoft.com/office/officeart/2005/8/layout/orgChart1"/>
    <dgm:cxn modelId="{70E7C389-1B92-4F10-8E56-FC5D198D1626}" type="presParOf" srcId="{81F16CB9-E699-4DDC-BB52-0CE13288B089}" destId="{0661C314-3786-4DB8-B30B-D400ED3202C3}" srcOrd="13" destOrd="0" presId="urn:microsoft.com/office/officeart/2005/8/layout/orgChart1"/>
    <dgm:cxn modelId="{22265C59-18C5-490D-A5AE-1BB58BD9B42F}" type="presParOf" srcId="{0661C314-3786-4DB8-B30B-D400ED3202C3}" destId="{60EB6FA7-015C-4F63-B1FA-CD2FF45C23C5}" srcOrd="0" destOrd="0" presId="urn:microsoft.com/office/officeart/2005/8/layout/orgChart1"/>
    <dgm:cxn modelId="{197C6764-EE62-4B77-BB53-2581ED556738}" type="presParOf" srcId="{60EB6FA7-015C-4F63-B1FA-CD2FF45C23C5}" destId="{AFB86023-1A5B-4676-B990-1065FD3F5EB0}" srcOrd="0" destOrd="0" presId="urn:microsoft.com/office/officeart/2005/8/layout/orgChart1"/>
    <dgm:cxn modelId="{4F249DD8-2479-46B2-A94F-7DF710A9DE63}" type="presParOf" srcId="{60EB6FA7-015C-4F63-B1FA-CD2FF45C23C5}" destId="{F7FBAF29-34EB-4840-8DB0-DAC8D7804C1D}" srcOrd="1" destOrd="0" presId="urn:microsoft.com/office/officeart/2005/8/layout/orgChart1"/>
    <dgm:cxn modelId="{707CCC12-3448-46F4-85EF-709F52ACCD8F}" type="presParOf" srcId="{0661C314-3786-4DB8-B30B-D400ED3202C3}" destId="{E7A0FEBB-7DC2-4480-B795-C66FA0C4A1F4}" srcOrd="1" destOrd="0" presId="urn:microsoft.com/office/officeart/2005/8/layout/orgChart1"/>
    <dgm:cxn modelId="{520326C7-5FFD-4228-B6C9-4B5AECEAF153}" type="presParOf" srcId="{E7A0FEBB-7DC2-4480-B795-C66FA0C4A1F4}" destId="{5C1EA618-23F5-4250-8643-9EEAEBBAAECC}" srcOrd="0" destOrd="0" presId="urn:microsoft.com/office/officeart/2005/8/layout/orgChart1"/>
    <dgm:cxn modelId="{8A662DEA-DE87-4243-B82B-FEA70C92C75B}" type="presParOf" srcId="{E7A0FEBB-7DC2-4480-B795-C66FA0C4A1F4}" destId="{FE199447-C917-430B-811F-716844CA225F}" srcOrd="1" destOrd="0" presId="urn:microsoft.com/office/officeart/2005/8/layout/orgChart1"/>
    <dgm:cxn modelId="{F659914A-D7D7-4A91-ADCA-F98419B6458D}" type="presParOf" srcId="{FE199447-C917-430B-811F-716844CA225F}" destId="{74AC8D38-8D31-49F5-811C-344DBD018F3A}" srcOrd="0" destOrd="0" presId="urn:microsoft.com/office/officeart/2005/8/layout/orgChart1"/>
    <dgm:cxn modelId="{4A5DFF14-65A1-451A-84D9-71A5E210F2CF}" type="presParOf" srcId="{74AC8D38-8D31-49F5-811C-344DBD018F3A}" destId="{8E387308-5884-476C-A86D-2081CBBA7F30}" srcOrd="0" destOrd="0" presId="urn:microsoft.com/office/officeart/2005/8/layout/orgChart1"/>
    <dgm:cxn modelId="{228C3208-A044-4256-931F-072103EB115B}" type="presParOf" srcId="{74AC8D38-8D31-49F5-811C-344DBD018F3A}" destId="{B15E9E50-F5DD-4999-8613-20AB8744947E}" srcOrd="1" destOrd="0" presId="urn:microsoft.com/office/officeart/2005/8/layout/orgChart1"/>
    <dgm:cxn modelId="{2ED00002-1F11-4864-BB71-B35EA846DDC4}" type="presParOf" srcId="{FE199447-C917-430B-811F-716844CA225F}" destId="{C820AAD2-E5C3-479C-BE23-A22BB52F0B97}" srcOrd="1" destOrd="0" presId="urn:microsoft.com/office/officeart/2005/8/layout/orgChart1"/>
    <dgm:cxn modelId="{DD1B99AC-68EF-45EA-9F46-2432556847CC}" type="presParOf" srcId="{FE199447-C917-430B-811F-716844CA225F}" destId="{C939D34F-7809-449F-B48B-4BC4D4131070}" srcOrd="2" destOrd="0" presId="urn:microsoft.com/office/officeart/2005/8/layout/orgChart1"/>
    <dgm:cxn modelId="{0EBB641C-3EB7-4805-A846-BBF2253E2DD8}" type="presParOf" srcId="{0661C314-3786-4DB8-B30B-D400ED3202C3}" destId="{AA19FE6E-384A-48DE-8A36-7EA05BDA2699}" srcOrd="2" destOrd="0" presId="urn:microsoft.com/office/officeart/2005/8/layout/orgChart1"/>
    <dgm:cxn modelId="{AD31DC8E-82AB-4A71-B5BE-D3D832B03053}" type="presParOf" srcId="{661E4865-8FDD-49E6-9300-88742A0B9077}" destId="{1159AC4B-AB38-4A8D-BC5C-65E922C4D9BF}" srcOrd="2" destOrd="0" presId="urn:microsoft.com/office/officeart/2005/8/layout/orgChart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47BA1-DABA-433A-A1C2-A82C62B04492}"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FBE773D4-AAD7-4B17-9EE0-6A179054F26C}">
      <dgm:prSet phldrT="[Text]"/>
      <dgm:spPr/>
      <dgm:t>
        <a:bodyPr/>
        <a:lstStyle/>
        <a:p>
          <a:r>
            <a:rPr lang="en-US" dirty="0" smtClean="0"/>
            <a:t>Windows</a:t>
          </a:r>
          <a:br>
            <a:rPr lang="en-US" dirty="0" smtClean="0"/>
          </a:br>
          <a:r>
            <a:rPr lang="en-US" dirty="0" smtClean="0"/>
            <a:t>Binary</a:t>
          </a:r>
          <a:endParaRPr lang="en-US" dirty="0"/>
        </a:p>
      </dgm:t>
    </dgm:pt>
    <dgm:pt modelId="{0EBF1E42-46C8-430D-8A91-E7D5988D70FB}" type="parTrans" cxnId="{2A3C9A5C-8306-4E58-AE8C-D31387DB2A73}">
      <dgm:prSet/>
      <dgm:spPr/>
      <dgm:t>
        <a:bodyPr/>
        <a:lstStyle/>
        <a:p>
          <a:endParaRPr lang="en-US"/>
        </a:p>
      </dgm:t>
    </dgm:pt>
    <dgm:pt modelId="{E5054C21-4F61-415D-9D39-80F57C3D1C90}" type="sibTrans" cxnId="{2A3C9A5C-8306-4E58-AE8C-D31387DB2A73}">
      <dgm:prSet/>
      <dgm:spPr/>
      <dgm:t>
        <a:bodyPr/>
        <a:lstStyle/>
        <a:p>
          <a:endParaRPr lang="en-US"/>
        </a:p>
      </dgm:t>
    </dgm:pt>
    <dgm:pt modelId="{64AA41D6-B51F-4DD0-8B9C-CC72E056EC39}">
      <dgm:prSet phldrT="[Text]"/>
      <dgm:spPr/>
      <dgm:t>
        <a:bodyPr/>
        <a:lstStyle/>
        <a:p>
          <a:r>
            <a:rPr lang="en-US" dirty="0" smtClean="0"/>
            <a:t>Phone</a:t>
          </a:r>
          <a:br>
            <a:rPr lang="en-US" dirty="0" smtClean="0"/>
          </a:br>
          <a:r>
            <a:rPr lang="en-US" dirty="0" smtClean="0"/>
            <a:t>Binary</a:t>
          </a:r>
          <a:endParaRPr lang="en-US" dirty="0"/>
        </a:p>
      </dgm:t>
    </dgm:pt>
    <dgm:pt modelId="{81C8F6E9-37CD-4D5A-8497-6D06921E1898}" type="parTrans" cxnId="{9E24D9A0-D98C-420B-B07A-9D99A735B4B2}">
      <dgm:prSet/>
      <dgm:spPr/>
      <dgm:t>
        <a:bodyPr/>
        <a:lstStyle/>
        <a:p>
          <a:endParaRPr lang="en-US"/>
        </a:p>
      </dgm:t>
    </dgm:pt>
    <dgm:pt modelId="{58E0408E-789D-48D0-8BC8-85F5DCE1A5E8}" type="sibTrans" cxnId="{9E24D9A0-D98C-420B-B07A-9D99A735B4B2}">
      <dgm:prSet/>
      <dgm:spPr/>
      <dgm:t>
        <a:bodyPr/>
        <a:lstStyle/>
        <a:p>
          <a:endParaRPr lang="en-US"/>
        </a:p>
      </dgm:t>
    </dgm:pt>
    <dgm:pt modelId="{F3BC49CD-E1E7-40C9-A111-7D7858880973}" type="pres">
      <dgm:prSet presAssocID="{BF547BA1-DABA-433A-A1C2-A82C62B04492}" presName="compositeShape" presStyleCnt="0">
        <dgm:presLayoutVars>
          <dgm:chMax val="2"/>
          <dgm:dir/>
          <dgm:resizeHandles val="exact"/>
        </dgm:presLayoutVars>
      </dgm:prSet>
      <dgm:spPr/>
      <dgm:t>
        <a:bodyPr/>
        <a:lstStyle/>
        <a:p>
          <a:endParaRPr lang="en-US"/>
        </a:p>
      </dgm:t>
    </dgm:pt>
    <dgm:pt modelId="{F56E526F-496F-4005-A437-1A1A08F880A6}" type="pres">
      <dgm:prSet presAssocID="{BF547BA1-DABA-433A-A1C2-A82C62B04492}" presName="ribbon" presStyleLbl="node1" presStyleIdx="0" presStyleCnt="1"/>
      <dgm:spPr/>
    </dgm:pt>
    <dgm:pt modelId="{A49C19FB-A022-426E-9E70-9F6BCD4EBB0B}" type="pres">
      <dgm:prSet presAssocID="{BF547BA1-DABA-433A-A1C2-A82C62B04492}" presName="leftArrowText" presStyleLbl="node1" presStyleIdx="0" presStyleCnt="1">
        <dgm:presLayoutVars>
          <dgm:chMax val="0"/>
          <dgm:bulletEnabled val="1"/>
        </dgm:presLayoutVars>
      </dgm:prSet>
      <dgm:spPr/>
      <dgm:t>
        <a:bodyPr/>
        <a:lstStyle/>
        <a:p>
          <a:endParaRPr lang="en-US"/>
        </a:p>
      </dgm:t>
    </dgm:pt>
    <dgm:pt modelId="{33EDE9B9-26CF-4400-B53A-27509F54E9B5}" type="pres">
      <dgm:prSet presAssocID="{BF547BA1-DABA-433A-A1C2-A82C62B04492}" presName="rightArrowText" presStyleLbl="node1" presStyleIdx="0" presStyleCnt="1">
        <dgm:presLayoutVars>
          <dgm:chMax val="0"/>
          <dgm:bulletEnabled val="1"/>
        </dgm:presLayoutVars>
      </dgm:prSet>
      <dgm:spPr/>
      <dgm:t>
        <a:bodyPr/>
        <a:lstStyle/>
        <a:p>
          <a:endParaRPr lang="en-US"/>
        </a:p>
      </dgm:t>
    </dgm:pt>
  </dgm:ptLst>
  <dgm:cxnLst>
    <dgm:cxn modelId="{023EF8A4-F04C-44A0-807B-AC773804653B}" type="presOf" srcId="{64AA41D6-B51F-4DD0-8B9C-CC72E056EC39}" destId="{33EDE9B9-26CF-4400-B53A-27509F54E9B5}" srcOrd="0" destOrd="0" presId="urn:microsoft.com/office/officeart/2005/8/layout/arrow6"/>
    <dgm:cxn modelId="{2A3C9A5C-8306-4E58-AE8C-D31387DB2A73}" srcId="{BF547BA1-DABA-433A-A1C2-A82C62B04492}" destId="{FBE773D4-AAD7-4B17-9EE0-6A179054F26C}" srcOrd="0" destOrd="0" parTransId="{0EBF1E42-46C8-430D-8A91-E7D5988D70FB}" sibTransId="{E5054C21-4F61-415D-9D39-80F57C3D1C90}"/>
    <dgm:cxn modelId="{F7ECAA7A-AFB9-41B9-A1DD-B9EBD2B4207F}" type="presOf" srcId="{FBE773D4-AAD7-4B17-9EE0-6A179054F26C}" destId="{A49C19FB-A022-426E-9E70-9F6BCD4EBB0B}" srcOrd="0" destOrd="0" presId="urn:microsoft.com/office/officeart/2005/8/layout/arrow6"/>
    <dgm:cxn modelId="{0CD3AF79-8FB6-4578-BBE3-C23A175B44B9}" type="presOf" srcId="{BF547BA1-DABA-433A-A1C2-A82C62B04492}" destId="{F3BC49CD-E1E7-40C9-A111-7D7858880973}" srcOrd="0" destOrd="0" presId="urn:microsoft.com/office/officeart/2005/8/layout/arrow6"/>
    <dgm:cxn modelId="{9E24D9A0-D98C-420B-B07A-9D99A735B4B2}" srcId="{BF547BA1-DABA-433A-A1C2-A82C62B04492}" destId="{64AA41D6-B51F-4DD0-8B9C-CC72E056EC39}" srcOrd="1" destOrd="0" parTransId="{81C8F6E9-37CD-4D5A-8497-6D06921E1898}" sibTransId="{58E0408E-789D-48D0-8BC8-85F5DCE1A5E8}"/>
    <dgm:cxn modelId="{E6F00A75-FF74-45CF-8E7F-9A628A0A7345}" type="presParOf" srcId="{F3BC49CD-E1E7-40C9-A111-7D7858880973}" destId="{F56E526F-496F-4005-A437-1A1A08F880A6}" srcOrd="0" destOrd="0" presId="urn:microsoft.com/office/officeart/2005/8/layout/arrow6"/>
    <dgm:cxn modelId="{5E121071-9E55-4072-88EC-217A76FB1A31}" type="presParOf" srcId="{F3BC49CD-E1E7-40C9-A111-7D7858880973}" destId="{A49C19FB-A022-426E-9E70-9F6BCD4EBB0B}" srcOrd="1" destOrd="0" presId="urn:microsoft.com/office/officeart/2005/8/layout/arrow6"/>
    <dgm:cxn modelId="{88523FBA-CE80-46BC-8BC6-6443C26B3E6D}" type="presParOf" srcId="{F3BC49CD-E1E7-40C9-A111-7D7858880973}" destId="{33EDE9B9-26CF-4400-B53A-27509F54E9B5}"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EA618-23F5-4250-8643-9EEAEBBAAECC}">
      <dsp:nvSpPr>
        <dsp:cNvPr id="0" name=""/>
        <dsp:cNvSpPr/>
      </dsp:nvSpPr>
      <dsp:spPr>
        <a:xfrm>
          <a:off x="9539489"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D00A27-55E5-4502-AD23-8BA73E06D7E3}">
      <dsp:nvSpPr>
        <dsp:cNvPr id="0" name=""/>
        <dsp:cNvSpPr/>
      </dsp:nvSpPr>
      <dsp:spPr>
        <a:xfrm>
          <a:off x="5353334" y="1944483"/>
          <a:ext cx="4704564" cy="272164"/>
        </a:xfrm>
        <a:custGeom>
          <a:avLst/>
          <a:gdLst/>
          <a:ahLst/>
          <a:cxnLst/>
          <a:rect l="0" t="0" r="0" b="0"/>
          <a:pathLst>
            <a:path>
              <a:moveTo>
                <a:pt x="0" y="0"/>
              </a:moveTo>
              <a:lnTo>
                <a:pt x="0" y="136082"/>
              </a:lnTo>
              <a:lnTo>
                <a:pt x="4704564" y="136082"/>
              </a:lnTo>
              <a:lnTo>
                <a:pt x="4704564"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EAFD05-4A15-4A75-9689-4D2CCC988AF9}">
      <dsp:nvSpPr>
        <dsp:cNvPr id="0" name=""/>
        <dsp:cNvSpPr/>
      </dsp:nvSpPr>
      <dsp:spPr>
        <a:xfrm>
          <a:off x="7971301"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7C48AC-EF55-479D-9438-AC4DE40D52CF}">
      <dsp:nvSpPr>
        <dsp:cNvPr id="0" name=""/>
        <dsp:cNvSpPr/>
      </dsp:nvSpPr>
      <dsp:spPr>
        <a:xfrm>
          <a:off x="5353334" y="1944483"/>
          <a:ext cx="3136376" cy="272164"/>
        </a:xfrm>
        <a:custGeom>
          <a:avLst/>
          <a:gdLst/>
          <a:ahLst/>
          <a:cxnLst/>
          <a:rect l="0" t="0" r="0" b="0"/>
          <a:pathLst>
            <a:path>
              <a:moveTo>
                <a:pt x="0" y="0"/>
              </a:moveTo>
              <a:lnTo>
                <a:pt x="0" y="136082"/>
              </a:lnTo>
              <a:lnTo>
                <a:pt x="3136376" y="136082"/>
              </a:lnTo>
              <a:lnTo>
                <a:pt x="3136376"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0FA375-1DAC-451B-9006-6D2AEC512B53}">
      <dsp:nvSpPr>
        <dsp:cNvPr id="0" name=""/>
        <dsp:cNvSpPr/>
      </dsp:nvSpPr>
      <dsp:spPr>
        <a:xfrm>
          <a:off x="6403113" y="2864660"/>
          <a:ext cx="194403" cy="1516347"/>
        </a:xfrm>
        <a:custGeom>
          <a:avLst/>
          <a:gdLst/>
          <a:ahLst/>
          <a:cxnLst/>
          <a:rect l="0" t="0" r="0" b="0"/>
          <a:pathLst>
            <a:path>
              <a:moveTo>
                <a:pt x="0" y="0"/>
              </a:moveTo>
              <a:lnTo>
                <a:pt x="0" y="1516347"/>
              </a:lnTo>
              <a:lnTo>
                <a:pt x="194403" y="151634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4BB10-C223-4313-B27F-B22B096A44BB}">
      <dsp:nvSpPr>
        <dsp:cNvPr id="0" name=""/>
        <dsp:cNvSpPr/>
      </dsp:nvSpPr>
      <dsp:spPr>
        <a:xfrm>
          <a:off x="6403113"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372685-9000-42DA-916C-636A2888807D}">
      <dsp:nvSpPr>
        <dsp:cNvPr id="0" name=""/>
        <dsp:cNvSpPr/>
      </dsp:nvSpPr>
      <dsp:spPr>
        <a:xfrm>
          <a:off x="5353334" y="1944483"/>
          <a:ext cx="1568188" cy="272164"/>
        </a:xfrm>
        <a:custGeom>
          <a:avLst/>
          <a:gdLst/>
          <a:ahLst/>
          <a:cxnLst/>
          <a:rect l="0" t="0" r="0" b="0"/>
          <a:pathLst>
            <a:path>
              <a:moveTo>
                <a:pt x="0" y="0"/>
              </a:moveTo>
              <a:lnTo>
                <a:pt x="0" y="136082"/>
              </a:lnTo>
              <a:lnTo>
                <a:pt x="1568188" y="136082"/>
              </a:lnTo>
              <a:lnTo>
                <a:pt x="1568188"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651334-D96D-4BE1-99EB-8ACEB0730255}">
      <dsp:nvSpPr>
        <dsp:cNvPr id="0" name=""/>
        <dsp:cNvSpPr/>
      </dsp:nvSpPr>
      <dsp:spPr>
        <a:xfrm>
          <a:off x="4834924"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86E9C-7812-4D29-BED6-ADB7442109D6}">
      <dsp:nvSpPr>
        <dsp:cNvPr id="0" name=""/>
        <dsp:cNvSpPr/>
      </dsp:nvSpPr>
      <dsp:spPr>
        <a:xfrm>
          <a:off x="5307614" y="1944483"/>
          <a:ext cx="91440" cy="272164"/>
        </a:xfrm>
        <a:custGeom>
          <a:avLst/>
          <a:gdLst/>
          <a:ahLst/>
          <a:cxnLst/>
          <a:rect l="0" t="0" r="0" b="0"/>
          <a:pathLst>
            <a:path>
              <a:moveTo>
                <a:pt x="45720" y="0"/>
              </a:moveTo>
              <a:lnTo>
                <a:pt x="45720"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D0EDE7-733B-4DBD-ACAC-601919483D04}">
      <dsp:nvSpPr>
        <dsp:cNvPr id="0" name=""/>
        <dsp:cNvSpPr/>
      </dsp:nvSpPr>
      <dsp:spPr>
        <a:xfrm>
          <a:off x="3266736"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FE477D-1664-4DDE-8AEC-59132143B985}">
      <dsp:nvSpPr>
        <dsp:cNvPr id="0" name=""/>
        <dsp:cNvSpPr/>
      </dsp:nvSpPr>
      <dsp:spPr>
        <a:xfrm>
          <a:off x="3785145" y="1944483"/>
          <a:ext cx="1568188" cy="272164"/>
        </a:xfrm>
        <a:custGeom>
          <a:avLst/>
          <a:gdLst/>
          <a:ahLst/>
          <a:cxnLst/>
          <a:rect l="0" t="0" r="0" b="0"/>
          <a:pathLst>
            <a:path>
              <a:moveTo>
                <a:pt x="1568188" y="0"/>
              </a:moveTo>
              <a:lnTo>
                <a:pt x="1568188" y="136082"/>
              </a:lnTo>
              <a:lnTo>
                <a:pt x="0" y="136082"/>
              </a:lnTo>
              <a:lnTo>
                <a:pt x="0"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73D33A-B665-4253-8FCA-5B37F6FB881D}">
      <dsp:nvSpPr>
        <dsp:cNvPr id="0" name=""/>
        <dsp:cNvSpPr/>
      </dsp:nvSpPr>
      <dsp:spPr>
        <a:xfrm>
          <a:off x="1698548" y="2864660"/>
          <a:ext cx="194403" cy="2436523"/>
        </a:xfrm>
        <a:custGeom>
          <a:avLst/>
          <a:gdLst/>
          <a:ahLst/>
          <a:cxnLst/>
          <a:rect l="0" t="0" r="0" b="0"/>
          <a:pathLst>
            <a:path>
              <a:moveTo>
                <a:pt x="0" y="0"/>
              </a:moveTo>
              <a:lnTo>
                <a:pt x="0" y="2436523"/>
              </a:lnTo>
              <a:lnTo>
                <a:pt x="194403" y="243652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1DBA13-D963-4391-A65E-5A5A087F6BD8}">
      <dsp:nvSpPr>
        <dsp:cNvPr id="0" name=""/>
        <dsp:cNvSpPr/>
      </dsp:nvSpPr>
      <dsp:spPr>
        <a:xfrm>
          <a:off x="1698548" y="2864660"/>
          <a:ext cx="194403" cy="1516347"/>
        </a:xfrm>
        <a:custGeom>
          <a:avLst/>
          <a:gdLst/>
          <a:ahLst/>
          <a:cxnLst/>
          <a:rect l="0" t="0" r="0" b="0"/>
          <a:pathLst>
            <a:path>
              <a:moveTo>
                <a:pt x="0" y="0"/>
              </a:moveTo>
              <a:lnTo>
                <a:pt x="0" y="1516347"/>
              </a:lnTo>
              <a:lnTo>
                <a:pt x="194403" y="151634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52C184-3005-45C5-8E51-D21099A9E8A1}">
      <dsp:nvSpPr>
        <dsp:cNvPr id="0" name=""/>
        <dsp:cNvSpPr/>
      </dsp:nvSpPr>
      <dsp:spPr>
        <a:xfrm>
          <a:off x="1698548"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816227-FE67-4AFA-998D-764C81983B9A}">
      <dsp:nvSpPr>
        <dsp:cNvPr id="0" name=""/>
        <dsp:cNvSpPr/>
      </dsp:nvSpPr>
      <dsp:spPr>
        <a:xfrm>
          <a:off x="2216957" y="1944483"/>
          <a:ext cx="3136376" cy="272164"/>
        </a:xfrm>
        <a:custGeom>
          <a:avLst/>
          <a:gdLst/>
          <a:ahLst/>
          <a:cxnLst/>
          <a:rect l="0" t="0" r="0" b="0"/>
          <a:pathLst>
            <a:path>
              <a:moveTo>
                <a:pt x="3136376" y="0"/>
              </a:moveTo>
              <a:lnTo>
                <a:pt x="3136376" y="136082"/>
              </a:lnTo>
              <a:lnTo>
                <a:pt x="0" y="136082"/>
              </a:lnTo>
              <a:lnTo>
                <a:pt x="0"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22632-91CA-41A2-A1CC-9E75B98AD05E}">
      <dsp:nvSpPr>
        <dsp:cNvPr id="0" name=""/>
        <dsp:cNvSpPr/>
      </dsp:nvSpPr>
      <dsp:spPr>
        <a:xfrm>
          <a:off x="130359" y="2864660"/>
          <a:ext cx="194403" cy="1516347"/>
        </a:xfrm>
        <a:custGeom>
          <a:avLst/>
          <a:gdLst/>
          <a:ahLst/>
          <a:cxnLst/>
          <a:rect l="0" t="0" r="0" b="0"/>
          <a:pathLst>
            <a:path>
              <a:moveTo>
                <a:pt x="0" y="0"/>
              </a:moveTo>
              <a:lnTo>
                <a:pt x="0" y="1516347"/>
              </a:lnTo>
              <a:lnTo>
                <a:pt x="194403" y="151634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C10DB-C345-4620-B59F-708994558782}">
      <dsp:nvSpPr>
        <dsp:cNvPr id="0" name=""/>
        <dsp:cNvSpPr/>
      </dsp:nvSpPr>
      <dsp:spPr>
        <a:xfrm>
          <a:off x="130359" y="2864660"/>
          <a:ext cx="194403" cy="596170"/>
        </a:xfrm>
        <a:custGeom>
          <a:avLst/>
          <a:gdLst/>
          <a:ahLst/>
          <a:cxnLst/>
          <a:rect l="0" t="0" r="0" b="0"/>
          <a:pathLst>
            <a:path>
              <a:moveTo>
                <a:pt x="0" y="0"/>
              </a:moveTo>
              <a:lnTo>
                <a:pt x="0" y="596170"/>
              </a:lnTo>
              <a:lnTo>
                <a:pt x="194403" y="5961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87772C-0AA9-4A8C-8B82-6B7DA6737050}">
      <dsp:nvSpPr>
        <dsp:cNvPr id="0" name=""/>
        <dsp:cNvSpPr/>
      </dsp:nvSpPr>
      <dsp:spPr>
        <a:xfrm>
          <a:off x="648769" y="1944483"/>
          <a:ext cx="4704564" cy="272164"/>
        </a:xfrm>
        <a:custGeom>
          <a:avLst/>
          <a:gdLst/>
          <a:ahLst/>
          <a:cxnLst/>
          <a:rect l="0" t="0" r="0" b="0"/>
          <a:pathLst>
            <a:path>
              <a:moveTo>
                <a:pt x="4704564" y="0"/>
              </a:moveTo>
              <a:lnTo>
                <a:pt x="4704564" y="136082"/>
              </a:lnTo>
              <a:lnTo>
                <a:pt x="0" y="136082"/>
              </a:lnTo>
              <a:lnTo>
                <a:pt x="0" y="2721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74BFA-86FB-40C4-9C21-0BA1745A5524}">
      <dsp:nvSpPr>
        <dsp:cNvPr id="0" name=""/>
        <dsp:cNvSpPr/>
      </dsp:nvSpPr>
      <dsp:spPr>
        <a:xfrm>
          <a:off x="2014" y="1296471"/>
          <a:ext cx="10702639" cy="6480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One Windows</a:t>
          </a:r>
          <a:endParaRPr lang="en-US" sz="1900" b="1" kern="1200" dirty="0"/>
        </a:p>
      </dsp:txBody>
      <dsp:txXfrm>
        <a:off x="2014" y="1296471"/>
        <a:ext cx="10702639" cy="648011"/>
      </dsp:txXfrm>
    </dsp:sp>
    <dsp:sp modelId="{52814F0A-6D45-4178-9AEC-C1B432E6511F}">
      <dsp:nvSpPr>
        <dsp:cNvPr id="0" name=""/>
        <dsp:cNvSpPr/>
      </dsp:nvSpPr>
      <dsp:spPr>
        <a:xfrm>
          <a:off x="757"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Desktop</a:t>
          </a:r>
          <a:br>
            <a:rPr lang="en-US" sz="1900" b="1" kern="1200" dirty="0" smtClean="0"/>
          </a:br>
          <a:r>
            <a:rPr lang="en-US" sz="1900" b="1" kern="1200" dirty="0" smtClean="0"/>
            <a:t>SKU</a:t>
          </a:r>
          <a:endParaRPr lang="en-US" sz="1900" b="1" kern="1200" dirty="0"/>
        </a:p>
      </dsp:txBody>
      <dsp:txXfrm>
        <a:off x="757" y="2216648"/>
        <a:ext cx="1296023" cy="648011"/>
      </dsp:txXfrm>
    </dsp:sp>
    <dsp:sp modelId="{C827E59D-9864-409D-8727-5E29101BDADD}">
      <dsp:nvSpPr>
        <dsp:cNvPr id="0" name=""/>
        <dsp:cNvSpPr/>
      </dsp:nvSpPr>
      <dsp:spPr>
        <a:xfrm>
          <a:off x="324763"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PC</a:t>
          </a:r>
          <a:endParaRPr lang="en-US" sz="1900" b="1" kern="1200" dirty="0"/>
        </a:p>
      </dsp:txBody>
      <dsp:txXfrm>
        <a:off x="324763" y="3136825"/>
        <a:ext cx="1296023" cy="648011"/>
      </dsp:txXfrm>
    </dsp:sp>
    <dsp:sp modelId="{C5B07D43-9EE9-4854-9D4F-E8DAF99ED14C}">
      <dsp:nvSpPr>
        <dsp:cNvPr id="0" name=""/>
        <dsp:cNvSpPr/>
      </dsp:nvSpPr>
      <dsp:spPr>
        <a:xfrm>
          <a:off x="324763" y="4057001"/>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2 in 1</a:t>
          </a:r>
          <a:endParaRPr lang="en-US" sz="1900" b="1" kern="1200" dirty="0"/>
        </a:p>
      </dsp:txBody>
      <dsp:txXfrm>
        <a:off x="324763" y="4057001"/>
        <a:ext cx="1296023" cy="648011"/>
      </dsp:txXfrm>
    </dsp:sp>
    <dsp:sp modelId="{D1B9F142-2140-4775-A9B0-17DC12813460}">
      <dsp:nvSpPr>
        <dsp:cNvPr id="0" name=""/>
        <dsp:cNvSpPr/>
      </dsp:nvSpPr>
      <dsp:spPr>
        <a:xfrm>
          <a:off x="1568945"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Mobile</a:t>
          </a:r>
          <a:br>
            <a:rPr lang="en-US" sz="1900" b="1" kern="1200" dirty="0" smtClean="0"/>
          </a:br>
          <a:r>
            <a:rPr lang="en-US" sz="1900" b="1" kern="1200" dirty="0" smtClean="0"/>
            <a:t>SKU</a:t>
          </a:r>
          <a:endParaRPr lang="en-US" sz="1900" b="1" kern="1200" dirty="0"/>
        </a:p>
      </dsp:txBody>
      <dsp:txXfrm>
        <a:off x="1568945" y="2216648"/>
        <a:ext cx="1296023" cy="648011"/>
      </dsp:txXfrm>
    </dsp:sp>
    <dsp:sp modelId="{55371FD5-665B-4201-BD8E-AF69B9DDD1CB}">
      <dsp:nvSpPr>
        <dsp:cNvPr id="0" name=""/>
        <dsp:cNvSpPr/>
      </dsp:nvSpPr>
      <dsp:spPr>
        <a:xfrm>
          <a:off x="1892951"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Tablet</a:t>
          </a:r>
          <a:endParaRPr lang="en-US" sz="1900" b="1" kern="1200" dirty="0"/>
        </a:p>
      </dsp:txBody>
      <dsp:txXfrm>
        <a:off x="1892951" y="3136825"/>
        <a:ext cx="1296023" cy="648011"/>
      </dsp:txXfrm>
    </dsp:sp>
    <dsp:sp modelId="{76560BC8-D748-4DCD-A613-3CD910968CC8}">
      <dsp:nvSpPr>
        <dsp:cNvPr id="0" name=""/>
        <dsp:cNvSpPr/>
      </dsp:nvSpPr>
      <dsp:spPr>
        <a:xfrm>
          <a:off x="1892951" y="4057001"/>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Phablet</a:t>
          </a:r>
          <a:endParaRPr lang="en-US" sz="1900" b="1" kern="1200" dirty="0"/>
        </a:p>
      </dsp:txBody>
      <dsp:txXfrm>
        <a:off x="1892951" y="4057001"/>
        <a:ext cx="1296023" cy="648011"/>
      </dsp:txXfrm>
    </dsp:sp>
    <dsp:sp modelId="{7A7C9D79-9CDD-429F-BCDF-8F5D6271BB35}">
      <dsp:nvSpPr>
        <dsp:cNvPr id="0" name=""/>
        <dsp:cNvSpPr/>
      </dsp:nvSpPr>
      <dsp:spPr>
        <a:xfrm>
          <a:off x="1892951" y="4977178"/>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Phone</a:t>
          </a:r>
          <a:endParaRPr lang="en-US" sz="1900" b="1" kern="1200" dirty="0"/>
        </a:p>
      </dsp:txBody>
      <dsp:txXfrm>
        <a:off x="1892951" y="4977178"/>
        <a:ext cx="1296023" cy="648011"/>
      </dsp:txXfrm>
    </dsp:sp>
    <dsp:sp modelId="{3BBDBC3E-68A9-4B8B-AF79-06C1BDDF1359}">
      <dsp:nvSpPr>
        <dsp:cNvPr id="0" name=""/>
        <dsp:cNvSpPr/>
      </dsp:nvSpPr>
      <dsp:spPr>
        <a:xfrm>
          <a:off x="3137134"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Xbox</a:t>
          </a:r>
          <a:br>
            <a:rPr lang="en-US" sz="1900" b="1" kern="1200" dirty="0" smtClean="0"/>
          </a:br>
          <a:r>
            <a:rPr lang="en-US" sz="1900" b="1" kern="1200" dirty="0" smtClean="0"/>
            <a:t>SKU</a:t>
          </a:r>
          <a:endParaRPr lang="en-US" sz="1900" b="1" kern="1200" dirty="0"/>
        </a:p>
      </dsp:txBody>
      <dsp:txXfrm>
        <a:off x="3137134" y="2216648"/>
        <a:ext cx="1296023" cy="648011"/>
      </dsp:txXfrm>
    </dsp:sp>
    <dsp:sp modelId="{310AF326-395C-4B5A-A52C-A84139AEE262}">
      <dsp:nvSpPr>
        <dsp:cNvPr id="0" name=""/>
        <dsp:cNvSpPr/>
      </dsp:nvSpPr>
      <dsp:spPr>
        <a:xfrm>
          <a:off x="3461139"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Xbox</a:t>
          </a:r>
          <a:endParaRPr lang="en-US" sz="1900" b="1" kern="1200" dirty="0"/>
        </a:p>
      </dsp:txBody>
      <dsp:txXfrm>
        <a:off x="3461139" y="3136825"/>
        <a:ext cx="1296023" cy="648011"/>
      </dsp:txXfrm>
    </dsp:sp>
    <dsp:sp modelId="{015BFCA0-D7B4-4524-A9FC-58703D254F55}">
      <dsp:nvSpPr>
        <dsp:cNvPr id="0" name=""/>
        <dsp:cNvSpPr/>
      </dsp:nvSpPr>
      <dsp:spPr>
        <a:xfrm>
          <a:off x="4705322"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err="1" smtClean="0"/>
            <a:t>IoT</a:t>
          </a:r>
          <a:r>
            <a:rPr lang="en-US" sz="1900" b="1" kern="1200" dirty="0" smtClean="0"/>
            <a:t/>
          </a:r>
          <a:br>
            <a:rPr lang="en-US" sz="1900" b="1" kern="1200" dirty="0" smtClean="0"/>
          </a:br>
          <a:r>
            <a:rPr lang="en-US" sz="1900" b="1" kern="1200" dirty="0" smtClean="0"/>
            <a:t>SKU</a:t>
          </a:r>
          <a:endParaRPr lang="en-US" sz="1900" b="1" kern="1200" dirty="0"/>
        </a:p>
      </dsp:txBody>
      <dsp:txXfrm>
        <a:off x="4705322" y="2216648"/>
        <a:ext cx="1296023" cy="648011"/>
      </dsp:txXfrm>
    </dsp:sp>
    <dsp:sp modelId="{577A8D08-77DF-422B-B624-039EB27CBBDD}">
      <dsp:nvSpPr>
        <dsp:cNvPr id="0" name=""/>
        <dsp:cNvSpPr/>
      </dsp:nvSpPr>
      <dsp:spPr>
        <a:xfrm>
          <a:off x="5029328"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Band</a:t>
          </a:r>
          <a:endParaRPr lang="en-US" sz="1900" b="1" kern="1200" dirty="0"/>
        </a:p>
      </dsp:txBody>
      <dsp:txXfrm>
        <a:off x="5029328" y="3136825"/>
        <a:ext cx="1296023" cy="648011"/>
      </dsp:txXfrm>
    </dsp:sp>
    <dsp:sp modelId="{130A5726-B7CB-42EA-8D96-350A2C5D77A9}">
      <dsp:nvSpPr>
        <dsp:cNvPr id="0" name=""/>
        <dsp:cNvSpPr/>
      </dsp:nvSpPr>
      <dsp:spPr>
        <a:xfrm>
          <a:off x="6273510"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err="1" smtClean="0"/>
            <a:t>IoT</a:t>
          </a:r>
          <a:r>
            <a:rPr lang="en-US" sz="1900" b="1" kern="1200" dirty="0" smtClean="0"/>
            <a:t> headless</a:t>
          </a:r>
          <a:br>
            <a:rPr lang="en-US" sz="1900" b="1" kern="1200" dirty="0" smtClean="0"/>
          </a:br>
          <a:r>
            <a:rPr lang="en-US" sz="1900" b="1" kern="1200" dirty="0" smtClean="0"/>
            <a:t>SKU</a:t>
          </a:r>
          <a:endParaRPr lang="en-US" sz="1900" b="1" kern="1200" dirty="0"/>
        </a:p>
      </dsp:txBody>
      <dsp:txXfrm>
        <a:off x="6273510" y="2216648"/>
        <a:ext cx="1296023" cy="648011"/>
      </dsp:txXfrm>
    </dsp:sp>
    <dsp:sp modelId="{209EA2A0-2FC8-4C66-ADB3-CFD62EB58D22}">
      <dsp:nvSpPr>
        <dsp:cNvPr id="0" name=""/>
        <dsp:cNvSpPr/>
      </dsp:nvSpPr>
      <dsp:spPr>
        <a:xfrm>
          <a:off x="6597516"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Raspberry Pi</a:t>
          </a:r>
          <a:endParaRPr lang="en-US" sz="1900" b="1" kern="1200" dirty="0"/>
        </a:p>
      </dsp:txBody>
      <dsp:txXfrm>
        <a:off x="6597516" y="3136825"/>
        <a:ext cx="1296023" cy="648011"/>
      </dsp:txXfrm>
    </dsp:sp>
    <dsp:sp modelId="{B3C86468-A461-40A6-99BD-FE6C9A9B679C}">
      <dsp:nvSpPr>
        <dsp:cNvPr id="0" name=""/>
        <dsp:cNvSpPr/>
      </dsp:nvSpPr>
      <dsp:spPr>
        <a:xfrm>
          <a:off x="6597516" y="4057001"/>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Home Automation</a:t>
          </a:r>
          <a:endParaRPr lang="en-US" sz="1900" b="1" kern="1200" dirty="0"/>
        </a:p>
      </dsp:txBody>
      <dsp:txXfrm>
        <a:off x="6597516" y="4057001"/>
        <a:ext cx="1296023" cy="648011"/>
      </dsp:txXfrm>
    </dsp:sp>
    <dsp:sp modelId="{CED667BA-B54D-4657-8704-D6286F4A8733}">
      <dsp:nvSpPr>
        <dsp:cNvPr id="0" name=""/>
        <dsp:cNvSpPr/>
      </dsp:nvSpPr>
      <dsp:spPr>
        <a:xfrm>
          <a:off x="7841699"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Surface Hub</a:t>
          </a:r>
          <a:br>
            <a:rPr lang="en-US" sz="1900" b="1" kern="1200" dirty="0" smtClean="0"/>
          </a:br>
          <a:r>
            <a:rPr lang="en-US" sz="1900" b="1" kern="1200" dirty="0" smtClean="0"/>
            <a:t>SKU</a:t>
          </a:r>
          <a:endParaRPr lang="en-US" sz="1900" b="1" kern="1200" dirty="0"/>
        </a:p>
      </dsp:txBody>
      <dsp:txXfrm>
        <a:off x="7841699" y="2216648"/>
        <a:ext cx="1296023" cy="648011"/>
      </dsp:txXfrm>
    </dsp:sp>
    <dsp:sp modelId="{0165315F-5017-48A8-A4EA-EB23A9CBFD1B}">
      <dsp:nvSpPr>
        <dsp:cNvPr id="0" name=""/>
        <dsp:cNvSpPr/>
      </dsp:nvSpPr>
      <dsp:spPr>
        <a:xfrm>
          <a:off x="8165704"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Surface Hub</a:t>
          </a:r>
          <a:endParaRPr lang="en-US" sz="1900" b="1" kern="1200" dirty="0"/>
        </a:p>
      </dsp:txBody>
      <dsp:txXfrm>
        <a:off x="8165704" y="3136825"/>
        <a:ext cx="1296023" cy="648011"/>
      </dsp:txXfrm>
    </dsp:sp>
    <dsp:sp modelId="{AFB86023-1A5B-4676-B990-1065FD3F5EB0}">
      <dsp:nvSpPr>
        <dsp:cNvPr id="0" name=""/>
        <dsp:cNvSpPr/>
      </dsp:nvSpPr>
      <dsp:spPr>
        <a:xfrm>
          <a:off x="9409887" y="2216648"/>
          <a:ext cx="1296023" cy="6480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Holographic</a:t>
          </a:r>
          <a:br>
            <a:rPr lang="en-US" sz="1900" b="1" kern="1200" dirty="0" smtClean="0"/>
          </a:br>
          <a:r>
            <a:rPr lang="en-US" sz="1900" b="1" kern="1200" dirty="0" smtClean="0"/>
            <a:t>SKU</a:t>
          </a:r>
          <a:endParaRPr lang="en-US" sz="1900" b="1" kern="1200" dirty="0"/>
        </a:p>
      </dsp:txBody>
      <dsp:txXfrm>
        <a:off x="9409887" y="2216648"/>
        <a:ext cx="1296023" cy="648011"/>
      </dsp:txXfrm>
    </dsp:sp>
    <dsp:sp modelId="{8E387308-5884-476C-A86D-2081CBBA7F30}">
      <dsp:nvSpPr>
        <dsp:cNvPr id="0" name=""/>
        <dsp:cNvSpPr/>
      </dsp:nvSpPr>
      <dsp:spPr>
        <a:xfrm>
          <a:off x="9733893" y="3136825"/>
          <a:ext cx="1296023" cy="6480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HoloLens</a:t>
          </a:r>
          <a:endParaRPr lang="en-US" sz="1900" b="1" kern="1200" dirty="0"/>
        </a:p>
      </dsp:txBody>
      <dsp:txXfrm>
        <a:off x="9733893" y="3136825"/>
        <a:ext cx="1296023" cy="648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E526F-496F-4005-A437-1A1A08F880A6}">
      <dsp:nvSpPr>
        <dsp:cNvPr id="0" name=""/>
        <dsp:cNvSpPr/>
      </dsp:nvSpPr>
      <dsp:spPr>
        <a:xfrm>
          <a:off x="723218" y="0"/>
          <a:ext cx="9575525" cy="383021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C19FB-A022-426E-9E70-9F6BCD4EBB0B}">
      <dsp:nvSpPr>
        <dsp:cNvPr id="0" name=""/>
        <dsp:cNvSpPr/>
      </dsp:nvSpPr>
      <dsp:spPr>
        <a:xfrm>
          <a:off x="1872281" y="670286"/>
          <a:ext cx="3159923" cy="18768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4244" rIns="0" bIns="186690" numCol="1" spcCol="1270" anchor="ctr" anchorCtr="0">
          <a:noAutofit/>
        </a:bodyPr>
        <a:lstStyle/>
        <a:p>
          <a:pPr lvl="0" algn="ctr" defTabSz="2178050">
            <a:lnSpc>
              <a:spcPct val="90000"/>
            </a:lnSpc>
            <a:spcBef>
              <a:spcPct val="0"/>
            </a:spcBef>
            <a:spcAft>
              <a:spcPct val="35000"/>
            </a:spcAft>
          </a:pPr>
          <a:r>
            <a:rPr lang="en-US" sz="4900" kern="1200" dirty="0" smtClean="0"/>
            <a:t>Windows</a:t>
          </a:r>
          <a:br>
            <a:rPr lang="en-US" sz="4900" kern="1200" dirty="0" smtClean="0"/>
          </a:br>
          <a:r>
            <a:rPr lang="en-US" sz="4900" kern="1200" dirty="0" smtClean="0"/>
            <a:t>Binary</a:t>
          </a:r>
          <a:endParaRPr lang="en-US" sz="4900" kern="1200" dirty="0"/>
        </a:p>
      </dsp:txBody>
      <dsp:txXfrm>
        <a:off x="1872281" y="670286"/>
        <a:ext cx="3159923" cy="1876802"/>
      </dsp:txXfrm>
    </dsp:sp>
    <dsp:sp modelId="{33EDE9B9-26CF-4400-B53A-27509F54E9B5}">
      <dsp:nvSpPr>
        <dsp:cNvPr id="0" name=""/>
        <dsp:cNvSpPr/>
      </dsp:nvSpPr>
      <dsp:spPr>
        <a:xfrm>
          <a:off x="5510981" y="1283120"/>
          <a:ext cx="3734454" cy="18768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4244" rIns="0" bIns="186690" numCol="1" spcCol="1270" anchor="ctr" anchorCtr="0">
          <a:noAutofit/>
        </a:bodyPr>
        <a:lstStyle/>
        <a:p>
          <a:pPr lvl="0" algn="ctr" defTabSz="2178050">
            <a:lnSpc>
              <a:spcPct val="90000"/>
            </a:lnSpc>
            <a:spcBef>
              <a:spcPct val="0"/>
            </a:spcBef>
            <a:spcAft>
              <a:spcPct val="35000"/>
            </a:spcAft>
          </a:pPr>
          <a:r>
            <a:rPr lang="en-US" sz="4900" kern="1200" dirty="0" smtClean="0"/>
            <a:t>Phone</a:t>
          </a:r>
          <a:br>
            <a:rPr lang="en-US" sz="4900" kern="1200" dirty="0" smtClean="0"/>
          </a:br>
          <a:r>
            <a:rPr lang="en-US" sz="4900" kern="1200" dirty="0" smtClean="0"/>
            <a:t>Binary</a:t>
          </a:r>
          <a:endParaRPr lang="en-US" sz="4900" kern="1200" dirty="0"/>
        </a:p>
      </dsp:txBody>
      <dsp:txXfrm>
        <a:off x="5510981" y="1283120"/>
        <a:ext cx="3734454" cy="18768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8F4C1-5AA7-44C6-8AFA-B82A8F670AC7}" type="datetimeFigureOut">
              <a:rPr lang="en-GB" smtClean="0"/>
              <a:t>23/07/2015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3BD9-5195-4298-B962-E0672DF7C7D2}" type="slidenum">
              <a:rPr lang="en-GB" smtClean="0"/>
              <a:t>‹#›</a:t>
            </a:fld>
            <a:endParaRPr lang="en-GB"/>
          </a:p>
        </p:txBody>
      </p:sp>
    </p:spTree>
    <p:extLst>
      <p:ext uri="{BB962C8B-B14F-4D97-AF65-F5344CB8AC3E}">
        <p14:creationId xmlns:p14="http://schemas.microsoft.com/office/powerpoint/2010/main" val="3334144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E83BD9-5195-4298-B962-E0672DF7C7D2}" type="slidenum">
              <a:rPr lang="en-GB" smtClean="0"/>
              <a:t>1</a:t>
            </a:fld>
            <a:endParaRPr lang="en-GB"/>
          </a:p>
        </p:txBody>
      </p:sp>
    </p:spTree>
    <p:extLst>
      <p:ext uri="{BB962C8B-B14F-4D97-AF65-F5344CB8AC3E}">
        <p14:creationId xmlns:p14="http://schemas.microsoft.com/office/powerpoint/2010/main" val="306565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7/23/2015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207748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115000"/>
              </a:lnSpc>
              <a:spcBef>
                <a:spcPts val="1000"/>
              </a:spcBef>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59DFEC3-DDF1-47FC-A429-F37F4C396648}" type="slidenum">
              <a:rPr lang="en-US" smtClean="0"/>
              <a:pPr/>
              <a:t>45</a:t>
            </a:fld>
            <a:endParaRPr lang="en-US"/>
          </a:p>
        </p:txBody>
      </p:sp>
    </p:spTree>
    <p:extLst>
      <p:ext uri="{BB962C8B-B14F-4D97-AF65-F5344CB8AC3E}">
        <p14:creationId xmlns:p14="http://schemas.microsoft.com/office/powerpoint/2010/main" val="169907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7/23/2015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776161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7/23/2015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421402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E471-B041-4A82-BDD0-4857ECB4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06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E471-B041-4A82-BDD0-4857ECB4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29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E471-B041-4A82-BDD0-4857ECB4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9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E471-B041-4A82-BDD0-4857ECB4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8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85B5AA-DC9E-4F3D-BD10-ACC33DF79789}" type="slidenum">
              <a:rPr lang="en-US" smtClean="0"/>
              <a:t>60</a:t>
            </a:fld>
            <a:endParaRPr lang="en-US"/>
          </a:p>
        </p:txBody>
      </p:sp>
    </p:spTree>
    <p:extLst>
      <p:ext uri="{BB962C8B-B14F-4D97-AF65-F5344CB8AC3E}">
        <p14:creationId xmlns:p14="http://schemas.microsoft.com/office/powerpoint/2010/main" val="17361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54528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255588"/>
            <a:ext cx="3255962" cy="1831975"/>
          </a:xfrm>
        </p:spPr>
      </p:sp>
      <p:sp>
        <p:nvSpPr>
          <p:cNvPr id="3" name="Notes Placeholder 2"/>
          <p:cNvSpPr>
            <a:spLocks noGrp="1"/>
          </p:cNvSpPr>
          <p:nvPr>
            <p:ph type="body" idx="1"/>
          </p:nvPr>
        </p:nvSpPr>
        <p:spPr/>
        <p:txBody>
          <a:bodyPr/>
          <a:lstStyle/>
          <a:p>
            <a:pPr defTabSz="924916">
              <a:defRPr/>
            </a:pPr>
            <a:endParaRPr lang="en-US" sz="800" dirty="0"/>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latin typeface="Arial"/>
              </a:rPr>
              <a:pPr/>
              <a:t>5</a:t>
            </a:fld>
            <a:endParaRPr lang="en-US" dirty="0">
              <a:solidFill>
                <a:prstClr val="black"/>
              </a:solidFill>
              <a:latin typeface="Arial"/>
            </a:endParaRPr>
          </a:p>
        </p:txBody>
      </p:sp>
    </p:spTree>
    <p:extLst>
      <p:ext uri="{BB962C8B-B14F-4D97-AF65-F5344CB8AC3E}">
        <p14:creationId xmlns:p14="http://schemas.microsoft.com/office/powerpoint/2010/main" val="1244359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72</a:t>
            </a:fld>
            <a:endParaRPr lang="en-US" dirty="0"/>
          </a:p>
        </p:txBody>
      </p:sp>
      <p:sp>
        <p:nvSpPr>
          <p:cNvPr id="10" name="Date Placeholder 9"/>
          <p:cNvSpPr>
            <a:spLocks noGrp="1"/>
          </p:cNvSpPr>
          <p:nvPr>
            <p:ph type="dt" idx="13"/>
          </p:nvPr>
        </p:nvSpPr>
        <p:spPr/>
        <p:txBody>
          <a:bodyPr/>
          <a:lstStyle/>
          <a:p>
            <a:fld id="{F6D0C1E9-C76A-461C-8E91-17FFC972AC04}" type="datetime1">
              <a:rPr lang="en-US" smtClean="0"/>
              <a:t>7/23/2015</a:t>
            </a:fld>
            <a:endParaRPr lang="en-US" dirty="0"/>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71629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6749EE-0623-43D7-8084-EC6C776BBF87}" type="slidenum">
              <a:rPr lang="en-US" smtClean="0"/>
              <a:t>78</a:t>
            </a:fld>
            <a:endParaRPr lang="en-US"/>
          </a:p>
        </p:txBody>
      </p:sp>
    </p:spTree>
    <p:extLst>
      <p:ext uri="{BB962C8B-B14F-4D97-AF65-F5344CB8AC3E}">
        <p14:creationId xmlns:p14="http://schemas.microsoft.com/office/powerpoint/2010/main" val="3851394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6749EE-0623-43D7-8084-EC6C776BBF87}" type="slidenum">
              <a:rPr lang="en-US" smtClean="0"/>
              <a:t>80</a:t>
            </a:fld>
            <a:endParaRPr lang="en-US"/>
          </a:p>
        </p:txBody>
      </p:sp>
    </p:spTree>
    <p:extLst>
      <p:ext uri="{BB962C8B-B14F-4D97-AF65-F5344CB8AC3E}">
        <p14:creationId xmlns:p14="http://schemas.microsoft.com/office/powerpoint/2010/main" val="3619774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DE012-27DE-48E9-8428-035E3204BAFC}" type="slidenum">
              <a:rPr lang="en-US" smtClean="0"/>
              <a:t>83</a:t>
            </a:fld>
            <a:endParaRPr lang="en-US"/>
          </a:p>
        </p:txBody>
      </p:sp>
    </p:spTree>
    <p:extLst>
      <p:ext uri="{BB962C8B-B14F-4D97-AF65-F5344CB8AC3E}">
        <p14:creationId xmlns:p14="http://schemas.microsoft.com/office/powerpoint/2010/main" val="1665978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DE012-27DE-48E9-8428-035E3204BAFC}" type="slidenum">
              <a:rPr lang="en-US" smtClean="0"/>
              <a:t>84</a:t>
            </a:fld>
            <a:endParaRPr lang="en-US"/>
          </a:p>
        </p:txBody>
      </p:sp>
    </p:spTree>
    <p:extLst>
      <p:ext uri="{BB962C8B-B14F-4D97-AF65-F5344CB8AC3E}">
        <p14:creationId xmlns:p14="http://schemas.microsoft.com/office/powerpoint/2010/main" val="470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DE012-27DE-48E9-8428-035E3204BAFC}" type="slidenum">
              <a:rPr lang="en-US" smtClean="0"/>
              <a:t>85</a:t>
            </a:fld>
            <a:endParaRPr lang="en-US"/>
          </a:p>
        </p:txBody>
      </p:sp>
    </p:spTree>
    <p:extLst>
      <p:ext uri="{BB962C8B-B14F-4D97-AF65-F5344CB8AC3E}">
        <p14:creationId xmlns:p14="http://schemas.microsoft.com/office/powerpoint/2010/main" val="145651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6749EE-0623-43D7-8084-EC6C776BBF87}" type="slidenum">
              <a:rPr lang="en-US" smtClean="0"/>
              <a:t>87</a:t>
            </a:fld>
            <a:endParaRPr lang="en-US"/>
          </a:p>
        </p:txBody>
      </p:sp>
    </p:spTree>
    <p:extLst>
      <p:ext uri="{BB962C8B-B14F-4D97-AF65-F5344CB8AC3E}">
        <p14:creationId xmlns:p14="http://schemas.microsoft.com/office/powerpoint/2010/main" val="2876879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10"/>
          </p:nvPr>
        </p:nvSpPr>
        <p:spPr/>
        <p:txBody>
          <a:bodyPr/>
          <a:lstStyle/>
          <a:p>
            <a:fld id="{36DAC288-28CF-40C3-A408-271E9A37F250}"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293962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D0246E-7D64-4783-9ADC-F6517F6E9789}" type="slidenum">
              <a:rPr lang="en-GB" smtClean="0"/>
              <a:t>89</a:t>
            </a:fld>
            <a:endParaRPr lang="en-GB"/>
          </a:p>
        </p:txBody>
      </p:sp>
    </p:spTree>
    <p:extLst>
      <p:ext uri="{BB962C8B-B14F-4D97-AF65-F5344CB8AC3E}">
        <p14:creationId xmlns:p14="http://schemas.microsoft.com/office/powerpoint/2010/main" val="3512480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D0246E-7D64-4783-9ADC-F6517F6E9789}" type="slidenum">
              <a:rPr lang="en-GB" smtClean="0"/>
              <a:t>90</a:t>
            </a:fld>
            <a:endParaRPr lang="en-GB"/>
          </a:p>
        </p:txBody>
      </p:sp>
    </p:spTree>
    <p:extLst>
      <p:ext uri="{BB962C8B-B14F-4D97-AF65-F5344CB8AC3E}">
        <p14:creationId xmlns:p14="http://schemas.microsoft.com/office/powerpoint/2010/main" val="54783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36DAC288-28CF-40C3-A408-271E9A37F250}" type="slidenum">
              <a:rPr lang="en-US" smtClean="0">
                <a:solidFill>
                  <a:prstClr val="black"/>
                </a:solidFill>
                <a:latin typeface="Arial"/>
              </a:rPr>
              <a:pPr/>
              <a:t>6</a:t>
            </a:fld>
            <a:endParaRPr lang="en-US">
              <a:solidFill>
                <a:prstClr val="black"/>
              </a:solidFill>
              <a:latin typeface="Arial"/>
            </a:endParaRPr>
          </a:p>
        </p:txBody>
      </p:sp>
    </p:spTree>
    <p:extLst>
      <p:ext uri="{BB962C8B-B14F-4D97-AF65-F5344CB8AC3E}">
        <p14:creationId xmlns:p14="http://schemas.microsoft.com/office/powerpoint/2010/main" val="3845690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7/23/2015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91</a:t>
            </a:fld>
            <a:endParaRPr lang="en-US" dirty="0"/>
          </a:p>
        </p:txBody>
      </p:sp>
    </p:spTree>
    <p:extLst>
      <p:ext uri="{BB962C8B-B14F-4D97-AF65-F5344CB8AC3E}">
        <p14:creationId xmlns:p14="http://schemas.microsoft.com/office/powerpoint/2010/main" val="1496812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955EC-7DFD-40D8-80E2-EFF5010EC51F}"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4044604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B96AF97-578B-4E31-87C3-9B1B24B5BACE}" type="datetime1">
              <a:rPr lang="en-US" smtClean="0">
                <a:solidFill>
                  <a:prstClr val="black"/>
                </a:solidFill>
              </a:rPr>
              <a:pPr/>
              <a:t>7/23/2015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3739328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9EA15B9-B704-46C7-A167-B51B91E84621}" type="datetime8">
              <a:rPr lang="en-US" smtClean="0">
                <a:solidFill>
                  <a:prstClr val="black"/>
                </a:solidFill>
              </a:rPr>
              <a:t>7/23/2015 10:06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2161600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D0691-DD91-40E2-AE44-1B7B9BBFF4E5}" type="slidenum">
              <a:rPr lang="en-US">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729798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9EA15B9-B704-46C7-A167-B51B91E84621}" type="datetime8">
              <a:rPr lang="en-US" smtClean="0">
                <a:solidFill>
                  <a:prstClr val="black"/>
                </a:solidFill>
              </a:rPr>
              <a:t>7/23/2015 10:06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1450468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9EA15B9-B704-46C7-A167-B51B91E84621}" type="datetime8">
              <a:rPr lang="en-US" smtClean="0">
                <a:solidFill>
                  <a:prstClr val="black"/>
                </a:solidFill>
              </a:rPr>
              <a:t>7/23/2015 10:06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4272645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E471-B041-4A82-BDD0-4857ECB4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337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5E471-B041-4A82-BDD0-4857ECB4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800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7/23/2015 10:06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115</a:t>
            </a:fld>
            <a:endParaRPr lang="en-US" dirty="0"/>
          </a:p>
        </p:txBody>
      </p:sp>
    </p:spTree>
    <p:extLst>
      <p:ext uri="{BB962C8B-B14F-4D97-AF65-F5344CB8AC3E}">
        <p14:creationId xmlns:p14="http://schemas.microsoft.com/office/powerpoint/2010/main" val="349225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E83BD9-5195-4298-B962-E0672DF7C7D2}" type="slidenum">
              <a:rPr lang="en-GB" smtClean="0"/>
              <a:t>7</a:t>
            </a:fld>
            <a:endParaRPr lang="en-GB"/>
          </a:p>
        </p:txBody>
      </p:sp>
    </p:spTree>
    <p:extLst>
      <p:ext uri="{BB962C8B-B14F-4D97-AF65-F5344CB8AC3E}">
        <p14:creationId xmlns:p14="http://schemas.microsoft.com/office/powerpoint/2010/main" val="2509882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Microsoft email:</a:t>
            </a:r>
            <a:r>
              <a:rPr lang="en-US" baseline="0" dirty="0" smtClean="0"/>
              <a:t> shchowd@microsoft.com</a:t>
            </a:r>
          </a:p>
          <a:p>
            <a:r>
              <a:rPr lang="en-US" baseline="0" dirty="0" smtClean="0"/>
              <a:t>Personal Twitter: @shahedC</a:t>
            </a:r>
            <a:endParaRPr lang="en-US" dirty="0" smtClean="0"/>
          </a:p>
          <a:p>
            <a:endParaRPr lang="en-US" dirty="0" smtClean="0"/>
          </a:p>
          <a:p>
            <a:r>
              <a:rPr lang="en-US" dirty="0" smtClean="0"/>
              <a:t>Dev Blog: WakeUpAndCode.com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37898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7/23/2015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8159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7/23/2015 10:06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0256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7/23/2015 10:06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2766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749EE-0623-43D7-8084-EC6C776BBF87}"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945568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5D752-FC93-417C-877D-A7C75D5CAF7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59284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grpSp>
        <p:nvGrpSpPr>
          <p:cNvPr id="18" name="Group 17"/>
          <p:cNvGrpSpPr/>
          <p:nvPr/>
        </p:nvGrpSpPr>
        <p:grpSpPr>
          <a:xfrm>
            <a:off x="9406400" y="5861707"/>
            <a:ext cx="2343449" cy="513900"/>
            <a:chOff x="3484562" y="4392613"/>
            <a:chExt cx="6862764" cy="1504950"/>
          </a:xfrm>
          <a:solidFill>
            <a:schemeClr val="bg1"/>
          </a:solidFill>
        </p:grpSpPr>
        <p:sp>
          <p:nvSpPr>
            <p:cNvPr id="6"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7"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8"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9"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0"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1"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2"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3"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4"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5"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6"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7"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grpSp>
      <p:sp>
        <p:nvSpPr>
          <p:cNvPr id="19" name="Title 1"/>
          <p:cNvSpPr>
            <a:spLocks noGrp="1"/>
          </p:cNvSpPr>
          <p:nvPr>
            <p:ph type="ctrTitle" hasCustomPrompt="1"/>
          </p:nvPr>
        </p:nvSpPr>
        <p:spPr>
          <a:xfrm>
            <a:off x="720342" y="736517"/>
            <a:ext cx="10751313" cy="2695311"/>
          </a:xfrm>
        </p:spPr>
        <p:txBody>
          <a:bodyPr anchor="b" anchorCtr="0">
            <a:noAutofit/>
          </a:bodyPr>
          <a:lstStyle>
            <a:lvl1pPr algn="l">
              <a:defRPr sz="7200">
                <a:solidFill>
                  <a:schemeClr val="bg1"/>
                </a:solidFill>
              </a:defRPr>
            </a:lvl1pPr>
          </a:lstStyle>
          <a:p>
            <a:r>
              <a:rPr lang="en-US" dirty="0" smtClean="0"/>
              <a:t>Click to edit title</a:t>
            </a:r>
            <a:endParaRPr lang="en-US" dirty="0"/>
          </a:p>
        </p:txBody>
      </p:sp>
      <p:sp>
        <p:nvSpPr>
          <p:cNvPr id="35" name="Subtitle 2"/>
          <p:cNvSpPr>
            <a:spLocks noGrp="1"/>
          </p:cNvSpPr>
          <p:nvPr>
            <p:ph type="subTitle" idx="1" hasCustomPrompt="1"/>
          </p:nvPr>
        </p:nvSpPr>
        <p:spPr>
          <a:xfrm>
            <a:off x="728296" y="3431828"/>
            <a:ext cx="7608765" cy="2238552"/>
          </a:xfrm>
        </p:spPr>
        <p:txBody>
          <a:bodyPr/>
          <a:lstStyle>
            <a:lvl1pPr marL="0" indent="0" algn="l">
              <a:spcBef>
                <a:spcPts val="800"/>
              </a:spcBef>
              <a:buNone/>
              <a:defRPr sz="3733">
                <a:solidFill>
                  <a:schemeClr val="bg1"/>
                </a:solidFill>
                <a:latin typeface="+mj-lt"/>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subtitle</a:t>
            </a:r>
            <a:endParaRPr lang="en-US" dirty="0"/>
          </a:p>
        </p:txBody>
      </p:sp>
    </p:spTree>
    <p:extLst>
      <p:ext uri="{BB962C8B-B14F-4D97-AF65-F5344CB8AC3E}">
        <p14:creationId xmlns:p14="http://schemas.microsoft.com/office/powerpoint/2010/main" val="25600903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03">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vert="horz" lIns="137160" tIns="109728" rIns="137160" bIns="109728" rtlCol="0" anchor="t" anchorCtr="0">
            <a:noAutofit/>
          </a:bodyPr>
          <a:lstStyle>
            <a:lvl1pPr>
              <a:defRPr lang="en-US" cap="none" spc="0" dirty="0">
                <a:ln>
                  <a:noFill/>
                </a:ln>
                <a:solidFill>
                  <a:schemeClr val="accent5"/>
                </a:solidFill>
                <a:effectLst/>
              </a:defRPr>
            </a:lvl1pPr>
          </a:lstStyle>
          <a:p>
            <a:pPr lvl="0"/>
            <a:r>
              <a:rPr lang="en-US" dirty="0" smtClean="0"/>
              <a:t>Click to edit title</a:t>
            </a:r>
            <a:endParaRPr lang="en-US" dirty="0"/>
          </a:p>
        </p:txBody>
      </p:sp>
      <p:sp>
        <p:nvSpPr>
          <p:cNvPr id="10" name="Content Placeholder 3"/>
          <p:cNvSpPr>
            <a:spLocks noGrp="1"/>
          </p:cNvSpPr>
          <p:nvPr>
            <p:ph sz="quarter" idx="14" hasCustomPrompt="1"/>
          </p:nvPr>
        </p:nvSpPr>
        <p:spPr>
          <a:xfrm>
            <a:off x="269239" y="1187620"/>
            <a:ext cx="3585699" cy="5670380"/>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dirty="0" smtClean="0"/>
              <a:t>Click to edit text</a:t>
            </a:r>
          </a:p>
          <a:p>
            <a:pPr marL="457200" lvl="1" indent="-222250">
              <a:buFont typeface="+mj-lt"/>
              <a:buAutoNum type="arabicPeriod"/>
            </a:pPr>
            <a:r>
              <a:rPr lang="en-US" dirty="0" smtClean="0"/>
              <a:t>Second level</a:t>
            </a:r>
          </a:p>
          <a:p>
            <a:pPr marL="692150" lvl="2" indent="-227013"/>
            <a:r>
              <a:rPr lang="en-US" dirty="0" smtClean="0"/>
              <a:t>Third level</a:t>
            </a:r>
          </a:p>
          <a:p>
            <a:pPr marL="1149350" lvl="3" indent="-227013"/>
            <a:r>
              <a:rPr lang="en-US" dirty="0" smtClean="0"/>
              <a:t>Fourth level</a:t>
            </a:r>
          </a:p>
          <a:p>
            <a:pPr marL="1606550" lvl="4" indent="-227013"/>
            <a:r>
              <a:rPr lang="en-US" dirty="0" smtClean="0"/>
              <a:t>Fifth level</a:t>
            </a:r>
            <a:endParaRPr lang="en-US" dirty="0"/>
          </a:p>
        </p:txBody>
      </p:sp>
      <p:sp>
        <p:nvSpPr>
          <p:cNvPr id="11" name="Content Placeholder 3"/>
          <p:cNvSpPr>
            <a:spLocks noGrp="1"/>
          </p:cNvSpPr>
          <p:nvPr>
            <p:ph sz="quarter" idx="15" hasCustomPrompt="1"/>
          </p:nvPr>
        </p:nvSpPr>
        <p:spPr>
          <a:xfrm>
            <a:off x="3854936" y="1187620"/>
            <a:ext cx="8337063" cy="5670380"/>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dirty="0" smtClean="0"/>
              <a:t>Click to edit text</a:t>
            </a:r>
          </a:p>
          <a:p>
            <a:pPr marL="457200" lvl="1" indent="-222250">
              <a:buFont typeface="+mj-lt"/>
              <a:buAutoNum type="arabicPeriod"/>
            </a:pPr>
            <a:r>
              <a:rPr lang="en-US" dirty="0" smtClean="0"/>
              <a:t>Second level</a:t>
            </a:r>
          </a:p>
          <a:p>
            <a:pPr marL="692150" lvl="2" indent="-227013"/>
            <a:r>
              <a:rPr lang="en-US" dirty="0" smtClean="0"/>
              <a:t>Third level</a:t>
            </a:r>
          </a:p>
          <a:p>
            <a:pPr marL="1149350" lvl="3" indent="-227013"/>
            <a:r>
              <a:rPr lang="en-US" dirty="0" smtClean="0"/>
              <a:t>Fourth level</a:t>
            </a:r>
          </a:p>
          <a:p>
            <a:pPr marL="1606550" lvl="4" indent="-227013"/>
            <a:r>
              <a:rPr lang="en-US" dirty="0" smtClean="0"/>
              <a:t>Fifth level</a:t>
            </a:r>
            <a:endParaRPr lang="en-US" dirty="0"/>
          </a:p>
        </p:txBody>
      </p:sp>
      <p:sp>
        <p:nvSpPr>
          <p:cNvPr id="5" name="Rectangle 4"/>
          <p:cNvSpPr/>
          <p:nvPr/>
        </p:nvSpPr>
        <p:spPr>
          <a:xfrm>
            <a:off x="0" y="0"/>
            <a:ext cx="278780" cy="10578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12644867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04">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vert="horz" lIns="137160" tIns="109728" rIns="137160" bIns="109728" rtlCol="0" anchor="t" anchorCtr="0">
            <a:noAutofit/>
          </a:bodyPr>
          <a:lstStyle>
            <a:lvl1pPr>
              <a:defRPr lang="en-US" cap="none" spc="0" dirty="0">
                <a:ln>
                  <a:noFill/>
                </a:ln>
                <a:solidFill>
                  <a:schemeClr val="accent5"/>
                </a:solidFill>
                <a:effectLst/>
              </a:defRPr>
            </a:lvl1pPr>
          </a:lstStyle>
          <a:p>
            <a:pPr lvl="0"/>
            <a:r>
              <a:rPr lang="en-US" dirty="0" smtClean="0"/>
              <a:t>Click to edit title</a:t>
            </a:r>
            <a:endParaRPr lang="en-US" dirty="0"/>
          </a:p>
        </p:txBody>
      </p:sp>
      <p:sp>
        <p:nvSpPr>
          <p:cNvPr id="10" name="Content Placeholder 3"/>
          <p:cNvSpPr>
            <a:spLocks noGrp="1"/>
          </p:cNvSpPr>
          <p:nvPr>
            <p:ph sz="quarter" idx="14" hasCustomPrompt="1"/>
          </p:nvPr>
        </p:nvSpPr>
        <p:spPr>
          <a:xfrm>
            <a:off x="8342722" y="1187620"/>
            <a:ext cx="3849278" cy="5670380"/>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dirty="0" smtClean="0"/>
              <a:t>Click to edit text</a:t>
            </a:r>
          </a:p>
          <a:p>
            <a:pPr marL="457200" lvl="1" indent="-222250">
              <a:buFont typeface="+mj-lt"/>
              <a:buAutoNum type="arabicPeriod"/>
            </a:pPr>
            <a:r>
              <a:rPr lang="en-US" dirty="0" smtClean="0"/>
              <a:t>Second level</a:t>
            </a:r>
          </a:p>
          <a:p>
            <a:pPr marL="692150" lvl="2" indent="-227013"/>
            <a:r>
              <a:rPr lang="en-US" dirty="0" smtClean="0"/>
              <a:t>Third level</a:t>
            </a:r>
          </a:p>
          <a:p>
            <a:pPr marL="1149350" lvl="3" indent="-227013"/>
            <a:r>
              <a:rPr lang="en-US" dirty="0" smtClean="0"/>
              <a:t>Fourth level</a:t>
            </a:r>
          </a:p>
          <a:p>
            <a:pPr marL="1606550" lvl="4" indent="-227013"/>
            <a:r>
              <a:rPr lang="en-US" dirty="0" smtClean="0"/>
              <a:t>Fifth level</a:t>
            </a:r>
            <a:endParaRPr lang="en-US" dirty="0"/>
          </a:p>
        </p:txBody>
      </p:sp>
      <p:sp>
        <p:nvSpPr>
          <p:cNvPr id="11" name="Content Placeholder 3"/>
          <p:cNvSpPr>
            <a:spLocks noGrp="1"/>
          </p:cNvSpPr>
          <p:nvPr>
            <p:ph sz="quarter" idx="15" hasCustomPrompt="1"/>
          </p:nvPr>
        </p:nvSpPr>
        <p:spPr>
          <a:xfrm>
            <a:off x="275395" y="1187620"/>
            <a:ext cx="8067824" cy="5670380"/>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dirty="0" smtClean="0"/>
              <a:t>Click to edit text</a:t>
            </a:r>
          </a:p>
          <a:p>
            <a:pPr marL="457200" lvl="1" indent="-222250">
              <a:buFont typeface="+mj-lt"/>
              <a:buAutoNum type="arabicPeriod"/>
            </a:pPr>
            <a:r>
              <a:rPr lang="en-US" dirty="0" smtClean="0"/>
              <a:t>Second level</a:t>
            </a:r>
          </a:p>
          <a:p>
            <a:pPr marL="692150" lvl="2" indent="-227013"/>
            <a:r>
              <a:rPr lang="en-US" dirty="0" smtClean="0"/>
              <a:t>Third level</a:t>
            </a:r>
          </a:p>
          <a:p>
            <a:pPr marL="1149350" lvl="3" indent="-227013"/>
            <a:r>
              <a:rPr lang="en-US" dirty="0" smtClean="0"/>
              <a:t>Fourth level</a:t>
            </a:r>
          </a:p>
          <a:p>
            <a:pPr marL="1606550" lvl="4" indent="-227013"/>
            <a:r>
              <a:rPr lang="en-US" dirty="0" smtClean="0"/>
              <a:t>Fifth level</a:t>
            </a:r>
            <a:endParaRPr lang="en-US" dirty="0"/>
          </a:p>
        </p:txBody>
      </p:sp>
      <p:sp>
        <p:nvSpPr>
          <p:cNvPr id="5" name="Rectangle 4"/>
          <p:cNvSpPr/>
          <p:nvPr/>
        </p:nvSpPr>
        <p:spPr>
          <a:xfrm>
            <a:off x="0" y="0"/>
            <a:ext cx="278780" cy="10578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253320801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vert="horz" lIns="137160" tIns="109728" rIns="137160" bIns="109728" rtlCol="0" anchor="t" anchorCtr="0">
            <a:noAutofit/>
          </a:bodyPr>
          <a:lstStyle>
            <a:lvl1pPr>
              <a:defRPr lang="en-US" cap="none" spc="0" dirty="0">
                <a:ln>
                  <a:noFill/>
                </a:ln>
                <a:solidFill>
                  <a:schemeClr val="accent5"/>
                </a:solidFill>
                <a:effectLst/>
              </a:defRPr>
            </a:lvl1pPr>
          </a:lstStyle>
          <a:p>
            <a:pPr lvl="0"/>
            <a:r>
              <a:rPr lang="en-US" dirty="0" smtClean="0"/>
              <a:t>Click to edit title</a:t>
            </a:r>
            <a:endParaRPr lang="en-US" dirty="0"/>
          </a:p>
        </p:txBody>
      </p:sp>
      <p:sp>
        <p:nvSpPr>
          <p:cNvPr id="3" name="Rectangle 2"/>
          <p:cNvSpPr/>
          <p:nvPr/>
        </p:nvSpPr>
        <p:spPr>
          <a:xfrm>
            <a:off x="0" y="0"/>
            <a:ext cx="278780" cy="10578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59705654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40432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all 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948901"/>
            <a:ext cx="11637012" cy="960199"/>
          </a:xfrm>
        </p:spPr>
        <p:txBody>
          <a:bodyPr anchor="ctr" anchorCtr="0">
            <a:spAutoFit/>
          </a:bodyPr>
          <a:lstStyle>
            <a:lvl1pPr algn="l">
              <a:defRPr sz="5333">
                <a:solidFill>
                  <a:schemeClr val="bg1"/>
                </a:solidFill>
              </a:defRPr>
            </a:lvl1pPr>
          </a:lstStyle>
          <a:p>
            <a:r>
              <a:rPr lang="en-US" dirty="0" smtClean="0"/>
              <a:t>Click to edit title</a:t>
            </a:r>
            <a:endParaRPr lang="en-US" dirty="0"/>
          </a:p>
        </p:txBody>
      </p:sp>
      <p:grpSp>
        <p:nvGrpSpPr>
          <p:cNvPr id="3" name="Group 2"/>
          <p:cNvGrpSpPr/>
          <p:nvPr/>
        </p:nvGrpSpPr>
        <p:grpSpPr>
          <a:xfrm>
            <a:off x="9406400" y="5861707"/>
            <a:ext cx="2343449" cy="513900"/>
            <a:chOff x="3484562" y="4392613"/>
            <a:chExt cx="6862764" cy="1504950"/>
          </a:xfrm>
          <a:solidFill>
            <a:schemeClr val="bg1"/>
          </a:solidFill>
        </p:grpSpPr>
        <p:sp>
          <p:nvSpPr>
            <p:cNvPr id="4"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5"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6"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7"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8"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9"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0"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1"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2"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3"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4"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5"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grpSp>
    </p:spTree>
    <p:extLst>
      <p:ext uri="{BB962C8B-B14F-4D97-AF65-F5344CB8AC3E}">
        <p14:creationId xmlns:p14="http://schemas.microsoft.com/office/powerpoint/2010/main" val="202169827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Photo Ligh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lvl1pPr>
              <a:defRPr>
                <a:solidFill>
                  <a:schemeClr val="tx1"/>
                </a:solidFill>
              </a:defRPr>
            </a:lvl1pPr>
          </a:lstStyle>
          <a:p>
            <a:r>
              <a:rPr lang="en-US" smtClean="0"/>
              <a:t>Click icon to add picture</a:t>
            </a:r>
            <a:endParaRPr lang="en-US" dirty="0"/>
          </a:p>
        </p:txBody>
      </p:sp>
      <p:sp>
        <p:nvSpPr>
          <p:cNvPr id="2" name="Title 1"/>
          <p:cNvSpPr>
            <a:spLocks noGrp="1"/>
          </p:cNvSpPr>
          <p:nvPr>
            <p:ph type="ctrTitle" hasCustomPrompt="1"/>
          </p:nvPr>
        </p:nvSpPr>
        <p:spPr>
          <a:xfrm>
            <a:off x="269239" y="2579601"/>
            <a:ext cx="5378548" cy="1698798"/>
          </a:xfrm>
        </p:spPr>
        <p:txBody>
          <a:bodyPr wrap="square" anchor="ctr" anchorCtr="0">
            <a:spAutoFit/>
          </a:bodyPr>
          <a:lstStyle>
            <a:lvl1pPr algn="l">
              <a:defRPr sz="5333">
                <a:solidFill>
                  <a:schemeClr val="tx1"/>
                </a:solidFill>
              </a:defRPr>
            </a:lvl1pPr>
          </a:lstStyle>
          <a:p>
            <a:r>
              <a:rPr lang="en-US" dirty="0" smtClean="0"/>
              <a:t>Click to edit title</a:t>
            </a:r>
            <a:endParaRPr lang="en-US" dirty="0"/>
          </a:p>
        </p:txBody>
      </p:sp>
    </p:spTree>
    <p:extLst>
      <p:ext uri="{BB962C8B-B14F-4D97-AF65-F5344CB8AC3E}">
        <p14:creationId xmlns:p14="http://schemas.microsoft.com/office/powerpoint/2010/main" val="2915896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Photo Dark">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lvl1pPr>
              <a:defRPr>
                <a:solidFill>
                  <a:schemeClr val="tx1"/>
                </a:solidFill>
              </a:defRPr>
            </a:lvl1pPr>
          </a:lstStyle>
          <a:p>
            <a:r>
              <a:rPr lang="en-US" smtClean="0"/>
              <a:t>Click icon to add picture</a:t>
            </a:r>
            <a:endParaRPr lang="en-US" dirty="0"/>
          </a:p>
        </p:txBody>
      </p:sp>
      <p:sp>
        <p:nvSpPr>
          <p:cNvPr id="2" name="Title 1"/>
          <p:cNvSpPr>
            <a:spLocks noGrp="1"/>
          </p:cNvSpPr>
          <p:nvPr>
            <p:ph type="ctrTitle" hasCustomPrompt="1"/>
          </p:nvPr>
        </p:nvSpPr>
        <p:spPr>
          <a:xfrm>
            <a:off x="269239" y="2579601"/>
            <a:ext cx="5378548" cy="1698798"/>
          </a:xfrm>
        </p:spPr>
        <p:txBody>
          <a:bodyPr wrap="square" anchor="ctr" anchorCtr="0">
            <a:spAutoFit/>
          </a:bodyPr>
          <a:lstStyle>
            <a:lvl1pPr algn="l">
              <a:defRPr sz="5333">
                <a:solidFill>
                  <a:schemeClr val="tx1"/>
                </a:solidFill>
              </a:defRPr>
            </a:lvl1pPr>
          </a:lstStyle>
          <a:p>
            <a:r>
              <a:rPr lang="en-US" dirty="0" smtClean="0"/>
              <a:t>Click to edit title</a:t>
            </a:r>
            <a:endParaRPr lang="en-US" dirty="0"/>
          </a:p>
        </p:txBody>
      </p:sp>
    </p:spTree>
    <p:extLst>
      <p:ext uri="{BB962C8B-B14F-4D97-AF65-F5344CB8AC3E}">
        <p14:creationId xmlns:p14="http://schemas.microsoft.com/office/powerpoint/2010/main" val="3487728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hoto Color">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lvl1pPr>
              <a:defRPr>
                <a:solidFill>
                  <a:schemeClr val="tx1"/>
                </a:solidFill>
              </a:defRPr>
            </a:lvl1pPr>
          </a:lstStyle>
          <a:p>
            <a:r>
              <a:rPr lang="en-US" smtClean="0"/>
              <a:t>Click icon to add picture</a:t>
            </a:r>
            <a:endParaRPr lang="en-US" dirty="0"/>
          </a:p>
        </p:txBody>
      </p:sp>
      <p:sp>
        <p:nvSpPr>
          <p:cNvPr id="2" name="Title 1"/>
          <p:cNvSpPr>
            <a:spLocks noGrp="1"/>
          </p:cNvSpPr>
          <p:nvPr>
            <p:ph type="ctrTitle" hasCustomPrompt="1"/>
          </p:nvPr>
        </p:nvSpPr>
        <p:spPr>
          <a:xfrm>
            <a:off x="269239" y="2579601"/>
            <a:ext cx="5378549" cy="1698798"/>
          </a:xfrm>
        </p:spPr>
        <p:txBody>
          <a:bodyPr wrap="square" anchor="ctr" anchorCtr="0">
            <a:spAutoFit/>
          </a:bodyPr>
          <a:lstStyle>
            <a:lvl1pPr algn="l">
              <a:defRPr sz="5333">
                <a:solidFill>
                  <a:schemeClr val="accent1"/>
                </a:solidFill>
              </a:defRPr>
            </a:lvl1pPr>
          </a:lstStyle>
          <a:p>
            <a:r>
              <a:rPr lang="en-US" dirty="0" smtClean="0"/>
              <a:t>Click to edit title</a:t>
            </a:r>
            <a:endParaRPr lang="en-US" dirty="0"/>
          </a:p>
        </p:txBody>
      </p:sp>
    </p:spTree>
    <p:extLst>
      <p:ext uri="{BB962C8B-B14F-4D97-AF65-F5344CB8AC3E}">
        <p14:creationId xmlns:p14="http://schemas.microsoft.com/office/powerpoint/2010/main" val="15881355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eview">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57175" y="1204913"/>
            <a:ext cx="11685588" cy="5653087"/>
          </a:xfrm>
        </p:spPr>
        <p:txBody>
          <a:bodyPr/>
          <a:lstStyle>
            <a:lvl2pPr marL="457200" indent="-222250">
              <a:buFont typeface="+mj-lt"/>
              <a:buAutoNum type="arabicPeriod"/>
              <a:defRPr sz="2400"/>
            </a:lvl2pPr>
            <a:lvl3pPr marL="692150" indent="-227013">
              <a:defRPr sz="2400"/>
            </a:lvl3pPr>
            <a:lvl4pPr marL="1149350" indent="-227013">
              <a:defRPr sz="2400"/>
            </a:lvl4pPr>
            <a:lvl5pPr marL="1606550" indent="-227013">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5"/>
          <p:cNvSpPr txBox="1">
            <a:spLocks/>
          </p:cNvSpPr>
          <p:nvPr/>
        </p:nvSpPr>
        <p:spPr>
          <a:xfrm>
            <a:off x="269239" y="237067"/>
            <a:ext cx="11653523" cy="982133"/>
          </a:xfrm>
          <a:prstGeom prst="rect">
            <a:avLst/>
          </a:prstGeom>
        </p:spPr>
        <p:txBody>
          <a:bodyPr vert="horz" lIns="137160" tIns="109728" rIns="137160" bIns="109728" rtlCol="0" anchor="t" anchorCtr="0">
            <a:noAutofit/>
          </a:bodyPr>
          <a:lstStyle>
            <a:lvl1pPr algn="l" defTabSz="914377" rtl="0" eaLnBrk="1" latinLnBrk="0" hangingPunct="1">
              <a:lnSpc>
                <a:spcPct val="90000"/>
              </a:lnSpc>
              <a:spcBef>
                <a:spcPct val="0"/>
              </a:spcBef>
              <a:buNone/>
              <a:defRPr sz="4800" b="1" kern="1200" cap="none" spc="0">
                <a:ln>
                  <a:noFill/>
                </a:ln>
                <a:solidFill>
                  <a:schemeClr val="accent2"/>
                </a:solidFill>
                <a:effectLst/>
                <a:latin typeface="+mj-lt"/>
                <a:ea typeface="+mj-ea"/>
                <a:cs typeface="+mj-cs"/>
              </a:defRPr>
            </a:lvl1pPr>
          </a:lstStyle>
          <a:p>
            <a:r>
              <a:rPr lang="en-US" dirty="0" smtClean="0"/>
              <a:t>Review</a:t>
            </a:r>
            <a:endParaRPr lang="en-US" dirty="0"/>
          </a:p>
        </p:txBody>
      </p:sp>
    </p:spTree>
    <p:extLst>
      <p:ext uri="{BB962C8B-B14F-4D97-AF65-F5344CB8AC3E}">
        <p14:creationId xmlns:p14="http://schemas.microsoft.com/office/powerpoint/2010/main" val="1857538631"/>
      </p:ext>
    </p:extLst>
  </p:cSld>
  <p:clrMapOvr>
    <a:masterClrMapping/>
  </p:clrMapOvr>
  <p:transition>
    <p:fade/>
  </p:transition>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chemeClr val="accent1"/>
        </a:solidFill>
        <a:effectLst/>
      </p:bgPr>
    </p:bg>
    <p:spTree>
      <p:nvGrpSpPr>
        <p:cNvPr id="1" name=""/>
        <p:cNvGrpSpPr/>
        <p:nvPr/>
      </p:nvGrpSpPr>
      <p:grpSpPr>
        <a:xfrm>
          <a:off x="0" y="0"/>
          <a:ext cx="0" cy="0"/>
          <a:chOff x="0" y="0"/>
          <a:chExt cx="0" cy="0"/>
        </a:xfrm>
      </p:grpSpPr>
      <p:grpSp>
        <p:nvGrpSpPr>
          <p:cNvPr id="44" name="Group 43"/>
          <p:cNvGrpSpPr/>
          <p:nvPr/>
        </p:nvGrpSpPr>
        <p:grpSpPr>
          <a:xfrm>
            <a:off x="459229" y="3141133"/>
            <a:ext cx="3338715" cy="711200"/>
            <a:chOff x="416178" y="1279456"/>
            <a:chExt cx="2021678" cy="430650"/>
          </a:xfrm>
        </p:grpSpPr>
        <p:sp>
          <p:nvSpPr>
            <p:cNvPr id="45" name="Freeform 6"/>
            <p:cNvSpPr>
              <a:spLocks/>
            </p:cNvSpPr>
            <p:nvPr/>
          </p:nvSpPr>
          <p:spPr bwMode="auto">
            <a:xfrm>
              <a:off x="977113" y="1365458"/>
              <a:ext cx="279826" cy="25864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46" name="Freeform 7"/>
            <p:cNvSpPr>
              <a:spLocks noEditPoints="1"/>
            </p:cNvSpPr>
            <p:nvPr/>
          </p:nvSpPr>
          <p:spPr bwMode="auto">
            <a:xfrm>
              <a:off x="1294806" y="1359681"/>
              <a:ext cx="52628" cy="264423"/>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47" name="Freeform 8"/>
            <p:cNvSpPr>
              <a:spLocks/>
            </p:cNvSpPr>
            <p:nvPr/>
          </p:nvSpPr>
          <p:spPr bwMode="auto">
            <a:xfrm>
              <a:off x="1373106" y="1434131"/>
              <a:ext cx="145047" cy="193825"/>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48" name="Freeform 9"/>
            <p:cNvSpPr>
              <a:spLocks/>
            </p:cNvSpPr>
            <p:nvPr/>
          </p:nvSpPr>
          <p:spPr bwMode="auto">
            <a:xfrm>
              <a:off x="1550885" y="1435414"/>
              <a:ext cx="107181" cy="188690"/>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49" name="Freeform 10"/>
            <p:cNvSpPr>
              <a:spLocks noEditPoints="1"/>
            </p:cNvSpPr>
            <p:nvPr/>
          </p:nvSpPr>
          <p:spPr bwMode="auto">
            <a:xfrm>
              <a:off x="1661275" y="1434131"/>
              <a:ext cx="190615" cy="193825"/>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0" name="Freeform 11"/>
            <p:cNvSpPr>
              <a:spLocks/>
            </p:cNvSpPr>
            <p:nvPr/>
          </p:nvSpPr>
          <p:spPr bwMode="auto">
            <a:xfrm>
              <a:off x="1873070" y="1434131"/>
              <a:ext cx="123226" cy="193825"/>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1" name="Freeform 12"/>
            <p:cNvSpPr>
              <a:spLocks noEditPoints="1"/>
            </p:cNvSpPr>
            <p:nvPr/>
          </p:nvSpPr>
          <p:spPr bwMode="auto">
            <a:xfrm>
              <a:off x="2014908" y="1434131"/>
              <a:ext cx="190615" cy="193825"/>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2" name="Freeform 13"/>
            <p:cNvSpPr>
              <a:spLocks/>
            </p:cNvSpPr>
            <p:nvPr/>
          </p:nvSpPr>
          <p:spPr bwMode="auto">
            <a:xfrm>
              <a:off x="2210016" y="1346845"/>
              <a:ext cx="227840" cy="28111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3" name="Rectangle 14"/>
            <p:cNvSpPr>
              <a:spLocks noChangeArrowheads="1"/>
            </p:cNvSpPr>
            <p:nvPr/>
          </p:nvSpPr>
          <p:spPr bwMode="auto">
            <a:xfrm>
              <a:off x="416178" y="1279456"/>
              <a:ext cx="205377" cy="20409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4" name="Rectangle 15"/>
            <p:cNvSpPr>
              <a:spLocks noChangeArrowheads="1"/>
            </p:cNvSpPr>
            <p:nvPr/>
          </p:nvSpPr>
          <p:spPr bwMode="auto">
            <a:xfrm>
              <a:off x="642734" y="1279456"/>
              <a:ext cx="204735" cy="20409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5" name="Rectangle 16"/>
            <p:cNvSpPr>
              <a:spLocks noChangeArrowheads="1"/>
            </p:cNvSpPr>
            <p:nvPr/>
          </p:nvSpPr>
          <p:spPr bwMode="auto">
            <a:xfrm>
              <a:off x="416178" y="1505371"/>
              <a:ext cx="205377" cy="204735"/>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sp>
          <p:nvSpPr>
            <p:cNvPr id="56" name="Rectangle 17"/>
            <p:cNvSpPr>
              <a:spLocks noChangeArrowheads="1"/>
            </p:cNvSpPr>
            <p:nvPr/>
          </p:nvSpPr>
          <p:spPr bwMode="auto">
            <a:xfrm>
              <a:off x="642734" y="1505371"/>
              <a:ext cx="204735" cy="204735"/>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377"/>
              <a:endParaRPr lang="en-US" sz="1867">
                <a:solidFill>
                  <a:prstClr val="white"/>
                </a:solidFill>
              </a:endParaRPr>
            </a:p>
          </p:txBody>
        </p:sp>
      </p:grpSp>
      <p:sp>
        <p:nvSpPr>
          <p:cNvPr id="16" name="Text Box 3"/>
          <p:cNvSpPr txBox="1">
            <a:spLocks noChangeArrowheads="1"/>
          </p:cNvSpPr>
          <p:nvPr/>
        </p:nvSpPr>
        <p:spPr bwMode="blackWhite">
          <a:xfrm>
            <a:off x="273051" y="5983783"/>
            <a:ext cx="10974388" cy="603435"/>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67" eaLnBrk="0" hangingPunct="0"/>
            <a:r>
              <a:rPr lang="en-US" sz="667" dirty="0">
                <a:solidFill>
                  <a:prstClr val="white">
                    <a:alpha val="95000"/>
                  </a:prstClr>
                </a:solidFill>
                <a:cs typeface="Segoe UI" pitchFamily="34" charset="0"/>
              </a:rPr>
              <a:t>© 2014 Microsoft Corporation. All rights reserved. Microsoft, Windows, Windows Vista and other product names are or may be registered trademarks and/or trademarks in the U.S. and/or other countries.</a:t>
            </a:r>
          </a:p>
          <a:p>
            <a:pPr defTabSz="932267" eaLnBrk="0" hangingPunct="0"/>
            <a:r>
              <a:rPr lang="en-US" sz="667" dirty="0">
                <a:solidFill>
                  <a:prstClr val="white">
                    <a:alpha val="95000"/>
                  </a:prstClr>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3373804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57175" y="1204913"/>
            <a:ext cx="11685588" cy="5653087"/>
          </a:xfrm>
        </p:spPr>
        <p:txBody>
          <a:bodyPr/>
          <a:lstStyle>
            <a:lvl2pPr marL="457200" indent="-222250">
              <a:buFont typeface="+mj-lt"/>
              <a:buAutoNum type="arabicPeriod"/>
              <a:defRPr sz="2400"/>
            </a:lvl2pPr>
            <a:lvl3pPr marL="692150" indent="-227013">
              <a:defRPr sz="2400"/>
            </a:lvl3pPr>
            <a:lvl4pPr marL="1149350" indent="-227013">
              <a:defRPr sz="2400"/>
            </a:lvl4pPr>
            <a:lvl5pPr marL="1606550" indent="-227013">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5"/>
          <p:cNvSpPr txBox="1">
            <a:spLocks/>
          </p:cNvSpPr>
          <p:nvPr/>
        </p:nvSpPr>
        <p:spPr>
          <a:xfrm>
            <a:off x="269239" y="237067"/>
            <a:ext cx="11653523" cy="982133"/>
          </a:xfrm>
          <a:prstGeom prst="rect">
            <a:avLst/>
          </a:prstGeom>
        </p:spPr>
        <p:txBody>
          <a:bodyPr vert="horz" lIns="137160" tIns="109728" rIns="137160" bIns="109728" rtlCol="0" anchor="t" anchorCtr="0">
            <a:noAutofit/>
          </a:bodyPr>
          <a:lstStyle>
            <a:lvl1pPr algn="l" defTabSz="914377" rtl="0" eaLnBrk="1" latinLnBrk="0" hangingPunct="1">
              <a:lnSpc>
                <a:spcPct val="90000"/>
              </a:lnSpc>
              <a:spcBef>
                <a:spcPct val="0"/>
              </a:spcBef>
              <a:buNone/>
              <a:defRPr sz="4800" b="1" kern="1200" cap="none" spc="0">
                <a:ln>
                  <a:noFill/>
                </a:ln>
                <a:solidFill>
                  <a:schemeClr val="accent2"/>
                </a:solidFill>
                <a:effectLst/>
                <a:latin typeface="+mj-lt"/>
                <a:ea typeface="+mj-ea"/>
                <a:cs typeface="+mj-cs"/>
              </a:defRPr>
            </a:lvl1pPr>
          </a:lstStyle>
          <a:p>
            <a:r>
              <a:rPr lang="en-US" dirty="0" smtClean="0"/>
              <a:t>Agenda</a:t>
            </a:r>
            <a:endParaRPr lang="en-US" dirty="0"/>
          </a:p>
        </p:txBody>
      </p:sp>
    </p:spTree>
    <p:extLst>
      <p:ext uri="{BB962C8B-B14F-4D97-AF65-F5344CB8AC3E}">
        <p14:creationId xmlns:p14="http://schemas.microsoft.com/office/powerpoint/2010/main" val="2524599731"/>
      </p:ext>
    </p:extLst>
  </p:cSld>
  <p:clrMapOvr>
    <a:masterClrMapping/>
  </p:clrMapOvr>
  <p:transition>
    <p:fade/>
  </p:transition>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1364" y="2980724"/>
            <a:ext cx="7171401" cy="896552"/>
          </a:xfrm>
        </p:spPr>
        <p:txBody>
          <a:bodyPr vert="horz" wrap="square" lIns="182880" tIns="146304" rIns="182880" bIns="146304" rtlCol="0" anchor="ctr">
            <a:noAutofit/>
          </a:bodyPr>
          <a:lstStyle>
            <a:lvl1pPr marL="0" indent="0">
              <a:buNone/>
              <a:defRPr lang="en-US" sz="3529"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6157" rtl="0" eaLnBrk="1" latinLnBrk="0" hangingPunct="1">
              <a:spcBef>
                <a:spcPct val="20000"/>
              </a:spcBef>
              <a:spcAft>
                <a:spcPts val="1600"/>
              </a:spcAft>
            </a:pPr>
            <a:r>
              <a:rPr lang="en-US" smtClean="0"/>
              <a:t>Click to edit Master text styles</a:t>
            </a:r>
          </a:p>
        </p:txBody>
      </p:sp>
      <p:sp>
        <p:nvSpPr>
          <p:cNvPr id="6" name="Text Placeholder 8"/>
          <p:cNvSpPr>
            <a:spLocks noGrp="1"/>
          </p:cNvSpPr>
          <p:nvPr>
            <p:ph type="body" sz="quarter" idx="16" hasCustomPrompt="1"/>
          </p:nvPr>
        </p:nvSpPr>
        <p:spPr>
          <a:xfrm>
            <a:off x="269242" y="291070"/>
            <a:ext cx="11653522" cy="896552"/>
          </a:xfrm>
        </p:spPr>
        <p:txBody>
          <a:bodyPr vert="horz" lIns="182880" tIns="146304" rIns="182880" bIns="146304" rtlCol="0" anchor="t">
            <a:noAutofit/>
          </a:bodyPr>
          <a:lstStyle>
            <a:lvl1pPr marL="0" indent="0"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69240" y="1507552"/>
            <a:ext cx="3854647"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77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3460652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664" y="2084173"/>
            <a:ext cx="9860672" cy="1793104"/>
          </a:xfrm>
        </p:spPr>
        <p:txBody>
          <a:bodyPr/>
          <a:lstStyle>
            <a:lvl1pPr>
              <a:defRPr sz="4705"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86127745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smtClean="0"/>
              <a:t>Click to edit title</a:t>
            </a:r>
            <a:endParaRPr lang="en-US" dirty="0"/>
          </a:p>
        </p:txBody>
      </p:sp>
      <p:sp>
        <p:nvSpPr>
          <p:cNvPr id="10" name="Content Placeholder 3"/>
          <p:cNvSpPr>
            <a:spLocks noGrp="1"/>
          </p:cNvSpPr>
          <p:nvPr>
            <p:ph sz="quarter" idx="14" hasCustomPrompt="1"/>
          </p:nvPr>
        </p:nvSpPr>
        <p:spPr>
          <a:xfrm>
            <a:off x="269239" y="1187620"/>
            <a:ext cx="5826760" cy="537931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hasCustomPrompt="1"/>
          </p:nvPr>
        </p:nvSpPr>
        <p:spPr>
          <a:xfrm>
            <a:off x="6096001" y="1187620"/>
            <a:ext cx="5826760" cy="5379312"/>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29168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smtClean="0"/>
              <a:t>Click to edit title</a:t>
            </a:r>
            <a:endParaRPr lang="en-US" dirty="0"/>
          </a:p>
        </p:txBody>
      </p:sp>
      <p:pic>
        <p:nvPicPr>
          <p:cNvPr id="4" name="Picture 3"/>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7793" y="6417567"/>
            <a:ext cx="353996" cy="353996"/>
          </a:xfrm>
          <a:prstGeom prst="rect">
            <a:avLst/>
          </a:prstGeom>
        </p:spPr>
      </p:pic>
      <p:sp>
        <p:nvSpPr>
          <p:cNvPr id="5" name="Footer Placeholder 6"/>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dirty="0" smtClean="0">
                <a:solidFill>
                  <a:srgbClr val="666666"/>
                </a:solidFill>
              </a:rPr>
              <a:t>MICROSOFT CONFIDENTIAL</a:t>
            </a:r>
          </a:p>
        </p:txBody>
      </p:sp>
    </p:spTree>
    <p:extLst>
      <p:ext uri="{BB962C8B-B14F-4D97-AF65-F5344CB8AC3E}">
        <p14:creationId xmlns:p14="http://schemas.microsoft.com/office/powerpoint/2010/main" val="130267494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73737"/>
          </a:xfrm>
        </p:spPr>
        <p:txBody>
          <a:bodyPr>
            <a:spAutoFit/>
          </a:bodyPr>
          <a:lstStyle>
            <a:lvl3pPr>
              <a:defRPr sz="2352"/>
            </a:lvl3pPr>
            <a:lvl4pPr>
              <a:defRPr sz="1960"/>
            </a:lvl4pPr>
            <a:lvl5pPr>
              <a:defRPr sz="196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3052158"/>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7793" y="6417567"/>
            <a:ext cx="353996" cy="353996"/>
          </a:xfrm>
          <a:prstGeom prst="rect">
            <a:avLst/>
          </a:prstGeom>
        </p:spPr>
      </p:pic>
    </p:spTree>
    <p:extLst>
      <p:ext uri="{BB962C8B-B14F-4D97-AF65-F5344CB8AC3E}">
        <p14:creationId xmlns:p14="http://schemas.microsoft.com/office/powerpoint/2010/main" val="409080836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1364" y="2980724"/>
            <a:ext cx="7171401" cy="896552"/>
          </a:xfrm>
        </p:spPr>
        <p:txBody>
          <a:bodyPr vert="horz" wrap="square" lIns="182880" tIns="146304" rIns="182880" bIns="146304" rtlCol="0" anchor="ctr">
            <a:noAutofit/>
          </a:bodyPr>
          <a:lstStyle>
            <a:lvl1pPr marL="0" indent="0">
              <a:buFont typeface="Arial" panose="020B0604020202020204" pitchFamily="34" charset="0"/>
              <a:buNone/>
              <a:defRPr lang="en-US" sz="3529" kern="1200" dirty="0" smtClean="0">
                <a:gradFill>
                  <a:gsLst>
                    <a:gs pos="1299">
                      <a:schemeClr val="tx1"/>
                    </a:gs>
                    <a:gs pos="100000">
                      <a:schemeClr val="tx1"/>
                    </a:gs>
                  </a:gsLst>
                  <a:lin ang="5400000" scaled="0"/>
                </a:gradFill>
                <a:latin typeface="+mj-lt"/>
                <a:ea typeface="+mn-ea"/>
                <a:cs typeface="+mn-cs"/>
              </a:defRPr>
            </a:lvl1pPr>
          </a:lstStyle>
          <a:p>
            <a:pPr marL="0" lvl="0" indent="0" algn="l" defTabSz="896157" rtl="0" eaLnBrk="1" latinLnBrk="0" hangingPunct="1">
              <a:spcBef>
                <a:spcPct val="20000"/>
              </a:spcBef>
            </a:pPr>
            <a:r>
              <a:rPr lang="en-US" smtClean="0"/>
              <a:t>Edit Master text styles</a:t>
            </a:r>
          </a:p>
        </p:txBody>
      </p:sp>
      <p:sp>
        <p:nvSpPr>
          <p:cNvPr id="7" name="Picture Placeholder 12"/>
          <p:cNvSpPr>
            <a:spLocks noGrp="1"/>
          </p:cNvSpPr>
          <p:nvPr>
            <p:ph type="pic" sz="quarter" idx="16"/>
          </p:nvPr>
        </p:nvSpPr>
        <p:spPr>
          <a:xfrm>
            <a:off x="269239" y="1505896"/>
            <a:ext cx="3854627"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131857819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77582" y="1635896"/>
            <a:ext cx="2689274" cy="4931036"/>
          </a:xfrm>
        </p:spPr>
        <p:txBody>
          <a:bodyPr>
            <a:noAutofit/>
          </a:bodyPr>
          <a:lstStyle>
            <a:lvl1pPr marL="336145" indent="-336145">
              <a:buNone/>
              <a:defRPr kumimoji="0" lang="en-US" sz="2353"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896157"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83581669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7113" y="1635896"/>
            <a:ext cx="8605649" cy="4931036"/>
          </a:xfrm>
        </p:spPr>
        <p:txBody>
          <a:bodyPr wrap="square">
            <a:noAutofit/>
          </a:bodyPr>
          <a:lstStyle>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77582" y="1635896"/>
            <a:ext cx="2689274" cy="4931036"/>
          </a:xfrm>
        </p:spPr>
        <p:txBody>
          <a:bodyPr>
            <a:noAutofit/>
          </a:bodyPr>
          <a:lstStyle>
            <a:lvl1pPr marL="0" indent="0">
              <a:buNone/>
              <a:defRPr kumimoji="0" lang="en-US" sz="2353"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896157"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1985441433"/>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20354">
                      <a:schemeClr val="tx2"/>
                    </a:gs>
                    <a:gs pos="40000">
                      <a:schemeClr val="tx2"/>
                    </a:gs>
                  </a:gsLst>
                  <a:lin ang="5400000" scaled="0"/>
                </a:gradFill>
              </a:defRPr>
            </a:lvl1pPr>
            <a:lvl2pPr marL="0" indent="0">
              <a:buFontTx/>
              <a:buNone/>
              <a:defRPr sz="1961"/>
            </a:lvl2pPr>
            <a:lvl3pPr marL="224079" indent="0">
              <a:buNone/>
              <a:defRPr/>
            </a:lvl3pPr>
            <a:lvl4pPr marL="448157" indent="0">
              <a:buNone/>
              <a:defRPr/>
            </a:lvl4pPr>
            <a:lvl5pPr marL="672236"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862362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EMO Lead-in">
    <p:bg>
      <p:bgPr>
        <a:solidFill>
          <a:schemeClr val="accent2"/>
        </a:solidFill>
        <a:effectLst/>
      </p:bgPr>
    </p:bg>
    <p:spTree>
      <p:nvGrpSpPr>
        <p:cNvPr id="1" name=""/>
        <p:cNvGrpSpPr/>
        <p:nvPr/>
      </p:nvGrpSpPr>
      <p:grpSpPr>
        <a:xfrm>
          <a:off x="0" y="0"/>
          <a:ext cx="0" cy="0"/>
          <a:chOff x="0" y="0"/>
          <a:chExt cx="0" cy="0"/>
        </a:xfrm>
      </p:grpSpPr>
      <p:grpSp>
        <p:nvGrpSpPr>
          <p:cNvPr id="18" name="Group 17"/>
          <p:cNvGrpSpPr/>
          <p:nvPr/>
        </p:nvGrpSpPr>
        <p:grpSpPr>
          <a:xfrm>
            <a:off x="9406400" y="5861707"/>
            <a:ext cx="2343449" cy="513900"/>
            <a:chOff x="3484562" y="4392613"/>
            <a:chExt cx="6862764" cy="1504950"/>
          </a:xfrm>
          <a:solidFill>
            <a:schemeClr val="bg1"/>
          </a:solidFill>
        </p:grpSpPr>
        <p:sp>
          <p:nvSpPr>
            <p:cNvPr id="6"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7"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8"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9"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0"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1"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2"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3"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4"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5"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6"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7"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grpSp>
      <p:sp>
        <p:nvSpPr>
          <p:cNvPr id="19" name="Content Placeholder 18"/>
          <p:cNvSpPr>
            <a:spLocks noGrp="1"/>
          </p:cNvSpPr>
          <p:nvPr>
            <p:ph sz="quarter" idx="10" hasCustomPrompt="1"/>
          </p:nvPr>
        </p:nvSpPr>
        <p:spPr>
          <a:xfrm>
            <a:off x="10158413" y="6378575"/>
            <a:ext cx="1639887" cy="323850"/>
          </a:xfrm>
        </p:spPr>
        <p:txBody>
          <a:bodyPr/>
          <a:lstStyle>
            <a:lvl1pPr>
              <a:defRPr sz="1600">
                <a:solidFill>
                  <a:schemeClr val="bg2"/>
                </a:solidFill>
                <a:latin typeface="+mn-lt"/>
              </a:defRPr>
            </a:lvl1pPr>
          </a:lstStyle>
          <a:p>
            <a:pPr lvl="0"/>
            <a:r>
              <a:rPr lang="en-US" dirty="0" smtClean="0"/>
              <a:t>0:00</a:t>
            </a:r>
            <a:endParaRPr lang="en-US" dirty="0"/>
          </a:p>
        </p:txBody>
      </p:sp>
      <p:sp>
        <p:nvSpPr>
          <p:cNvPr id="46" name="TextBox 45"/>
          <p:cNvSpPr txBox="1"/>
          <p:nvPr/>
        </p:nvSpPr>
        <p:spPr>
          <a:xfrm>
            <a:off x="689547" y="3567659"/>
            <a:ext cx="2832186" cy="1218795"/>
          </a:xfrm>
          <a:prstGeom prst="rect">
            <a:avLst/>
          </a:prstGeom>
          <a:noFill/>
        </p:spPr>
        <p:txBody>
          <a:bodyPr wrap="none" lIns="137160" tIns="109728" rIns="137160" bIns="109728" rtlCol="0">
            <a:spAutoFit/>
          </a:bodyPr>
          <a:lstStyle/>
          <a:p>
            <a:pPr>
              <a:lnSpc>
                <a:spcPct val="90000"/>
              </a:lnSpc>
              <a:spcBef>
                <a:spcPts val="600"/>
              </a:spcBef>
            </a:pPr>
            <a:r>
              <a:rPr lang="en-US" sz="7200" dirty="0" smtClean="0">
                <a:solidFill>
                  <a:schemeClr val="bg1"/>
                </a:solidFill>
              </a:rPr>
              <a:t>DEMO</a:t>
            </a:r>
          </a:p>
        </p:txBody>
      </p:sp>
      <p:sp>
        <p:nvSpPr>
          <p:cNvPr id="20" name="Title 1"/>
          <p:cNvSpPr>
            <a:spLocks noGrp="1"/>
          </p:cNvSpPr>
          <p:nvPr>
            <p:ph type="ctrTitle" hasCustomPrompt="1"/>
          </p:nvPr>
        </p:nvSpPr>
        <p:spPr>
          <a:xfrm>
            <a:off x="720342" y="736517"/>
            <a:ext cx="10751313" cy="2695311"/>
          </a:xfrm>
        </p:spPr>
        <p:txBody>
          <a:bodyPr anchor="b" anchorCtr="0">
            <a:noAutofit/>
          </a:bodyPr>
          <a:lstStyle>
            <a:lvl1pPr algn="l">
              <a:defRPr sz="72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29799343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0674497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3759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Date Placeholder 1"/>
          <p:cNvSpPr>
            <a:spLocks noGrp="1"/>
          </p:cNvSpPr>
          <p:nvPr>
            <p:ph type="dt" sz="half" idx="11"/>
          </p:nvPr>
        </p:nvSpPr>
        <p:spPr/>
        <p:txBody>
          <a:bodyPr/>
          <a:lstStyle/>
          <a:p>
            <a:fld id="{9CDF5C6C-1D7F-4181-894D-D1D5CDC09395}" type="datetime1">
              <a:rPr lang="en-US" smtClean="0"/>
              <a:t>7/23/2015</a:t>
            </a:fld>
            <a:endParaRPr lang="en-US"/>
          </a:p>
        </p:txBody>
      </p:sp>
      <p:sp>
        <p:nvSpPr>
          <p:cNvPr id="3" name="Footer Placeholder 2"/>
          <p:cNvSpPr>
            <a:spLocks noGrp="1"/>
          </p:cNvSpPr>
          <p:nvPr>
            <p:ph type="ftr" sz="quarter" idx="12"/>
          </p:nvPr>
        </p:nvSpPr>
        <p:spPr/>
        <p:txBody>
          <a:bodyPr/>
          <a:lstStyle/>
          <a:p>
            <a:r>
              <a:rPr lang="en-US" smtClean="0"/>
              <a:t>Microsoft Confidential</a:t>
            </a:r>
            <a:endParaRPr lang="en-US" dirty="0" smtClean="0"/>
          </a:p>
        </p:txBody>
      </p:sp>
      <p:sp>
        <p:nvSpPr>
          <p:cNvPr id="7" name="Slide Number Placeholder 6"/>
          <p:cNvSpPr>
            <a:spLocks noGrp="1"/>
          </p:cNvSpPr>
          <p:nvPr>
            <p:ph type="sldNum" sz="quarter" idx="13"/>
          </p:nvPr>
        </p:nvSpPr>
        <p:spPr/>
        <p:txBody>
          <a:bodyPr/>
          <a:lstStyle/>
          <a:p>
            <a:fld id="{2775DF8E-1151-4C45-8C93-3AB060627CA9}"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064" y="6248336"/>
            <a:ext cx="1360136" cy="460491"/>
          </a:xfrm>
          <a:prstGeom prst="rect">
            <a:avLst/>
          </a:prstGeom>
        </p:spPr>
      </p:pic>
    </p:spTree>
    <p:extLst>
      <p:ext uri="{BB962C8B-B14F-4D97-AF65-F5344CB8AC3E}">
        <p14:creationId xmlns:p14="http://schemas.microsoft.com/office/powerpoint/2010/main" val="46314306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714846"/>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714846"/>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Date Placeholder 2"/>
          <p:cNvSpPr>
            <a:spLocks noGrp="1"/>
          </p:cNvSpPr>
          <p:nvPr>
            <p:ph type="dt" sz="half" idx="12"/>
          </p:nvPr>
        </p:nvSpPr>
        <p:spPr/>
        <p:txBody>
          <a:bodyPr/>
          <a:lstStyle/>
          <a:p>
            <a:fld id="{D2467E7F-CF77-45C3-A44E-ED167671D9A0}" type="datetime1">
              <a:rPr lang="en-US" smtClean="0"/>
              <a:t>7/23/2015</a:t>
            </a:fld>
            <a:endParaRPr lang="en-US"/>
          </a:p>
        </p:txBody>
      </p:sp>
      <p:sp>
        <p:nvSpPr>
          <p:cNvPr id="7" name="Footer Placeholder 6"/>
          <p:cNvSpPr>
            <a:spLocks noGrp="1"/>
          </p:cNvSpPr>
          <p:nvPr>
            <p:ph type="ftr" sz="quarter" idx="13"/>
          </p:nvPr>
        </p:nvSpPr>
        <p:spPr/>
        <p:txBody>
          <a:bodyPr/>
          <a:lstStyle/>
          <a:p>
            <a:r>
              <a:rPr lang="en-US" smtClean="0"/>
              <a:t>Microsoft Confidential</a:t>
            </a:r>
            <a:endParaRPr lang="en-US" dirty="0" smtClean="0"/>
          </a:p>
        </p:txBody>
      </p:sp>
      <p:sp>
        <p:nvSpPr>
          <p:cNvPr id="8" name="Slide Number Placeholder 7"/>
          <p:cNvSpPr>
            <a:spLocks noGrp="1"/>
          </p:cNvSpPr>
          <p:nvPr>
            <p:ph type="sldNum" sz="quarter" idx="14"/>
          </p:nvPr>
        </p:nvSpPr>
        <p:spPr/>
        <p:txBody>
          <a:bodyPr/>
          <a:lstStyle/>
          <a:p>
            <a:fld id="{2775DF8E-1151-4C45-8C93-3AB060627CA9}"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064" y="6248336"/>
            <a:ext cx="1360136" cy="460491"/>
          </a:xfrm>
          <a:prstGeom prst="rect">
            <a:avLst/>
          </a:prstGeom>
        </p:spPr>
      </p:pic>
    </p:spTree>
    <p:extLst>
      <p:ext uri="{BB962C8B-B14F-4D97-AF65-F5344CB8AC3E}">
        <p14:creationId xmlns:p14="http://schemas.microsoft.com/office/powerpoint/2010/main" val="334875597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Title 1"/>
          <p:cNvSpPr>
            <a:spLocks noGrp="1"/>
          </p:cNvSpPr>
          <p:nvPr>
            <p:ph type="title"/>
          </p:nvPr>
        </p:nvSpPr>
        <p:spPr>
          <a:xfrm>
            <a:off x="304042" y="87503"/>
            <a:ext cx="11034500" cy="910024"/>
          </a:xfrm>
        </p:spPr>
        <p:txBody>
          <a:bodyPr lIns="0">
            <a:normAutofit/>
          </a:bodyPr>
          <a:lstStyle>
            <a:lvl1pPr algn="l">
              <a:defRPr sz="3733"/>
            </a:lvl1pPr>
          </a:lstStyle>
          <a:p>
            <a:r>
              <a:rPr lang="en-US" dirty="0" smtClean="0"/>
              <a:t>Click to edit Master title style</a:t>
            </a:r>
            <a:endParaRPr lang="en-US" dirty="0"/>
          </a:p>
        </p:txBody>
      </p:sp>
      <p:sp>
        <p:nvSpPr>
          <p:cNvPr id="15" name="Content Placeholder 14"/>
          <p:cNvSpPr>
            <a:spLocks noGrp="1"/>
          </p:cNvSpPr>
          <p:nvPr>
            <p:ph sz="quarter" idx="18"/>
          </p:nvPr>
        </p:nvSpPr>
        <p:spPr>
          <a:xfrm>
            <a:off x="560715" y="1507482"/>
            <a:ext cx="9572495" cy="4138612"/>
          </a:xfrm>
        </p:spPr>
        <p:txBody>
          <a:bodyPr/>
          <a:lstStyle>
            <a:lvl1pPr>
              <a:lnSpc>
                <a:spcPct val="100000"/>
              </a:lnSpc>
              <a:spcBef>
                <a:spcPts val="800"/>
              </a:spcBef>
              <a:defRPr/>
            </a:lvl1pPr>
            <a:lvl2pPr>
              <a:lnSpc>
                <a:spcPct val="100000"/>
              </a:lnSpc>
              <a:spcBef>
                <a:spcPts val="800"/>
              </a:spcBef>
              <a:defRPr/>
            </a:lvl2pPr>
            <a:lvl3pPr>
              <a:lnSpc>
                <a:spcPct val="100000"/>
              </a:lnSpc>
              <a:spcBef>
                <a:spcPts val="800"/>
              </a:spcBef>
              <a:defRPr/>
            </a:lvl3pPr>
            <a:lvl4pPr>
              <a:lnSpc>
                <a:spcPct val="100000"/>
              </a:lnSpc>
              <a:spcBef>
                <a:spcPts val="800"/>
              </a:spcBef>
              <a:defRPr/>
            </a:lvl4pPr>
            <a:lvl5pPr>
              <a:lnSpc>
                <a:spcPct val="100000"/>
              </a:lnSpc>
              <a:spcBef>
                <a:spcPts val="8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88505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56309338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
        <p:nvSpPr>
          <p:cNvPr id="5" name="Text Placeholder 4"/>
          <p:cNvSpPr>
            <a:spLocks noGrp="1"/>
          </p:cNvSpPr>
          <p:nvPr>
            <p:ph type="body" sz="quarter" idx="12" hasCustomPrompt="1"/>
          </p:nvPr>
        </p:nvSpPr>
        <p:spPr>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519378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2" y="2081644"/>
            <a:ext cx="8964185"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877276"/>
            <a:ext cx="8964185"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5" y="471124"/>
            <a:ext cx="2507472" cy="537212"/>
          </a:xfrm>
          <a:prstGeom prst="rect">
            <a:avLst/>
          </a:prstGeom>
        </p:spPr>
      </p:pic>
    </p:spTree>
    <p:extLst>
      <p:ext uri="{BB962C8B-B14F-4D97-AF65-F5344CB8AC3E}">
        <p14:creationId xmlns:p14="http://schemas.microsoft.com/office/powerpoint/2010/main" val="90386708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9" y="2081644"/>
            <a:ext cx="8964248" cy="359185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239" y="3877271"/>
            <a:ext cx="8964248"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239" y="291069"/>
            <a:ext cx="1792850"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10205331" y="470410"/>
            <a:ext cx="1522404" cy="326167"/>
          </a:xfrm>
          <a:prstGeom prst="rect">
            <a:avLst/>
          </a:prstGeom>
        </p:spPr>
      </p:pic>
    </p:spTree>
    <p:extLst>
      <p:ext uri="{BB962C8B-B14F-4D97-AF65-F5344CB8AC3E}">
        <p14:creationId xmlns:p14="http://schemas.microsoft.com/office/powerpoint/2010/main" val="21189219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92001" cy="6858000"/>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082468"/>
            <a:ext cx="7172955"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302" y="3880390"/>
            <a:ext cx="7172955" cy="1789991"/>
          </a:xfrm>
        </p:spPr>
        <p:txBody>
          <a:bodyPr tIns="109728" bIns="109728">
            <a:noAutofit/>
          </a:bodyPr>
          <a:lstStyle>
            <a:lvl1pPr marL="0" indent="0">
              <a:spcBef>
                <a:spcPts val="0"/>
              </a:spcBef>
              <a:buNone/>
              <a:defRPr sz="3137"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40358604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92001" cy="6858000"/>
          </a:xfrm>
          <a:prstGeom prst="rect">
            <a:avLst/>
          </a:prstGeom>
        </p:spPr>
      </p:pic>
      <p:sp>
        <p:nvSpPr>
          <p:cNvPr id="20" name="Rectangle 19"/>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7683" y="3880390"/>
            <a:ext cx="7172955"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39" y="289512"/>
            <a:ext cx="1792850"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invGray">
          <a:xfrm>
            <a:off x="10207200" y="470410"/>
            <a:ext cx="1522404" cy="326167"/>
          </a:xfrm>
          <a:prstGeom prst="rect">
            <a:avLst/>
          </a:prstGeom>
        </p:spPr>
      </p:pic>
    </p:spTree>
    <p:extLst>
      <p:ext uri="{BB962C8B-B14F-4D97-AF65-F5344CB8AC3E}">
        <p14:creationId xmlns:p14="http://schemas.microsoft.com/office/powerpoint/2010/main" val="36150027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LAB">
    <p:bg>
      <p:bgPr>
        <a:solidFill>
          <a:schemeClr val="accent3"/>
        </a:solidFill>
        <a:effectLst/>
      </p:bgPr>
    </p:bg>
    <p:spTree>
      <p:nvGrpSpPr>
        <p:cNvPr id="1" name=""/>
        <p:cNvGrpSpPr/>
        <p:nvPr/>
      </p:nvGrpSpPr>
      <p:grpSpPr>
        <a:xfrm>
          <a:off x="0" y="0"/>
          <a:ext cx="0" cy="0"/>
          <a:chOff x="0" y="0"/>
          <a:chExt cx="0" cy="0"/>
        </a:xfrm>
      </p:grpSpPr>
      <p:grpSp>
        <p:nvGrpSpPr>
          <p:cNvPr id="18" name="Group 17"/>
          <p:cNvGrpSpPr/>
          <p:nvPr/>
        </p:nvGrpSpPr>
        <p:grpSpPr>
          <a:xfrm>
            <a:off x="9406400" y="5861707"/>
            <a:ext cx="2343449" cy="513900"/>
            <a:chOff x="3484562" y="4392613"/>
            <a:chExt cx="6862764" cy="1504950"/>
          </a:xfrm>
          <a:solidFill>
            <a:schemeClr val="bg1"/>
          </a:solidFill>
        </p:grpSpPr>
        <p:sp>
          <p:nvSpPr>
            <p:cNvPr id="6"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7"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8"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9"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0"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1"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2"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3"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4"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5"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6"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7"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grpSp>
      <p:sp>
        <p:nvSpPr>
          <p:cNvPr id="36" name="Content Placeholder 35"/>
          <p:cNvSpPr>
            <a:spLocks noGrp="1"/>
          </p:cNvSpPr>
          <p:nvPr>
            <p:ph sz="quarter" idx="11" hasCustomPrompt="1"/>
          </p:nvPr>
        </p:nvSpPr>
        <p:spPr>
          <a:xfrm>
            <a:off x="703263" y="5721273"/>
            <a:ext cx="10760075" cy="823913"/>
          </a:xfrm>
        </p:spPr>
        <p:txBody>
          <a:bodyPr/>
          <a:lstStyle>
            <a:lvl1pPr>
              <a:defRPr sz="3600">
                <a:solidFill>
                  <a:schemeClr val="accent3">
                    <a:lumMod val="20000"/>
                    <a:lumOff val="80000"/>
                  </a:schemeClr>
                </a:solidFill>
                <a:latin typeface="Consolas" panose="020B0609020204030204" pitchFamily="49" charset="0"/>
                <a:cs typeface="Consolas" panose="020B0609020204030204" pitchFamily="49" charset="0"/>
              </a:defRPr>
            </a:lvl1pPr>
          </a:lstStyle>
          <a:p>
            <a:pPr lvl="0"/>
            <a:r>
              <a:rPr lang="en-US" dirty="0" smtClean="0"/>
              <a:t>http://location</a:t>
            </a:r>
            <a:endParaRPr lang="en-US" dirty="0"/>
          </a:p>
        </p:txBody>
      </p:sp>
      <p:sp>
        <p:nvSpPr>
          <p:cNvPr id="34" name="TextBox 33"/>
          <p:cNvSpPr txBox="1"/>
          <p:nvPr/>
        </p:nvSpPr>
        <p:spPr>
          <a:xfrm>
            <a:off x="689547" y="3567659"/>
            <a:ext cx="1822807" cy="1218795"/>
          </a:xfrm>
          <a:prstGeom prst="rect">
            <a:avLst/>
          </a:prstGeom>
          <a:noFill/>
        </p:spPr>
        <p:txBody>
          <a:bodyPr wrap="none" lIns="137160" tIns="109728" rIns="137160" bIns="109728" rtlCol="0">
            <a:spAutoFit/>
          </a:bodyPr>
          <a:lstStyle/>
          <a:p>
            <a:pPr>
              <a:lnSpc>
                <a:spcPct val="90000"/>
              </a:lnSpc>
              <a:spcBef>
                <a:spcPts val="600"/>
              </a:spcBef>
            </a:pPr>
            <a:r>
              <a:rPr lang="en-US" sz="7200" dirty="0" smtClean="0">
                <a:solidFill>
                  <a:schemeClr val="bg1"/>
                </a:solidFill>
              </a:rPr>
              <a:t>LAB</a:t>
            </a:r>
          </a:p>
        </p:txBody>
      </p:sp>
      <p:sp>
        <p:nvSpPr>
          <p:cNvPr id="20" name="Title 1"/>
          <p:cNvSpPr>
            <a:spLocks noGrp="1"/>
          </p:cNvSpPr>
          <p:nvPr>
            <p:ph type="ctrTitle" hasCustomPrompt="1"/>
          </p:nvPr>
        </p:nvSpPr>
        <p:spPr>
          <a:xfrm>
            <a:off x="720342" y="736517"/>
            <a:ext cx="10751313" cy="2695311"/>
          </a:xfrm>
        </p:spPr>
        <p:txBody>
          <a:bodyPr anchor="b" anchorCtr="0">
            <a:noAutofit/>
          </a:bodyPr>
          <a:lstStyle>
            <a:lvl1pPr algn="l">
              <a:defRPr sz="72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220358403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1902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239" y="2084172"/>
            <a:ext cx="6274974"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2468"/>
            <a:ext cx="6276530"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7683" y="3880390"/>
            <a:ext cx="6276530" cy="1789991"/>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12828432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1902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239" y="2084172"/>
            <a:ext cx="6274974"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2463"/>
            <a:ext cx="6276530"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7683" y="3880364"/>
            <a:ext cx="6276530" cy="1789991"/>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39" y="289512"/>
            <a:ext cx="1792850"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49350" y="6061422"/>
            <a:ext cx="1522404" cy="326167"/>
          </a:xfrm>
          <a:prstGeom prst="rect">
            <a:avLst/>
          </a:prstGeom>
        </p:spPr>
      </p:pic>
    </p:spTree>
    <p:extLst>
      <p:ext uri="{BB962C8B-B14F-4D97-AF65-F5344CB8AC3E}">
        <p14:creationId xmlns:p14="http://schemas.microsoft.com/office/powerpoint/2010/main" val="4518866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92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2468"/>
            <a:ext cx="7172955"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67683" y="3880390"/>
            <a:ext cx="7172955"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10220271" y="471124"/>
            <a:ext cx="1522404" cy="326167"/>
          </a:xfrm>
          <a:prstGeom prst="rect">
            <a:avLst/>
          </a:prstGeom>
        </p:spPr>
      </p:pic>
    </p:spTree>
    <p:extLst>
      <p:ext uri="{BB962C8B-B14F-4D97-AF65-F5344CB8AC3E}">
        <p14:creationId xmlns:p14="http://schemas.microsoft.com/office/powerpoint/2010/main" val="4540825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92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39" y="289512"/>
            <a:ext cx="1792850"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83" y="2082468"/>
            <a:ext cx="7172955"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67683" y="3880390"/>
            <a:ext cx="7172955"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74" y="470410"/>
            <a:ext cx="1522404" cy="326167"/>
          </a:xfrm>
          <a:prstGeom prst="rect">
            <a:avLst/>
          </a:prstGeom>
        </p:spPr>
      </p:pic>
    </p:spTree>
    <p:extLst>
      <p:ext uri="{BB962C8B-B14F-4D97-AF65-F5344CB8AC3E}">
        <p14:creationId xmlns:p14="http://schemas.microsoft.com/office/powerpoint/2010/main" val="11584943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91377"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239" y="2084172"/>
            <a:ext cx="5378549"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2" y="2082468"/>
            <a:ext cx="5380106" cy="2691360"/>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7682" y="4773828"/>
            <a:ext cx="5380106" cy="1793104"/>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26579713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91377"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9" y="2084172"/>
            <a:ext cx="5378549"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39" y="291069"/>
            <a:ext cx="1792850"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82" y="2082468"/>
            <a:ext cx="5380106" cy="2691360"/>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7682" y="4773828"/>
            <a:ext cx="5380106" cy="1793104"/>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46" y="6061422"/>
            <a:ext cx="1522404" cy="326167"/>
          </a:xfrm>
          <a:prstGeom prst="rect">
            <a:avLst/>
          </a:prstGeom>
        </p:spPr>
      </p:pic>
    </p:spTree>
    <p:extLst>
      <p:ext uri="{BB962C8B-B14F-4D97-AF65-F5344CB8AC3E}">
        <p14:creationId xmlns:p14="http://schemas.microsoft.com/office/powerpoint/2010/main" val="28961654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90264" cy="6857996"/>
          </a:xfrm>
          <a:prstGeom prst="rect">
            <a:avLst/>
          </a:prstGeom>
        </p:spPr>
      </p:pic>
      <p:sp>
        <p:nvSpPr>
          <p:cNvPr id="18" name="Rectangle 17"/>
          <p:cNvSpPr/>
          <p:nvPr userDrawn="1"/>
        </p:nvSpPr>
        <p:spPr bwMode="gray">
          <a:xfrm>
            <a:off x="269239" y="2084172"/>
            <a:ext cx="7171399"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2"/>
            <a:ext cx="7172955" cy="2689656"/>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4773827"/>
            <a:ext cx="5380106" cy="1793104"/>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37762250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90264" cy="6857996"/>
          </a:xfrm>
          <a:prstGeom prst="rect">
            <a:avLst/>
          </a:prstGeom>
        </p:spPr>
      </p:pic>
      <p:sp>
        <p:nvSpPr>
          <p:cNvPr id="19" name="Rectangle 18"/>
          <p:cNvSpPr/>
          <p:nvPr userDrawn="1"/>
        </p:nvSpPr>
        <p:spPr bwMode="gray">
          <a:xfrm>
            <a:off x="269239" y="2084172"/>
            <a:ext cx="7171399"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39" y="291068"/>
            <a:ext cx="1792850"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83" y="2084172"/>
            <a:ext cx="7172955" cy="2689655"/>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4769656"/>
            <a:ext cx="5380106" cy="1793104"/>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71" y="471124"/>
            <a:ext cx="1522404" cy="326167"/>
          </a:xfrm>
          <a:prstGeom prst="rect">
            <a:avLst/>
          </a:prstGeom>
        </p:spPr>
      </p:pic>
    </p:spTree>
    <p:extLst>
      <p:ext uri="{BB962C8B-B14F-4D97-AF65-F5344CB8AC3E}">
        <p14:creationId xmlns:p14="http://schemas.microsoft.com/office/powerpoint/2010/main" val="5487106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8" y="7783"/>
            <a:ext cx="12187284"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302" y="2084186"/>
            <a:ext cx="7171399"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9" y="2084172"/>
            <a:ext cx="7171399" cy="2689656"/>
          </a:xfrm>
          <a:noFill/>
        </p:spPr>
        <p:txBody>
          <a:bodyPr lIns="146304" tIns="91440" rIns="146304" bIns="91440" anchor="t" anchorCtr="0"/>
          <a:lstStyle>
            <a:lvl1pPr>
              <a:defRPr sz="6470" spc="-98"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69240" y="4772271"/>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23795041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8" y="7783"/>
            <a:ext cx="12187284"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302" y="1187644"/>
            <a:ext cx="7171399"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9" y="1186843"/>
            <a:ext cx="7171399" cy="1793882"/>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69239" y="2979167"/>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39" y="4773828"/>
            <a:ext cx="1792850"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46" y="6061422"/>
            <a:ext cx="1522404" cy="326167"/>
          </a:xfrm>
          <a:prstGeom prst="rect">
            <a:avLst/>
          </a:prstGeom>
        </p:spPr>
      </p:pic>
    </p:spTree>
    <p:extLst>
      <p:ext uri="{BB962C8B-B14F-4D97-AF65-F5344CB8AC3E}">
        <p14:creationId xmlns:p14="http://schemas.microsoft.com/office/powerpoint/2010/main" val="23661069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ecodin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p:spPr>
        <p:txBody>
          <a:bodyPr/>
          <a:lstStyle/>
          <a:p>
            <a:r>
              <a:rPr lang="en-US" smtClean="0"/>
              <a:t>Click icon to add media</a:t>
            </a: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77152" y="3813716"/>
            <a:ext cx="8237697" cy="2497874"/>
          </a:xfrm>
          <a:prstGeom prst="rect">
            <a:avLst/>
          </a:prstGeom>
        </p:spPr>
      </p:pic>
    </p:spTree>
    <p:extLst>
      <p:ext uri="{BB962C8B-B14F-4D97-AF65-F5344CB8AC3E}">
        <p14:creationId xmlns:p14="http://schemas.microsoft.com/office/powerpoint/2010/main" val="2256877908"/>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06506134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899923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27167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240898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5720058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1922410"/>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9658241"/>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4190279"/>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591302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19035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948901"/>
            <a:ext cx="11637012" cy="960199"/>
          </a:xfrm>
        </p:spPr>
        <p:txBody>
          <a:bodyPr anchor="ctr" anchorCtr="0">
            <a:spAutoFit/>
          </a:bodyPr>
          <a:lstStyle>
            <a:lvl1pPr algn="l">
              <a:defRPr sz="5333">
                <a:solidFill>
                  <a:schemeClr val="bg1"/>
                </a:solidFill>
              </a:defRPr>
            </a:lvl1pPr>
          </a:lstStyle>
          <a:p>
            <a:r>
              <a:rPr lang="en-US" dirty="0" smtClean="0"/>
              <a:t>Click to edit title</a:t>
            </a:r>
            <a:endParaRPr lang="en-US" dirty="0"/>
          </a:p>
        </p:txBody>
      </p:sp>
      <p:grpSp>
        <p:nvGrpSpPr>
          <p:cNvPr id="3" name="Group 2"/>
          <p:cNvGrpSpPr/>
          <p:nvPr/>
        </p:nvGrpSpPr>
        <p:grpSpPr>
          <a:xfrm>
            <a:off x="9406400" y="5861707"/>
            <a:ext cx="2343449" cy="513900"/>
            <a:chOff x="3484562" y="4392613"/>
            <a:chExt cx="6862764" cy="1504950"/>
          </a:xfrm>
          <a:solidFill>
            <a:schemeClr val="bg1"/>
          </a:solidFill>
        </p:grpSpPr>
        <p:sp>
          <p:nvSpPr>
            <p:cNvPr id="4" name="Freeform 6"/>
            <p:cNvSpPr>
              <a:spLocks/>
            </p:cNvSpPr>
            <p:nvPr/>
          </p:nvSpPr>
          <p:spPr bwMode="auto">
            <a:xfrm>
              <a:off x="4151313" y="4392613"/>
              <a:ext cx="838200" cy="739775"/>
            </a:xfrm>
            <a:custGeom>
              <a:avLst/>
              <a:gdLst>
                <a:gd name="T0" fmla="*/ 0 w 528"/>
                <a:gd name="T1" fmla="*/ 466 h 466"/>
                <a:gd name="T2" fmla="*/ 528 w 528"/>
                <a:gd name="T3" fmla="*/ 466 h 466"/>
                <a:gd name="T4" fmla="*/ 528 w 528"/>
                <a:gd name="T5" fmla="*/ 0 h 466"/>
                <a:gd name="T6" fmla="*/ 0 w 528"/>
                <a:gd name="T7" fmla="*/ 74 h 466"/>
                <a:gd name="T8" fmla="*/ 0 w 528"/>
                <a:gd name="T9" fmla="*/ 466 h 466"/>
              </a:gdLst>
              <a:ahLst/>
              <a:cxnLst>
                <a:cxn ang="0">
                  <a:pos x="T0" y="T1"/>
                </a:cxn>
                <a:cxn ang="0">
                  <a:pos x="T2" y="T3"/>
                </a:cxn>
                <a:cxn ang="0">
                  <a:pos x="T4" y="T5"/>
                </a:cxn>
                <a:cxn ang="0">
                  <a:pos x="T6" y="T7"/>
                </a:cxn>
                <a:cxn ang="0">
                  <a:pos x="T8" y="T9"/>
                </a:cxn>
              </a:cxnLst>
              <a:rect l="0" t="0" r="r" b="b"/>
              <a:pathLst>
                <a:path w="528" h="466">
                  <a:moveTo>
                    <a:pt x="0" y="466"/>
                  </a:moveTo>
                  <a:lnTo>
                    <a:pt x="528" y="466"/>
                  </a:lnTo>
                  <a:lnTo>
                    <a:pt x="528" y="0"/>
                  </a:lnTo>
                  <a:lnTo>
                    <a:pt x="0" y="74"/>
                  </a:lnTo>
                  <a:lnTo>
                    <a:pt x="0"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5" name="Freeform 7"/>
            <p:cNvSpPr>
              <a:spLocks/>
            </p:cNvSpPr>
            <p:nvPr/>
          </p:nvSpPr>
          <p:spPr bwMode="auto">
            <a:xfrm>
              <a:off x="3484562" y="4513263"/>
              <a:ext cx="642938" cy="619125"/>
            </a:xfrm>
            <a:custGeom>
              <a:avLst/>
              <a:gdLst>
                <a:gd name="T0" fmla="*/ 405 w 405"/>
                <a:gd name="T1" fmla="*/ 390 h 390"/>
                <a:gd name="T2" fmla="*/ 405 w 405"/>
                <a:gd name="T3" fmla="*/ 0 h 390"/>
                <a:gd name="T4" fmla="*/ 0 w 405"/>
                <a:gd name="T5" fmla="*/ 56 h 390"/>
                <a:gd name="T6" fmla="*/ 0 w 405"/>
                <a:gd name="T7" fmla="*/ 390 h 390"/>
                <a:gd name="T8" fmla="*/ 405 w 405"/>
                <a:gd name="T9" fmla="*/ 390 h 390"/>
              </a:gdLst>
              <a:ahLst/>
              <a:cxnLst>
                <a:cxn ang="0">
                  <a:pos x="T0" y="T1"/>
                </a:cxn>
                <a:cxn ang="0">
                  <a:pos x="T2" y="T3"/>
                </a:cxn>
                <a:cxn ang="0">
                  <a:pos x="T4" y="T5"/>
                </a:cxn>
                <a:cxn ang="0">
                  <a:pos x="T6" y="T7"/>
                </a:cxn>
                <a:cxn ang="0">
                  <a:pos x="T8" y="T9"/>
                </a:cxn>
              </a:cxnLst>
              <a:rect l="0" t="0" r="r" b="b"/>
              <a:pathLst>
                <a:path w="405" h="390">
                  <a:moveTo>
                    <a:pt x="405" y="390"/>
                  </a:moveTo>
                  <a:lnTo>
                    <a:pt x="405" y="0"/>
                  </a:lnTo>
                  <a:lnTo>
                    <a:pt x="0" y="56"/>
                  </a:lnTo>
                  <a:lnTo>
                    <a:pt x="0" y="390"/>
                  </a:lnTo>
                  <a:lnTo>
                    <a:pt x="405"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6" name="Freeform 8"/>
            <p:cNvSpPr>
              <a:spLocks/>
            </p:cNvSpPr>
            <p:nvPr/>
          </p:nvSpPr>
          <p:spPr bwMode="auto">
            <a:xfrm>
              <a:off x="3484562" y="5157788"/>
              <a:ext cx="642938" cy="617538"/>
            </a:xfrm>
            <a:custGeom>
              <a:avLst/>
              <a:gdLst>
                <a:gd name="T0" fmla="*/ 405 w 405"/>
                <a:gd name="T1" fmla="*/ 0 h 389"/>
                <a:gd name="T2" fmla="*/ 0 w 405"/>
                <a:gd name="T3" fmla="*/ 0 h 389"/>
                <a:gd name="T4" fmla="*/ 0 w 405"/>
                <a:gd name="T5" fmla="*/ 333 h 389"/>
                <a:gd name="T6" fmla="*/ 405 w 405"/>
                <a:gd name="T7" fmla="*/ 389 h 389"/>
                <a:gd name="T8" fmla="*/ 405 w 405"/>
                <a:gd name="T9" fmla="*/ 0 h 389"/>
              </a:gdLst>
              <a:ahLst/>
              <a:cxnLst>
                <a:cxn ang="0">
                  <a:pos x="T0" y="T1"/>
                </a:cxn>
                <a:cxn ang="0">
                  <a:pos x="T2" y="T3"/>
                </a:cxn>
                <a:cxn ang="0">
                  <a:pos x="T4" y="T5"/>
                </a:cxn>
                <a:cxn ang="0">
                  <a:pos x="T6" y="T7"/>
                </a:cxn>
                <a:cxn ang="0">
                  <a:pos x="T8" y="T9"/>
                </a:cxn>
              </a:cxnLst>
              <a:rect l="0" t="0" r="r" b="b"/>
              <a:pathLst>
                <a:path w="405" h="389">
                  <a:moveTo>
                    <a:pt x="405" y="0"/>
                  </a:moveTo>
                  <a:lnTo>
                    <a:pt x="0" y="0"/>
                  </a:lnTo>
                  <a:lnTo>
                    <a:pt x="0" y="333"/>
                  </a:lnTo>
                  <a:lnTo>
                    <a:pt x="405" y="389"/>
                  </a:lnTo>
                  <a:lnTo>
                    <a:pt x="4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7" name="Freeform 9"/>
            <p:cNvSpPr>
              <a:spLocks/>
            </p:cNvSpPr>
            <p:nvPr/>
          </p:nvSpPr>
          <p:spPr bwMode="auto">
            <a:xfrm>
              <a:off x="4151313" y="5157788"/>
              <a:ext cx="838200" cy="739775"/>
            </a:xfrm>
            <a:custGeom>
              <a:avLst/>
              <a:gdLst>
                <a:gd name="T0" fmla="*/ 0 w 528"/>
                <a:gd name="T1" fmla="*/ 0 h 466"/>
                <a:gd name="T2" fmla="*/ 0 w 528"/>
                <a:gd name="T3" fmla="*/ 392 h 466"/>
                <a:gd name="T4" fmla="*/ 528 w 528"/>
                <a:gd name="T5" fmla="*/ 466 h 466"/>
                <a:gd name="T6" fmla="*/ 528 w 528"/>
                <a:gd name="T7" fmla="*/ 0 h 466"/>
                <a:gd name="T8" fmla="*/ 0 w 528"/>
                <a:gd name="T9" fmla="*/ 0 h 466"/>
              </a:gdLst>
              <a:ahLst/>
              <a:cxnLst>
                <a:cxn ang="0">
                  <a:pos x="T0" y="T1"/>
                </a:cxn>
                <a:cxn ang="0">
                  <a:pos x="T2" y="T3"/>
                </a:cxn>
                <a:cxn ang="0">
                  <a:pos x="T4" y="T5"/>
                </a:cxn>
                <a:cxn ang="0">
                  <a:pos x="T6" y="T7"/>
                </a:cxn>
                <a:cxn ang="0">
                  <a:pos x="T8" y="T9"/>
                </a:cxn>
              </a:cxnLst>
              <a:rect l="0" t="0" r="r" b="b"/>
              <a:pathLst>
                <a:path w="528" h="466">
                  <a:moveTo>
                    <a:pt x="0" y="0"/>
                  </a:moveTo>
                  <a:lnTo>
                    <a:pt x="0" y="392"/>
                  </a:lnTo>
                  <a:lnTo>
                    <a:pt x="528" y="466"/>
                  </a:lnTo>
                  <a:lnTo>
                    <a:pt x="52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8" name="Freeform 10"/>
            <p:cNvSpPr>
              <a:spLocks/>
            </p:cNvSpPr>
            <p:nvPr/>
          </p:nvSpPr>
          <p:spPr bwMode="auto">
            <a:xfrm>
              <a:off x="6681788" y="4673600"/>
              <a:ext cx="136525" cy="133350"/>
            </a:xfrm>
            <a:custGeom>
              <a:avLst/>
              <a:gdLst>
                <a:gd name="T0" fmla="*/ 78 w 78"/>
                <a:gd name="T1" fmla="*/ 38 h 77"/>
                <a:gd name="T2" fmla="*/ 66 w 78"/>
                <a:gd name="T3" fmla="*/ 66 h 77"/>
                <a:gd name="T4" fmla="*/ 39 w 78"/>
                <a:gd name="T5" fmla="*/ 77 h 77"/>
                <a:gd name="T6" fmla="*/ 11 w 78"/>
                <a:gd name="T7" fmla="*/ 66 h 77"/>
                <a:gd name="T8" fmla="*/ 0 w 78"/>
                <a:gd name="T9" fmla="*/ 38 h 77"/>
                <a:gd name="T10" fmla="*/ 11 w 78"/>
                <a:gd name="T11" fmla="*/ 11 h 77"/>
                <a:gd name="T12" fmla="*/ 39 w 78"/>
                <a:gd name="T13" fmla="*/ 0 h 77"/>
                <a:gd name="T14" fmla="*/ 67 w 78"/>
                <a:gd name="T15" fmla="*/ 11 h 77"/>
                <a:gd name="T16" fmla="*/ 78 w 78"/>
                <a:gd name="T1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7">
                  <a:moveTo>
                    <a:pt x="78" y="38"/>
                  </a:moveTo>
                  <a:cubicBezTo>
                    <a:pt x="78" y="49"/>
                    <a:pt x="74" y="59"/>
                    <a:pt x="66" y="66"/>
                  </a:cubicBezTo>
                  <a:cubicBezTo>
                    <a:pt x="58" y="73"/>
                    <a:pt x="49" y="77"/>
                    <a:pt x="39" y="77"/>
                  </a:cubicBezTo>
                  <a:cubicBezTo>
                    <a:pt x="28" y="77"/>
                    <a:pt x="19" y="73"/>
                    <a:pt x="11" y="66"/>
                  </a:cubicBezTo>
                  <a:cubicBezTo>
                    <a:pt x="4" y="59"/>
                    <a:pt x="0" y="50"/>
                    <a:pt x="0" y="38"/>
                  </a:cubicBezTo>
                  <a:cubicBezTo>
                    <a:pt x="0" y="28"/>
                    <a:pt x="4" y="19"/>
                    <a:pt x="11" y="11"/>
                  </a:cubicBezTo>
                  <a:cubicBezTo>
                    <a:pt x="18" y="4"/>
                    <a:pt x="28" y="0"/>
                    <a:pt x="39" y="0"/>
                  </a:cubicBezTo>
                  <a:cubicBezTo>
                    <a:pt x="50" y="0"/>
                    <a:pt x="59" y="4"/>
                    <a:pt x="67" y="11"/>
                  </a:cubicBezTo>
                  <a:cubicBezTo>
                    <a:pt x="74" y="19"/>
                    <a:pt x="78" y="28"/>
                    <a:pt x="7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9" name="Freeform 11"/>
            <p:cNvSpPr>
              <a:spLocks/>
            </p:cNvSpPr>
            <p:nvPr/>
          </p:nvSpPr>
          <p:spPr bwMode="auto">
            <a:xfrm>
              <a:off x="5440363" y="4692650"/>
              <a:ext cx="1173163" cy="903288"/>
            </a:xfrm>
            <a:custGeom>
              <a:avLst/>
              <a:gdLst>
                <a:gd name="T0" fmla="*/ 739 w 739"/>
                <a:gd name="T1" fmla="*/ 0 h 569"/>
                <a:gd name="T2" fmla="*/ 578 w 739"/>
                <a:gd name="T3" fmla="*/ 569 h 569"/>
                <a:gd name="T4" fmla="*/ 500 w 739"/>
                <a:gd name="T5" fmla="*/ 569 h 569"/>
                <a:gd name="T6" fmla="*/ 373 w 739"/>
                <a:gd name="T7" fmla="*/ 118 h 569"/>
                <a:gd name="T8" fmla="*/ 372 w 739"/>
                <a:gd name="T9" fmla="*/ 118 h 569"/>
                <a:gd name="T10" fmla="*/ 244 w 739"/>
                <a:gd name="T11" fmla="*/ 569 h 569"/>
                <a:gd name="T12" fmla="*/ 167 w 739"/>
                <a:gd name="T13" fmla="*/ 569 h 569"/>
                <a:gd name="T14" fmla="*/ 0 w 739"/>
                <a:gd name="T15" fmla="*/ 0 h 569"/>
                <a:gd name="T16" fmla="*/ 73 w 739"/>
                <a:gd name="T17" fmla="*/ 0 h 569"/>
                <a:gd name="T18" fmla="*/ 205 w 739"/>
                <a:gd name="T19" fmla="*/ 475 h 569"/>
                <a:gd name="T20" fmla="*/ 207 w 739"/>
                <a:gd name="T21" fmla="*/ 475 h 569"/>
                <a:gd name="T22" fmla="*/ 344 w 739"/>
                <a:gd name="T23" fmla="*/ 0 h 569"/>
                <a:gd name="T24" fmla="*/ 408 w 739"/>
                <a:gd name="T25" fmla="*/ 0 h 569"/>
                <a:gd name="T26" fmla="*/ 538 w 739"/>
                <a:gd name="T27" fmla="*/ 477 h 569"/>
                <a:gd name="T28" fmla="*/ 541 w 739"/>
                <a:gd name="T29" fmla="*/ 477 h 569"/>
                <a:gd name="T30" fmla="*/ 667 w 739"/>
                <a:gd name="T31" fmla="*/ 0 h 569"/>
                <a:gd name="T32" fmla="*/ 739 w 739"/>
                <a:gd name="T33"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9" h="569">
                  <a:moveTo>
                    <a:pt x="739" y="0"/>
                  </a:moveTo>
                  <a:lnTo>
                    <a:pt x="578" y="569"/>
                  </a:lnTo>
                  <a:lnTo>
                    <a:pt x="500" y="569"/>
                  </a:lnTo>
                  <a:lnTo>
                    <a:pt x="373" y="118"/>
                  </a:lnTo>
                  <a:lnTo>
                    <a:pt x="372" y="118"/>
                  </a:lnTo>
                  <a:lnTo>
                    <a:pt x="244" y="569"/>
                  </a:lnTo>
                  <a:lnTo>
                    <a:pt x="167" y="569"/>
                  </a:lnTo>
                  <a:lnTo>
                    <a:pt x="0" y="0"/>
                  </a:lnTo>
                  <a:lnTo>
                    <a:pt x="73" y="0"/>
                  </a:lnTo>
                  <a:lnTo>
                    <a:pt x="205" y="475"/>
                  </a:lnTo>
                  <a:lnTo>
                    <a:pt x="207" y="475"/>
                  </a:lnTo>
                  <a:lnTo>
                    <a:pt x="344" y="0"/>
                  </a:lnTo>
                  <a:lnTo>
                    <a:pt x="408" y="0"/>
                  </a:lnTo>
                  <a:lnTo>
                    <a:pt x="538" y="477"/>
                  </a:lnTo>
                  <a:lnTo>
                    <a:pt x="541" y="477"/>
                  </a:lnTo>
                  <a:lnTo>
                    <a:pt x="667" y="0"/>
                  </a:lnTo>
                  <a:lnTo>
                    <a:pt x="7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0" name="Rectangle 12"/>
            <p:cNvSpPr>
              <a:spLocks noChangeArrowheads="1"/>
            </p:cNvSpPr>
            <p:nvPr/>
          </p:nvSpPr>
          <p:spPr bwMode="auto">
            <a:xfrm>
              <a:off x="6699250" y="4949825"/>
              <a:ext cx="103188" cy="646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1" name="Freeform 13"/>
            <p:cNvSpPr>
              <a:spLocks/>
            </p:cNvSpPr>
            <p:nvPr/>
          </p:nvSpPr>
          <p:spPr bwMode="auto">
            <a:xfrm>
              <a:off x="6956425" y="4933950"/>
              <a:ext cx="536575" cy="661988"/>
            </a:xfrm>
            <a:custGeom>
              <a:avLst/>
              <a:gdLst>
                <a:gd name="T0" fmla="*/ 308 w 308"/>
                <a:gd name="T1" fmla="*/ 380 h 380"/>
                <a:gd name="T2" fmla="*/ 249 w 308"/>
                <a:gd name="T3" fmla="*/ 380 h 380"/>
                <a:gd name="T4" fmla="*/ 249 w 308"/>
                <a:gd name="T5" fmla="*/ 169 h 380"/>
                <a:gd name="T6" fmla="*/ 163 w 308"/>
                <a:gd name="T7" fmla="*/ 51 h 380"/>
                <a:gd name="T8" fmla="*/ 89 w 308"/>
                <a:gd name="T9" fmla="*/ 84 h 380"/>
                <a:gd name="T10" fmla="*/ 60 w 308"/>
                <a:gd name="T11" fmla="*/ 169 h 380"/>
                <a:gd name="T12" fmla="*/ 60 w 308"/>
                <a:gd name="T13" fmla="*/ 380 h 380"/>
                <a:gd name="T14" fmla="*/ 0 w 308"/>
                <a:gd name="T15" fmla="*/ 380 h 380"/>
                <a:gd name="T16" fmla="*/ 0 w 308"/>
                <a:gd name="T17" fmla="*/ 9 h 380"/>
                <a:gd name="T18" fmla="*/ 60 w 308"/>
                <a:gd name="T19" fmla="*/ 9 h 380"/>
                <a:gd name="T20" fmla="*/ 60 w 308"/>
                <a:gd name="T21" fmla="*/ 71 h 380"/>
                <a:gd name="T22" fmla="*/ 61 w 308"/>
                <a:gd name="T23" fmla="*/ 71 h 380"/>
                <a:gd name="T24" fmla="*/ 183 w 308"/>
                <a:gd name="T25" fmla="*/ 0 h 380"/>
                <a:gd name="T26" fmla="*/ 276 w 308"/>
                <a:gd name="T27" fmla="*/ 40 h 380"/>
                <a:gd name="T28" fmla="*/ 308 w 308"/>
                <a:gd name="T29" fmla="*/ 153 h 380"/>
                <a:gd name="T30" fmla="*/ 308 w 308"/>
                <a:gd name="T31"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380">
                  <a:moveTo>
                    <a:pt x="308" y="380"/>
                  </a:moveTo>
                  <a:cubicBezTo>
                    <a:pt x="249" y="380"/>
                    <a:pt x="249" y="380"/>
                    <a:pt x="249" y="380"/>
                  </a:cubicBezTo>
                  <a:cubicBezTo>
                    <a:pt x="249" y="169"/>
                    <a:pt x="249" y="169"/>
                    <a:pt x="249" y="169"/>
                  </a:cubicBezTo>
                  <a:cubicBezTo>
                    <a:pt x="249" y="90"/>
                    <a:pt x="220" y="51"/>
                    <a:pt x="163" y="51"/>
                  </a:cubicBezTo>
                  <a:cubicBezTo>
                    <a:pt x="133" y="51"/>
                    <a:pt x="109" y="62"/>
                    <a:pt x="89" y="84"/>
                  </a:cubicBezTo>
                  <a:cubicBezTo>
                    <a:pt x="70" y="106"/>
                    <a:pt x="60" y="134"/>
                    <a:pt x="60" y="169"/>
                  </a:cubicBezTo>
                  <a:cubicBezTo>
                    <a:pt x="60" y="380"/>
                    <a:pt x="60" y="380"/>
                    <a:pt x="60" y="380"/>
                  </a:cubicBezTo>
                  <a:cubicBezTo>
                    <a:pt x="0" y="380"/>
                    <a:pt x="0" y="380"/>
                    <a:pt x="0" y="380"/>
                  </a:cubicBezTo>
                  <a:cubicBezTo>
                    <a:pt x="0" y="9"/>
                    <a:pt x="0" y="9"/>
                    <a:pt x="0" y="9"/>
                  </a:cubicBezTo>
                  <a:cubicBezTo>
                    <a:pt x="60" y="9"/>
                    <a:pt x="60" y="9"/>
                    <a:pt x="60" y="9"/>
                  </a:cubicBezTo>
                  <a:cubicBezTo>
                    <a:pt x="60" y="71"/>
                    <a:pt x="60" y="71"/>
                    <a:pt x="60" y="71"/>
                  </a:cubicBezTo>
                  <a:cubicBezTo>
                    <a:pt x="61" y="71"/>
                    <a:pt x="61" y="71"/>
                    <a:pt x="61" y="71"/>
                  </a:cubicBezTo>
                  <a:cubicBezTo>
                    <a:pt x="89" y="24"/>
                    <a:pt x="129" y="0"/>
                    <a:pt x="183" y="0"/>
                  </a:cubicBezTo>
                  <a:cubicBezTo>
                    <a:pt x="224" y="0"/>
                    <a:pt x="255" y="14"/>
                    <a:pt x="276" y="40"/>
                  </a:cubicBezTo>
                  <a:cubicBezTo>
                    <a:pt x="297" y="67"/>
                    <a:pt x="308" y="104"/>
                    <a:pt x="308" y="153"/>
                  </a:cubicBezTo>
                  <a:lnTo>
                    <a:pt x="308"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2" name="Freeform 14"/>
            <p:cNvSpPr>
              <a:spLocks noEditPoints="1"/>
            </p:cNvSpPr>
            <p:nvPr/>
          </p:nvSpPr>
          <p:spPr bwMode="auto">
            <a:xfrm>
              <a:off x="7610475" y="4640263"/>
              <a:ext cx="595313" cy="971550"/>
            </a:xfrm>
            <a:custGeom>
              <a:avLst/>
              <a:gdLst>
                <a:gd name="T0" fmla="*/ 342 w 342"/>
                <a:gd name="T1" fmla="*/ 549 h 558"/>
                <a:gd name="T2" fmla="*/ 283 w 342"/>
                <a:gd name="T3" fmla="*/ 549 h 558"/>
                <a:gd name="T4" fmla="*/ 283 w 342"/>
                <a:gd name="T5" fmla="*/ 486 h 558"/>
                <a:gd name="T6" fmla="*/ 281 w 342"/>
                <a:gd name="T7" fmla="*/ 486 h 558"/>
                <a:gd name="T8" fmla="*/ 154 w 342"/>
                <a:gd name="T9" fmla="*/ 558 h 558"/>
                <a:gd name="T10" fmla="*/ 42 w 342"/>
                <a:gd name="T11" fmla="*/ 508 h 558"/>
                <a:gd name="T12" fmla="*/ 0 w 342"/>
                <a:gd name="T13" fmla="*/ 373 h 558"/>
                <a:gd name="T14" fmla="*/ 46 w 342"/>
                <a:gd name="T15" fmla="*/ 225 h 558"/>
                <a:gd name="T16" fmla="*/ 170 w 342"/>
                <a:gd name="T17" fmla="*/ 169 h 558"/>
                <a:gd name="T18" fmla="*/ 281 w 342"/>
                <a:gd name="T19" fmla="*/ 229 h 558"/>
                <a:gd name="T20" fmla="*/ 283 w 342"/>
                <a:gd name="T21" fmla="*/ 229 h 558"/>
                <a:gd name="T22" fmla="*/ 283 w 342"/>
                <a:gd name="T23" fmla="*/ 0 h 558"/>
                <a:gd name="T24" fmla="*/ 342 w 342"/>
                <a:gd name="T25" fmla="*/ 0 h 558"/>
                <a:gd name="T26" fmla="*/ 342 w 342"/>
                <a:gd name="T27" fmla="*/ 549 h 558"/>
                <a:gd name="T28" fmla="*/ 283 w 342"/>
                <a:gd name="T29" fmla="*/ 381 h 558"/>
                <a:gd name="T30" fmla="*/ 283 w 342"/>
                <a:gd name="T31" fmla="*/ 327 h 558"/>
                <a:gd name="T32" fmla="*/ 252 w 342"/>
                <a:gd name="T33" fmla="*/ 250 h 558"/>
                <a:gd name="T34" fmla="*/ 178 w 342"/>
                <a:gd name="T35" fmla="*/ 220 h 558"/>
                <a:gd name="T36" fmla="*/ 93 w 342"/>
                <a:gd name="T37" fmla="*/ 260 h 558"/>
                <a:gd name="T38" fmla="*/ 61 w 342"/>
                <a:gd name="T39" fmla="*/ 369 h 558"/>
                <a:gd name="T40" fmla="*/ 91 w 342"/>
                <a:gd name="T41" fmla="*/ 470 h 558"/>
                <a:gd name="T42" fmla="*/ 171 w 342"/>
                <a:gd name="T43" fmla="*/ 507 h 558"/>
                <a:gd name="T44" fmla="*/ 251 w 342"/>
                <a:gd name="T45" fmla="*/ 472 h 558"/>
                <a:gd name="T46" fmla="*/ 283 w 342"/>
                <a:gd name="T47" fmla="*/ 381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2" h="558">
                  <a:moveTo>
                    <a:pt x="342" y="549"/>
                  </a:moveTo>
                  <a:cubicBezTo>
                    <a:pt x="283" y="549"/>
                    <a:pt x="283" y="549"/>
                    <a:pt x="283" y="549"/>
                  </a:cubicBezTo>
                  <a:cubicBezTo>
                    <a:pt x="283" y="486"/>
                    <a:pt x="283" y="486"/>
                    <a:pt x="283" y="486"/>
                  </a:cubicBezTo>
                  <a:cubicBezTo>
                    <a:pt x="281" y="486"/>
                    <a:pt x="281" y="486"/>
                    <a:pt x="281" y="486"/>
                  </a:cubicBezTo>
                  <a:cubicBezTo>
                    <a:pt x="254" y="534"/>
                    <a:pt x="211" y="558"/>
                    <a:pt x="154" y="558"/>
                  </a:cubicBezTo>
                  <a:cubicBezTo>
                    <a:pt x="107" y="558"/>
                    <a:pt x="70" y="541"/>
                    <a:pt x="42" y="508"/>
                  </a:cubicBezTo>
                  <a:cubicBezTo>
                    <a:pt x="14" y="474"/>
                    <a:pt x="0" y="429"/>
                    <a:pt x="0" y="373"/>
                  </a:cubicBezTo>
                  <a:cubicBezTo>
                    <a:pt x="0" y="311"/>
                    <a:pt x="16" y="262"/>
                    <a:pt x="46" y="225"/>
                  </a:cubicBezTo>
                  <a:cubicBezTo>
                    <a:pt x="77" y="188"/>
                    <a:pt x="118" y="169"/>
                    <a:pt x="170" y="169"/>
                  </a:cubicBezTo>
                  <a:cubicBezTo>
                    <a:pt x="221" y="169"/>
                    <a:pt x="258" y="189"/>
                    <a:pt x="281" y="229"/>
                  </a:cubicBezTo>
                  <a:cubicBezTo>
                    <a:pt x="283" y="229"/>
                    <a:pt x="283" y="229"/>
                    <a:pt x="283" y="229"/>
                  </a:cubicBezTo>
                  <a:cubicBezTo>
                    <a:pt x="283" y="0"/>
                    <a:pt x="283" y="0"/>
                    <a:pt x="283" y="0"/>
                  </a:cubicBezTo>
                  <a:cubicBezTo>
                    <a:pt x="342" y="0"/>
                    <a:pt x="342" y="0"/>
                    <a:pt x="342" y="0"/>
                  </a:cubicBezTo>
                  <a:lnTo>
                    <a:pt x="342" y="549"/>
                  </a:lnTo>
                  <a:close/>
                  <a:moveTo>
                    <a:pt x="283" y="381"/>
                  </a:moveTo>
                  <a:cubicBezTo>
                    <a:pt x="283" y="327"/>
                    <a:pt x="283" y="327"/>
                    <a:pt x="283" y="327"/>
                  </a:cubicBezTo>
                  <a:cubicBezTo>
                    <a:pt x="283" y="296"/>
                    <a:pt x="272" y="271"/>
                    <a:pt x="252" y="250"/>
                  </a:cubicBezTo>
                  <a:cubicBezTo>
                    <a:pt x="232" y="230"/>
                    <a:pt x="207" y="220"/>
                    <a:pt x="178" y="220"/>
                  </a:cubicBezTo>
                  <a:cubicBezTo>
                    <a:pt x="142" y="220"/>
                    <a:pt x="114" y="233"/>
                    <a:pt x="93" y="260"/>
                  </a:cubicBezTo>
                  <a:cubicBezTo>
                    <a:pt x="72" y="286"/>
                    <a:pt x="61" y="323"/>
                    <a:pt x="61" y="369"/>
                  </a:cubicBezTo>
                  <a:cubicBezTo>
                    <a:pt x="61" y="412"/>
                    <a:pt x="71" y="446"/>
                    <a:pt x="91" y="470"/>
                  </a:cubicBezTo>
                  <a:cubicBezTo>
                    <a:pt x="111" y="495"/>
                    <a:pt x="137" y="507"/>
                    <a:pt x="171" y="507"/>
                  </a:cubicBezTo>
                  <a:cubicBezTo>
                    <a:pt x="203" y="507"/>
                    <a:pt x="230" y="496"/>
                    <a:pt x="251" y="472"/>
                  </a:cubicBezTo>
                  <a:cubicBezTo>
                    <a:pt x="272" y="448"/>
                    <a:pt x="283" y="418"/>
                    <a:pt x="283"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3" name="Freeform 15"/>
            <p:cNvSpPr>
              <a:spLocks noEditPoints="1"/>
            </p:cNvSpPr>
            <p:nvPr/>
          </p:nvSpPr>
          <p:spPr bwMode="auto">
            <a:xfrm>
              <a:off x="8337550" y="4933950"/>
              <a:ext cx="635000" cy="677863"/>
            </a:xfrm>
            <a:custGeom>
              <a:avLst/>
              <a:gdLst>
                <a:gd name="T0" fmla="*/ 364 w 364"/>
                <a:gd name="T1" fmla="*/ 193 h 389"/>
                <a:gd name="T2" fmla="*/ 314 w 364"/>
                <a:gd name="T3" fmla="*/ 335 h 389"/>
                <a:gd name="T4" fmla="*/ 180 w 364"/>
                <a:gd name="T5" fmla="*/ 389 h 389"/>
                <a:gd name="T6" fmla="*/ 49 w 364"/>
                <a:gd name="T7" fmla="*/ 337 h 389"/>
                <a:gd name="T8" fmla="*/ 0 w 364"/>
                <a:gd name="T9" fmla="*/ 199 h 389"/>
                <a:gd name="T10" fmla="*/ 50 w 364"/>
                <a:gd name="T11" fmla="*/ 54 h 389"/>
                <a:gd name="T12" fmla="*/ 188 w 364"/>
                <a:gd name="T13" fmla="*/ 0 h 389"/>
                <a:gd name="T14" fmla="*/ 318 w 364"/>
                <a:gd name="T15" fmla="*/ 52 h 389"/>
                <a:gd name="T16" fmla="*/ 364 w 364"/>
                <a:gd name="T17" fmla="*/ 193 h 389"/>
                <a:gd name="T18" fmla="*/ 303 w 364"/>
                <a:gd name="T19" fmla="*/ 195 h 389"/>
                <a:gd name="T20" fmla="*/ 273 w 364"/>
                <a:gd name="T21" fmla="*/ 88 h 389"/>
                <a:gd name="T22" fmla="*/ 184 w 364"/>
                <a:gd name="T23" fmla="*/ 51 h 389"/>
                <a:gd name="T24" fmla="*/ 94 w 364"/>
                <a:gd name="T25" fmla="*/ 89 h 389"/>
                <a:gd name="T26" fmla="*/ 60 w 364"/>
                <a:gd name="T27" fmla="*/ 197 h 389"/>
                <a:gd name="T28" fmla="*/ 94 w 364"/>
                <a:gd name="T29" fmla="*/ 301 h 389"/>
                <a:gd name="T30" fmla="*/ 184 w 364"/>
                <a:gd name="T31" fmla="*/ 338 h 389"/>
                <a:gd name="T32" fmla="*/ 273 w 364"/>
                <a:gd name="T33" fmla="*/ 301 h 389"/>
                <a:gd name="T34" fmla="*/ 303 w 364"/>
                <a:gd name="T35"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389">
                  <a:moveTo>
                    <a:pt x="364" y="193"/>
                  </a:moveTo>
                  <a:cubicBezTo>
                    <a:pt x="364" y="252"/>
                    <a:pt x="348" y="299"/>
                    <a:pt x="314" y="335"/>
                  </a:cubicBezTo>
                  <a:cubicBezTo>
                    <a:pt x="281" y="371"/>
                    <a:pt x="236" y="389"/>
                    <a:pt x="180" y="389"/>
                  </a:cubicBezTo>
                  <a:cubicBezTo>
                    <a:pt x="125" y="389"/>
                    <a:pt x="81" y="372"/>
                    <a:pt x="49" y="337"/>
                  </a:cubicBezTo>
                  <a:cubicBezTo>
                    <a:pt x="16" y="302"/>
                    <a:pt x="0" y="256"/>
                    <a:pt x="0" y="199"/>
                  </a:cubicBezTo>
                  <a:cubicBezTo>
                    <a:pt x="0" y="138"/>
                    <a:pt x="16" y="89"/>
                    <a:pt x="50" y="54"/>
                  </a:cubicBezTo>
                  <a:cubicBezTo>
                    <a:pt x="83" y="18"/>
                    <a:pt x="130" y="0"/>
                    <a:pt x="188" y="0"/>
                  </a:cubicBezTo>
                  <a:cubicBezTo>
                    <a:pt x="243" y="0"/>
                    <a:pt x="286" y="18"/>
                    <a:pt x="318" y="52"/>
                  </a:cubicBezTo>
                  <a:cubicBezTo>
                    <a:pt x="349" y="86"/>
                    <a:pt x="364" y="133"/>
                    <a:pt x="364" y="193"/>
                  </a:cubicBezTo>
                  <a:close/>
                  <a:moveTo>
                    <a:pt x="303" y="195"/>
                  </a:moveTo>
                  <a:cubicBezTo>
                    <a:pt x="303" y="149"/>
                    <a:pt x="293" y="113"/>
                    <a:pt x="273" y="88"/>
                  </a:cubicBezTo>
                  <a:cubicBezTo>
                    <a:pt x="252" y="63"/>
                    <a:pt x="222" y="51"/>
                    <a:pt x="184" y="51"/>
                  </a:cubicBezTo>
                  <a:cubicBezTo>
                    <a:pt x="146" y="51"/>
                    <a:pt x="116" y="64"/>
                    <a:pt x="94" y="89"/>
                  </a:cubicBezTo>
                  <a:cubicBezTo>
                    <a:pt x="71" y="115"/>
                    <a:pt x="60" y="151"/>
                    <a:pt x="60" y="197"/>
                  </a:cubicBezTo>
                  <a:cubicBezTo>
                    <a:pt x="60" y="241"/>
                    <a:pt x="71" y="276"/>
                    <a:pt x="94" y="301"/>
                  </a:cubicBezTo>
                  <a:cubicBezTo>
                    <a:pt x="116" y="326"/>
                    <a:pt x="146" y="338"/>
                    <a:pt x="184" y="338"/>
                  </a:cubicBezTo>
                  <a:cubicBezTo>
                    <a:pt x="223" y="338"/>
                    <a:pt x="252" y="326"/>
                    <a:pt x="273" y="301"/>
                  </a:cubicBezTo>
                  <a:cubicBezTo>
                    <a:pt x="293" y="277"/>
                    <a:pt x="303" y="241"/>
                    <a:pt x="303"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4" name="Freeform 16"/>
            <p:cNvSpPr>
              <a:spLocks/>
            </p:cNvSpPr>
            <p:nvPr/>
          </p:nvSpPr>
          <p:spPr bwMode="auto">
            <a:xfrm>
              <a:off x="9009063" y="4949825"/>
              <a:ext cx="901700" cy="646113"/>
            </a:xfrm>
            <a:custGeom>
              <a:avLst/>
              <a:gdLst>
                <a:gd name="T0" fmla="*/ 568 w 568"/>
                <a:gd name="T1" fmla="*/ 0 h 407"/>
                <a:gd name="T2" fmla="*/ 446 w 568"/>
                <a:gd name="T3" fmla="*/ 407 h 407"/>
                <a:gd name="T4" fmla="*/ 378 w 568"/>
                <a:gd name="T5" fmla="*/ 407 h 407"/>
                <a:gd name="T6" fmla="*/ 288 w 568"/>
                <a:gd name="T7" fmla="*/ 91 h 407"/>
                <a:gd name="T8" fmla="*/ 286 w 568"/>
                <a:gd name="T9" fmla="*/ 91 h 407"/>
                <a:gd name="T10" fmla="*/ 187 w 568"/>
                <a:gd name="T11" fmla="*/ 407 h 407"/>
                <a:gd name="T12" fmla="*/ 122 w 568"/>
                <a:gd name="T13" fmla="*/ 407 h 407"/>
                <a:gd name="T14" fmla="*/ 0 w 568"/>
                <a:gd name="T15" fmla="*/ 0 h 407"/>
                <a:gd name="T16" fmla="*/ 68 w 568"/>
                <a:gd name="T17" fmla="*/ 0 h 407"/>
                <a:gd name="T18" fmla="*/ 158 w 568"/>
                <a:gd name="T19" fmla="*/ 328 h 407"/>
                <a:gd name="T20" fmla="*/ 161 w 568"/>
                <a:gd name="T21" fmla="*/ 328 h 407"/>
                <a:gd name="T22" fmla="*/ 262 w 568"/>
                <a:gd name="T23" fmla="*/ 0 h 407"/>
                <a:gd name="T24" fmla="*/ 321 w 568"/>
                <a:gd name="T25" fmla="*/ 0 h 407"/>
                <a:gd name="T26" fmla="*/ 411 w 568"/>
                <a:gd name="T27" fmla="*/ 328 h 407"/>
                <a:gd name="T28" fmla="*/ 414 w 568"/>
                <a:gd name="T29" fmla="*/ 328 h 407"/>
                <a:gd name="T30" fmla="*/ 503 w 568"/>
                <a:gd name="T31" fmla="*/ 0 h 407"/>
                <a:gd name="T32" fmla="*/ 568 w 568"/>
                <a:gd name="T3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407">
                  <a:moveTo>
                    <a:pt x="568" y="0"/>
                  </a:moveTo>
                  <a:lnTo>
                    <a:pt x="446" y="407"/>
                  </a:lnTo>
                  <a:lnTo>
                    <a:pt x="378" y="407"/>
                  </a:lnTo>
                  <a:lnTo>
                    <a:pt x="288" y="91"/>
                  </a:lnTo>
                  <a:lnTo>
                    <a:pt x="286" y="91"/>
                  </a:lnTo>
                  <a:lnTo>
                    <a:pt x="187" y="407"/>
                  </a:lnTo>
                  <a:lnTo>
                    <a:pt x="122" y="407"/>
                  </a:lnTo>
                  <a:lnTo>
                    <a:pt x="0" y="0"/>
                  </a:lnTo>
                  <a:lnTo>
                    <a:pt x="68" y="0"/>
                  </a:lnTo>
                  <a:lnTo>
                    <a:pt x="158" y="328"/>
                  </a:lnTo>
                  <a:lnTo>
                    <a:pt x="161" y="328"/>
                  </a:lnTo>
                  <a:lnTo>
                    <a:pt x="262" y="0"/>
                  </a:lnTo>
                  <a:lnTo>
                    <a:pt x="321" y="0"/>
                  </a:lnTo>
                  <a:lnTo>
                    <a:pt x="411" y="328"/>
                  </a:lnTo>
                  <a:lnTo>
                    <a:pt x="414" y="328"/>
                  </a:lnTo>
                  <a:lnTo>
                    <a:pt x="503" y="0"/>
                  </a:lnTo>
                  <a:lnTo>
                    <a:pt x="5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sp>
          <p:nvSpPr>
            <p:cNvPr id="15" name="Freeform 17"/>
            <p:cNvSpPr>
              <a:spLocks/>
            </p:cNvSpPr>
            <p:nvPr/>
          </p:nvSpPr>
          <p:spPr bwMode="auto">
            <a:xfrm>
              <a:off x="9952038" y="4933950"/>
              <a:ext cx="395288" cy="677863"/>
            </a:xfrm>
            <a:custGeom>
              <a:avLst/>
              <a:gdLst>
                <a:gd name="T0" fmla="*/ 227 w 227"/>
                <a:gd name="T1" fmla="*/ 281 h 389"/>
                <a:gd name="T2" fmla="*/ 190 w 227"/>
                <a:gd name="T3" fmla="*/ 359 h 389"/>
                <a:gd name="T4" fmla="*/ 92 w 227"/>
                <a:gd name="T5" fmla="*/ 389 h 389"/>
                <a:gd name="T6" fmla="*/ 0 w 227"/>
                <a:gd name="T7" fmla="*/ 367 h 389"/>
                <a:gd name="T8" fmla="*/ 0 w 227"/>
                <a:gd name="T9" fmla="*/ 303 h 389"/>
                <a:gd name="T10" fmla="*/ 96 w 227"/>
                <a:gd name="T11" fmla="*/ 338 h 389"/>
                <a:gd name="T12" fmla="*/ 167 w 227"/>
                <a:gd name="T13" fmla="*/ 287 h 389"/>
                <a:gd name="T14" fmla="*/ 153 w 227"/>
                <a:gd name="T15" fmla="*/ 252 h 389"/>
                <a:gd name="T16" fmla="*/ 90 w 227"/>
                <a:gd name="T17" fmla="*/ 217 h 389"/>
                <a:gd name="T18" fmla="*/ 21 w 227"/>
                <a:gd name="T19" fmla="*/ 172 h 389"/>
                <a:gd name="T20" fmla="*/ 1 w 227"/>
                <a:gd name="T21" fmla="*/ 108 h 389"/>
                <a:gd name="T22" fmla="*/ 37 w 227"/>
                <a:gd name="T23" fmla="*/ 31 h 389"/>
                <a:gd name="T24" fmla="*/ 131 w 227"/>
                <a:gd name="T25" fmla="*/ 0 h 389"/>
                <a:gd name="T26" fmla="*/ 210 w 227"/>
                <a:gd name="T27" fmla="*/ 18 h 389"/>
                <a:gd name="T28" fmla="*/ 210 w 227"/>
                <a:gd name="T29" fmla="*/ 77 h 389"/>
                <a:gd name="T30" fmla="*/ 126 w 227"/>
                <a:gd name="T31" fmla="*/ 51 h 389"/>
                <a:gd name="T32" fmla="*/ 79 w 227"/>
                <a:gd name="T33" fmla="*/ 66 h 389"/>
                <a:gd name="T34" fmla="*/ 61 w 227"/>
                <a:gd name="T35" fmla="*/ 103 h 389"/>
                <a:gd name="T36" fmla="*/ 75 w 227"/>
                <a:gd name="T37" fmla="*/ 141 h 389"/>
                <a:gd name="T38" fmla="*/ 132 w 227"/>
                <a:gd name="T39" fmla="*/ 172 h 389"/>
                <a:gd name="T40" fmla="*/ 206 w 227"/>
                <a:gd name="T41" fmla="*/ 219 h 389"/>
                <a:gd name="T42" fmla="*/ 227 w 227"/>
                <a:gd name="T43"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9">
                  <a:moveTo>
                    <a:pt x="227" y="281"/>
                  </a:moveTo>
                  <a:cubicBezTo>
                    <a:pt x="227" y="313"/>
                    <a:pt x="215" y="339"/>
                    <a:pt x="190" y="359"/>
                  </a:cubicBezTo>
                  <a:cubicBezTo>
                    <a:pt x="166" y="379"/>
                    <a:pt x="133" y="389"/>
                    <a:pt x="92" y="389"/>
                  </a:cubicBezTo>
                  <a:cubicBezTo>
                    <a:pt x="57" y="389"/>
                    <a:pt x="26" y="382"/>
                    <a:pt x="0" y="367"/>
                  </a:cubicBezTo>
                  <a:cubicBezTo>
                    <a:pt x="0" y="303"/>
                    <a:pt x="0" y="303"/>
                    <a:pt x="0" y="303"/>
                  </a:cubicBezTo>
                  <a:cubicBezTo>
                    <a:pt x="29" y="327"/>
                    <a:pt x="61" y="338"/>
                    <a:pt x="96" y="338"/>
                  </a:cubicBezTo>
                  <a:cubicBezTo>
                    <a:pt x="143" y="338"/>
                    <a:pt x="167" y="321"/>
                    <a:pt x="167" y="287"/>
                  </a:cubicBezTo>
                  <a:cubicBezTo>
                    <a:pt x="167" y="273"/>
                    <a:pt x="162" y="261"/>
                    <a:pt x="153" y="252"/>
                  </a:cubicBezTo>
                  <a:cubicBezTo>
                    <a:pt x="144" y="244"/>
                    <a:pt x="123" y="232"/>
                    <a:pt x="90" y="217"/>
                  </a:cubicBezTo>
                  <a:cubicBezTo>
                    <a:pt x="58" y="203"/>
                    <a:pt x="34" y="188"/>
                    <a:pt x="21" y="172"/>
                  </a:cubicBezTo>
                  <a:cubicBezTo>
                    <a:pt x="7" y="156"/>
                    <a:pt x="1" y="134"/>
                    <a:pt x="1" y="108"/>
                  </a:cubicBezTo>
                  <a:cubicBezTo>
                    <a:pt x="1" y="77"/>
                    <a:pt x="13" y="52"/>
                    <a:pt x="37" y="31"/>
                  </a:cubicBezTo>
                  <a:cubicBezTo>
                    <a:pt x="62" y="11"/>
                    <a:pt x="93" y="0"/>
                    <a:pt x="131" y="0"/>
                  </a:cubicBezTo>
                  <a:cubicBezTo>
                    <a:pt x="160" y="0"/>
                    <a:pt x="187" y="6"/>
                    <a:pt x="210" y="18"/>
                  </a:cubicBezTo>
                  <a:cubicBezTo>
                    <a:pt x="210" y="77"/>
                    <a:pt x="210" y="77"/>
                    <a:pt x="210" y="77"/>
                  </a:cubicBezTo>
                  <a:cubicBezTo>
                    <a:pt x="186" y="60"/>
                    <a:pt x="158" y="51"/>
                    <a:pt x="126" y="51"/>
                  </a:cubicBezTo>
                  <a:cubicBezTo>
                    <a:pt x="107" y="51"/>
                    <a:pt x="91" y="56"/>
                    <a:pt x="79" y="66"/>
                  </a:cubicBezTo>
                  <a:cubicBezTo>
                    <a:pt x="67" y="75"/>
                    <a:pt x="61" y="88"/>
                    <a:pt x="61" y="103"/>
                  </a:cubicBezTo>
                  <a:cubicBezTo>
                    <a:pt x="61" y="119"/>
                    <a:pt x="66" y="132"/>
                    <a:pt x="75" y="141"/>
                  </a:cubicBezTo>
                  <a:cubicBezTo>
                    <a:pt x="84" y="149"/>
                    <a:pt x="103" y="160"/>
                    <a:pt x="132" y="172"/>
                  </a:cubicBezTo>
                  <a:cubicBezTo>
                    <a:pt x="167" y="187"/>
                    <a:pt x="192" y="203"/>
                    <a:pt x="206" y="219"/>
                  </a:cubicBezTo>
                  <a:cubicBezTo>
                    <a:pt x="220" y="235"/>
                    <a:pt x="227" y="256"/>
                    <a:pt x="227"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867">
                <a:solidFill>
                  <a:srgbClr val="737373"/>
                </a:solidFill>
              </a:endParaRPr>
            </a:p>
          </p:txBody>
        </p:sp>
      </p:grpSp>
    </p:spTree>
    <p:extLst>
      <p:ext uri="{BB962C8B-B14F-4D97-AF65-F5344CB8AC3E}">
        <p14:creationId xmlns:p14="http://schemas.microsoft.com/office/powerpoint/2010/main" val="69828745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973724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245680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094422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4944643"/>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38201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8499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1404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001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763176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72587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ubSection Header">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1" cap="none" spc="0">
                <a:ln>
                  <a:noFill/>
                </a:ln>
                <a:solidFill>
                  <a:schemeClr val="bg1"/>
                </a:solidFill>
                <a:effectLst/>
              </a:defRPr>
            </a:lvl1pPr>
          </a:lstStyle>
          <a:p>
            <a:r>
              <a:rPr lang="en-US" dirty="0" smtClean="0"/>
              <a:t>Click to edit title</a:t>
            </a:r>
            <a:endParaRPr lang="en-US" dirty="0"/>
          </a:p>
        </p:txBody>
      </p:sp>
      <p:sp>
        <p:nvSpPr>
          <p:cNvPr id="8" name="Text Placeholder 7"/>
          <p:cNvSpPr>
            <a:spLocks noGrp="1"/>
          </p:cNvSpPr>
          <p:nvPr>
            <p:ph type="body" sz="quarter" idx="10"/>
          </p:nvPr>
        </p:nvSpPr>
        <p:spPr>
          <a:xfrm>
            <a:off x="257174" y="1204913"/>
            <a:ext cx="11934825" cy="5653087"/>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p:nvSpPr>
        <p:spPr>
          <a:xfrm>
            <a:off x="0" y="0"/>
            <a:ext cx="12192000" cy="10578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146747663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01">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1" cap="none" spc="0">
                <a:ln>
                  <a:noFill/>
                </a:ln>
                <a:solidFill>
                  <a:schemeClr val="accent5"/>
                </a:solidFill>
                <a:effectLst/>
              </a:defRPr>
            </a:lvl1pPr>
          </a:lstStyle>
          <a:p>
            <a:r>
              <a:rPr lang="en-US" dirty="0" smtClean="0"/>
              <a:t>Click to edit title</a:t>
            </a:r>
            <a:endParaRPr lang="en-US" dirty="0"/>
          </a:p>
        </p:txBody>
      </p:sp>
      <p:sp>
        <p:nvSpPr>
          <p:cNvPr id="8" name="Text Placeholder 7"/>
          <p:cNvSpPr>
            <a:spLocks noGrp="1"/>
          </p:cNvSpPr>
          <p:nvPr>
            <p:ph type="body" sz="quarter" idx="10"/>
          </p:nvPr>
        </p:nvSpPr>
        <p:spPr>
          <a:xfrm>
            <a:off x="257174" y="1204913"/>
            <a:ext cx="11934825" cy="5653087"/>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p:nvSpPr>
        <p:spPr>
          <a:xfrm>
            <a:off x="0" y="0"/>
            <a:ext cx="278780" cy="10578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398035724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02">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vert="horz" lIns="137160" tIns="109728" rIns="137160" bIns="109728" rtlCol="0" anchor="t" anchorCtr="0">
            <a:noAutofit/>
          </a:bodyPr>
          <a:lstStyle>
            <a:lvl1pPr>
              <a:defRPr lang="en-US" cap="none" spc="0" dirty="0">
                <a:ln>
                  <a:noFill/>
                </a:ln>
                <a:solidFill>
                  <a:schemeClr val="accent5"/>
                </a:solidFill>
                <a:effectLst/>
              </a:defRPr>
            </a:lvl1pPr>
          </a:lstStyle>
          <a:p>
            <a:pPr lvl="0"/>
            <a:r>
              <a:rPr lang="en-US" dirty="0" smtClean="0"/>
              <a:t>Click to edit title</a:t>
            </a:r>
            <a:endParaRPr lang="en-US" dirty="0"/>
          </a:p>
        </p:txBody>
      </p:sp>
      <p:sp>
        <p:nvSpPr>
          <p:cNvPr id="10" name="Content Placeholder 3"/>
          <p:cNvSpPr>
            <a:spLocks noGrp="1"/>
          </p:cNvSpPr>
          <p:nvPr>
            <p:ph sz="quarter" idx="14" hasCustomPrompt="1"/>
          </p:nvPr>
        </p:nvSpPr>
        <p:spPr>
          <a:xfrm>
            <a:off x="269239" y="1187620"/>
            <a:ext cx="5826760" cy="5670380"/>
          </a:xfrm>
        </p:spPr>
        <p:txBody>
          <a:bodyPr vert="horz" lIns="137160" tIns="109728" rIns="137160" bIns="109728" rtlCol="0">
            <a:noAutofit/>
          </a:bodyPr>
          <a:lstStyle>
            <a:lvl1pPr>
              <a:defRPr lang="en-US" b="1" cap="none" spc="0" dirty="0" smtClean="0">
                <a:ln>
                  <a:noFill/>
                </a:ln>
                <a:solidFill>
                  <a:schemeClr val="tx1"/>
                </a:solidFill>
                <a:effectLst/>
              </a:defRPr>
            </a:lvl1pPr>
            <a:lvl2pPr marL="234950" indent="0">
              <a:buNone/>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dirty="0" smtClean="0"/>
              <a:t>Click to edit text</a:t>
            </a:r>
          </a:p>
          <a:p>
            <a:pPr marL="457200" lvl="1" indent="-222250">
              <a:buFont typeface="+mj-lt"/>
              <a:buAutoNum type="arabicPeriod"/>
            </a:pPr>
            <a:r>
              <a:rPr lang="en-US" dirty="0" smtClean="0"/>
              <a:t>Second level</a:t>
            </a:r>
          </a:p>
          <a:p>
            <a:pPr marL="692150" lvl="2" indent="-227013"/>
            <a:r>
              <a:rPr lang="en-US" dirty="0" smtClean="0"/>
              <a:t>Third level</a:t>
            </a:r>
          </a:p>
          <a:p>
            <a:pPr marL="1149350" lvl="3" indent="-227013"/>
            <a:r>
              <a:rPr lang="en-US" dirty="0" smtClean="0"/>
              <a:t>Fourth level</a:t>
            </a:r>
          </a:p>
          <a:p>
            <a:pPr marL="1606550" lvl="4" indent="-227013"/>
            <a:r>
              <a:rPr lang="en-US" dirty="0" smtClean="0"/>
              <a:t>Fifth level</a:t>
            </a:r>
            <a:endParaRPr lang="en-US" dirty="0"/>
          </a:p>
        </p:txBody>
      </p:sp>
      <p:sp>
        <p:nvSpPr>
          <p:cNvPr id="11" name="Content Placeholder 3"/>
          <p:cNvSpPr>
            <a:spLocks noGrp="1"/>
          </p:cNvSpPr>
          <p:nvPr>
            <p:ph sz="quarter" idx="15" hasCustomPrompt="1"/>
          </p:nvPr>
        </p:nvSpPr>
        <p:spPr>
          <a:xfrm>
            <a:off x="6096000" y="1187620"/>
            <a:ext cx="6095999" cy="5670380"/>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sz="2400" b="0" cap="none" spc="0" dirty="0" smtClean="0">
                <a:ln>
                  <a:noFill/>
                </a:ln>
                <a:solidFill>
                  <a:schemeClr val="accent1"/>
                </a:solidFill>
                <a:effectLst/>
              </a:defRPr>
            </a:lvl2pPr>
            <a:lvl3pPr>
              <a:defRPr lang="en-US" sz="2400" b="0" cap="none" spc="0" dirty="0" smtClean="0">
                <a:ln>
                  <a:noFill/>
                </a:ln>
                <a:solidFill>
                  <a:schemeClr val="accent3"/>
                </a:solidFill>
                <a:effectLst/>
              </a:defRPr>
            </a:lvl3pPr>
            <a:lvl4pPr>
              <a:defRPr lang="en-US" sz="2400" b="0" cap="none" spc="0" dirty="0" smtClean="0">
                <a:ln>
                  <a:noFill/>
                </a:ln>
                <a:solidFill>
                  <a:schemeClr val="tx2">
                    <a:lumMod val="75000"/>
                    <a:lumOff val="25000"/>
                  </a:schemeClr>
                </a:solidFill>
                <a:effectLst/>
              </a:defRPr>
            </a:lvl4pPr>
            <a:lvl5pPr>
              <a:defRPr lang="en-US" sz="2400" b="0" cap="none" spc="0" dirty="0">
                <a:ln>
                  <a:noFill/>
                </a:ln>
                <a:effectLst/>
              </a:defRPr>
            </a:lvl5pPr>
          </a:lstStyle>
          <a:p>
            <a:pPr lvl="0"/>
            <a:r>
              <a:rPr lang="en-US" dirty="0" smtClean="0"/>
              <a:t>Click to edit text</a:t>
            </a:r>
          </a:p>
          <a:p>
            <a:pPr marL="457200" lvl="1" indent="-222250">
              <a:buFont typeface="+mj-lt"/>
              <a:buAutoNum type="arabicPeriod"/>
            </a:pPr>
            <a:r>
              <a:rPr lang="en-US" dirty="0" smtClean="0"/>
              <a:t>Second level</a:t>
            </a:r>
          </a:p>
          <a:p>
            <a:pPr marL="692150" lvl="2" indent="-227013"/>
            <a:r>
              <a:rPr lang="en-US" dirty="0" smtClean="0"/>
              <a:t>Third level</a:t>
            </a:r>
          </a:p>
          <a:p>
            <a:pPr marL="1149350" lvl="3" indent="-227013"/>
            <a:r>
              <a:rPr lang="en-US" dirty="0" smtClean="0"/>
              <a:t>Fourth level</a:t>
            </a:r>
          </a:p>
          <a:p>
            <a:pPr marL="1606550" lvl="4" indent="-227013"/>
            <a:r>
              <a:rPr lang="en-US" dirty="0" smtClean="0"/>
              <a:t>Fifth level</a:t>
            </a:r>
            <a:endParaRPr lang="en-US" dirty="0"/>
          </a:p>
        </p:txBody>
      </p:sp>
      <p:sp>
        <p:nvSpPr>
          <p:cNvPr id="5" name="Rectangle 4"/>
          <p:cNvSpPr/>
          <p:nvPr/>
        </p:nvSpPr>
        <p:spPr>
          <a:xfrm>
            <a:off x="0" y="0"/>
            <a:ext cx="278780" cy="10578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3414658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9" y="205487"/>
            <a:ext cx="11653523" cy="982133"/>
          </a:xfrm>
          <a:prstGeom prst="rect">
            <a:avLst/>
          </a:prstGeom>
        </p:spPr>
        <p:txBody>
          <a:bodyPr vert="horz" lIns="137160" tIns="109728" rIns="137160" bIns="109728"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69239" y="1187620"/>
            <a:ext cx="11653523" cy="5379312"/>
          </a:xfrm>
          <a:prstGeom prst="rect">
            <a:avLst/>
          </a:prstGeom>
        </p:spPr>
        <p:txBody>
          <a:bodyPr vert="horz" lIns="137160" tIns="109728" rIns="137160" bIns="109728"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78754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Lst>
  <p:transition>
    <p:fade/>
  </p:transition>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800" b="1" kern="1200">
          <a:solidFill>
            <a:schemeClr val="accent1"/>
          </a:solidFill>
          <a:latin typeface="+mj-lt"/>
          <a:ea typeface="+mj-ea"/>
          <a:cs typeface="+mj-cs"/>
        </a:defRPr>
      </a:lvl1pPr>
    </p:titleStyle>
    <p:bodyStyle>
      <a:lvl1pPr marL="0" indent="0" algn="l" defTabSz="914377" rtl="0" eaLnBrk="1" latinLnBrk="0" hangingPunct="1">
        <a:lnSpc>
          <a:spcPct val="90000"/>
        </a:lnSpc>
        <a:spcBef>
          <a:spcPts val="2400"/>
        </a:spcBef>
        <a:buFont typeface="Arial" panose="020B0604020202020204" pitchFamily="34" charset="0"/>
        <a:buNone/>
        <a:defRPr sz="3733" b="0" kern="1200">
          <a:solidFill>
            <a:schemeClr val="accent1"/>
          </a:solidFill>
          <a:latin typeface="+mj-lt"/>
          <a:ea typeface="+mn-ea"/>
          <a:cs typeface="+mn-cs"/>
        </a:defRPr>
      </a:lvl1pPr>
      <a:lvl2pPr marL="0" indent="0" algn="l" defTabSz="914377"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2pPr>
      <a:lvl3pPr marL="233357" indent="-228594" algn="l" defTabSz="914377"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457189" indent="-228594" algn="l" defTabSz="914377"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4pPr>
      <a:lvl5pPr marL="690545" indent="-228594" algn="l" defTabSz="914377"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483965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image" Target="../media/image134.jpeg"/><Relationship Id="rId3" Type="http://schemas.openxmlformats.org/officeDocument/2006/relationships/image" Target="../media/image124.emf"/><Relationship Id="rId7" Type="http://schemas.openxmlformats.org/officeDocument/2006/relationships/image" Target="../media/image128.emf"/><Relationship Id="rId12" Type="http://schemas.openxmlformats.org/officeDocument/2006/relationships/image" Target="../media/image133.jp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27.emf"/><Relationship Id="rId11" Type="http://schemas.openxmlformats.org/officeDocument/2006/relationships/image" Target="../media/image132.emf"/><Relationship Id="rId5" Type="http://schemas.openxmlformats.org/officeDocument/2006/relationships/image" Target="../media/image126.emf"/><Relationship Id="rId10" Type="http://schemas.openxmlformats.org/officeDocument/2006/relationships/image" Target="../media/image131.emf"/><Relationship Id="rId4" Type="http://schemas.openxmlformats.org/officeDocument/2006/relationships/image" Target="../media/image125.emf"/><Relationship Id="rId9" Type="http://schemas.openxmlformats.org/officeDocument/2006/relationships/image" Target="../media/image130.e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1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8.png"/><Relationship Id="rId1" Type="http://schemas.openxmlformats.org/officeDocument/2006/relationships/slideLayout" Target="../slideLayouts/slideLayout12.xml"/><Relationship Id="rId5" Type="http://schemas.openxmlformats.org/officeDocument/2006/relationships/image" Target="../media/image150.png"/><Relationship Id="rId4" Type="http://schemas.openxmlformats.org/officeDocument/2006/relationships/image" Target="../media/image149.png"/></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8.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1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8.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150.png"/><Relationship Id="rId4" Type="http://schemas.openxmlformats.org/officeDocument/2006/relationships/image" Target="../media/image149.png"/></Relationships>
</file>

<file path=ppt/slides/_rels/slide1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 Id="rId6" Type="http://schemas.openxmlformats.org/officeDocument/2006/relationships/image" Target="../media/image149.png"/><Relationship Id="rId5" Type="http://schemas.openxmlformats.org/officeDocument/2006/relationships/image" Target="../media/image18.png"/><Relationship Id="rId4" Type="http://schemas.openxmlformats.org/officeDocument/2006/relationships/image" Target="../media/image14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53.jpeg"/><Relationship Id="rId5" Type="http://schemas.openxmlformats.org/officeDocument/2006/relationships/image" Target="../media/image79.png"/><Relationship Id="rId4" Type="http://schemas.openxmlformats.org/officeDocument/2006/relationships/image" Target="../media/image83.png"/></Relationships>
</file>

<file path=ppt/slides/_rels/slide114.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78.png"/><Relationship Id="rId7" Type="http://schemas.openxmlformats.org/officeDocument/2006/relationships/image" Target="../media/image154.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3.png"/><Relationship Id="rId4" Type="http://schemas.openxmlformats.org/officeDocument/2006/relationships/image" Target="../media/image84.png"/></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9.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hyperlink" Target="http://microsoft.com/windows" TargetMode="External"/><Relationship Id="rId2" Type="http://schemas.openxmlformats.org/officeDocument/2006/relationships/hyperlink" Target="https://dev.windows.com/en-us/downloads/windows-10-developer-tools" TargetMode="External"/><Relationship Id="rId1" Type="http://schemas.openxmlformats.org/officeDocument/2006/relationships/slideLayout" Target="../slideLayouts/slideLayout33.xml"/><Relationship Id="rId5" Type="http://schemas.openxmlformats.org/officeDocument/2006/relationships/hyperlink" Target="http://aka.ms/mva-win10-dev" TargetMode="External"/><Relationship Id="rId4" Type="http://schemas.openxmlformats.org/officeDocument/2006/relationships/hyperlink" Target="http://aka.ms/vs2015ce"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github.com/Windows-XAML/Template10" TargetMode="External"/><Relationship Id="rId2" Type="http://schemas.openxmlformats.org/officeDocument/2006/relationships/hyperlink" Target="https://github.com/Microsoft/Windows-universal-samples" TargetMode="External"/><Relationship Id="rId1" Type="http://schemas.openxmlformats.org/officeDocument/2006/relationships/slideLayout" Target="../slideLayouts/slideLayout33.xml"/><Relationship Id="rId5" Type="http://schemas.openxmlformats.org/officeDocument/2006/relationships/hyperlink" Target="http://aka.ms/uwp-projectupgradeutility" TargetMode="External"/><Relationship Id="rId4" Type="http://schemas.openxmlformats.org/officeDocument/2006/relationships/hyperlink" Target="https://github.com/Windows-XAML/201505-MV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hyperlink" Target="https://channel9.msdn.com/Events/Build/2015/2-629" TargetMode="External"/><Relationship Id="rId2" Type="http://schemas.openxmlformats.org/officeDocument/2006/relationships/hyperlink" Target="https://channel9.msdn.com/Events/Build/2015/2-617" TargetMode="External"/><Relationship Id="rId1" Type="http://schemas.openxmlformats.org/officeDocument/2006/relationships/slideLayout" Target="../slideLayouts/slideLayout33.xml"/><Relationship Id="rId4" Type="http://schemas.openxmlformats.org/officeDocument/2006/relationships/hyperlink" Target="https://channel9.msdn.com/Events/Build/2015/2-637"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40.xml"/><Relationship Id="rId1" Type="http://schemas.openxmlformats.org/officeDocument/2006/relationships/slideLayout" Target="../slideLayouts/slideLayout57.xml"/><Relationship Id="rId5" Type="http://schemas.openxmlformats.org/officeDocument/2006/relationships/image" Target="../media/image162.jpg"/><Relationship Id="rId4" Type="http://schemas.openxmlformats.org/officeDocument/2006/relationships/hyperlink" Target="http://twitter.com/shahedc"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slideLayout" Target="../slideLayouts/slideLayout12.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oleObject" Target="../embeddings/oleObject1.bin"/><Relationship Id="rId7" Type="http://schemas.openxmlformats.org/officeDocument/2006/relationships/image" Target="../media/image63.png"/><Relationship Id="rId12" Type="http://schemas.openxmlformats.org/officeDocument/2006/relationships/image" Target="../media/image62.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0.wmf"/><Relationship Id="rId11" Type="http://schemas.openxmlformats.org/officeDocument/2006/relationships/oleObject" Target="../embeddings/oleObject4.bin"/><Relationship Id="rId5" Type="http://schemas.openxmlformats.org/officeDocument/2006/relationships/oleObject" Target="../embeddings/oleObject2.bin"/><Relationship Id="rId10" Type="http://schemas.openxmlformats.org/officeDocument/2006/relationships/image" Target="../media/image61.wmf"/><Relationship Id="rId4" Type="http://schemas.openxmlformats.org/officeDocument/2006/relationships/image" Target="../media/image59.wmf"/><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5" Type="http://schemas.openxmlformats.org/officeDocument/2006/relationships/hyperlink" Target="http://channel9.msdn.com/Events/Build/2015/2-693" TargetMode="Externa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4.png"/><Relationship Id="rId7"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23.png"/><Relationship Id="rId3" Type="http://schemas.openxmlformats.org/officeDocument/2006/relationships/image" Target="../media/image29.png"/><Relationship Id="rId21" Type="http://schemas.openxmlformats.org/officeDocument/2006/relationships/image" Target="../media/image47.png"/><Relationship Id="rId34" Type="http://schemas.openxmlformats.org/officeDocument/2006/relationships/image" Target="../media/image1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17.png"/><Relationship Id="rId38"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16.png"/><Relationship Id="rId37" Type="http://schemas.openxmlformats.org/officeDocument/2006/relationships/image" Target="../media/image2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25.jpeg"/><Relationship Id="rId36" Type="http://schemas.openxmlformats.org/officeDocument/2006/relationships/image" Target="../media/image20.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24.png"/><Relationship Id="rId30" Type="http://schemas.openxmlformats.org/officeDocument/2006/relationships/image" Target="../media/image28.png"/><Relationship Id="rId35"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4.png"/><Relationship Id="rId7"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82.png"/><Relationship Id="rId4" Type="http://schemas.openxmlformats.org/officeDocument/2006/relationships/image" Target="../media/image8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jpg"/><Relationship Id="rId1" Type="http://schemas.openxmlformats.org/officeDocument/2006/relationships/slideLayout" Target="../slideLayouts/slideLayout33.xml"/><Relationship Id="rId6" Type="http://schemas.openxmlformats.org/officeDocument/2006/relationships/image" Target="../media/image97.png"/><Relationship Id="rId5" Type="http://schemas.openxmlformats.org/officeDocument/2006/relationships/image" Target="../media/image96.png"/><Relationship Id="rId4" Type="http://schemas.microsoft.com/office/2007/relationships/hdphoto" Target="../media/hdphoto2.wdp"/><Relationship Id="rId9" Type="http://schemas.openxmlformats.org/officeDocument/2006/relationships/image" Target="../media/image100.png"/></Relationships>
</file>

<file path=ppt/slides/_rels/slide8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jpg"/><Relationship Id="rId1" Type="http://schemas.openxmlformats.org/officeDocument/2006/relationships/slideLayout" Target="../slideLayouts/slideLayout33.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microsoft.com/office/2007/relationships/hdphoto" Target="../media/hdphoto2.wdp"/><Relationship Id="rId9"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101.png"/><Relationship Id="rId5" Type="http://schemas.openxmlformats.org/officeDocument/2006/relationships/image" Target="../media/image107.pn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jpeg"/><Relationship Id="rId9"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Deeper Into </a:t>
            </a:r>
            <a:br>
              <a:rPr lang="en-US" sz="6600" dirty="0" smtClean="0"/>
            </a:br>
            <a:r>
              <a:rPr lang="en-US" sz="6600" dirty="0" smtClean="0"/>
              <a:t>Windows 10 Development</a:t>
            </a:r>
            <a:endParaRPr lang="en-US" sz="6600" dirty="0"/>
          </a:p>
        </p:txBody>
      </p:sp>
      <p:sp>
        <p:nvSpPr>
          <p:cNvPr id="3" name="Subtitle 2"/>
          <p:cNvSpPr>
            <a:spLocks noGrp="1"/>
          </p:cNvSpPr>
          <p:nvPr>
            <p:ph type="subTitle" idx="1"/>
          </p:nvPr>
        </p:nvSpPr>
        <p:spPr>
          <a:xfrm>
            <a:off x="728296" y="3431828"/>
            <a:ext cx="10358804" cy="779954"/>
          </a:xfrm>
        </p:spPr>
        <p:txBody>
          <a:bodyPr/>
          <a:lstStyle/>
          <a:p>
            <a:r>
              <a:rPr lang="en-US" dirty="0" smtClean="0"/>
              <a:t>Universal Windows Apps</a:t>
            </a:r>
          </a:p>
          <a:p>
            <a:endParaRPr lang="en-US" dirty="0" smtClean="0"/>
          </a:p>
          <a:p>
            <a:r>
              <a:rPr lang="en-US" dirty="0" smtClean="0">
                <a:solidFill>
                  <a:schemeClr val="bg2">
                    <a:lumMod val="90000"/>
                  </a:schemeClr>
                </a:solidFill>
              </a:rPr>
              <a:t>Shahed Chowdhuri</a:t>
            </a:r>
          </a:p>
          <a:p>
            <a:r>
              <a:rPr lang="en-US" dirty="0" smtClean="0">
                <a:solidFill>
                  <a:schemeClr val="bg2">
                    <a:lumMod val="90000"/>
                  </a:schemeClr>
                </a:solidFill>
              </a:rPr>
              <a:t>Sr. Technical Evangelist @ Microsoft </a:t>
            </a:r>
          </a:p>
          <a:p>
            <a:r>
              <a:rPr lang="en-US" dirty="0" smtClean="0">
                <a:solidFill>
                  <a:schemeClr val="bg2">
                    <a:lumMod val="90000"/>
                  </a:schemeClr>
                </a:solidFill>
              </a:rPr>
              <a:t>WakeUpAndCode.com </a:t>
            </a:r>
          </a:p>
          <a:p>
            <a:endParaRPr lang="en-US" dirty="0"/>
          </a:p>
        </p:txBody>
      </p:sp>
    </p:spTree>
    <p:extLst>
      <p:ext uri="{BB962C8B-B14F-4D97-AF65-F5344CB8AC3E}">
        <p14:creationId xmlns:p14="http://schemas.microsoft.com/office/powerpoint/2010/main" val="2778220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Windows store distribution</a:t>
            </a:r>
            <a:endParaRPr lang="en-US" dirty="0"/>
          </a:p>
        </p:txBody>
      </p:sp>
      <p:graphicFrame>
        <p:nvGraphicFramePr>
          <p:cNvPr id="44" name="Table 5"/>
          <p:cNvGraphicFramePr>
            <a:graphicFrameLocks noGrp="1"/>
          </p:cNvGraphicFramePr>
          <p:nvPr>
            <p:extLst/>
          </p:nvPr>
        </p:nvGraphicFramePr>
        <p:xfrm>
          <a:off x="1" y="1465548"/>
          <a:ext cx="12192000" cy="5001348"/>
        </p:xfrm>
        <a:graphic>
          <a:graphicData uri="http://schemas.openxmlformats.org/drawingml/2006/table">
            <a:tbl>
              <a:tblPr firstRow="1" bandRow="1">
                <a:tableStyleId>{FABFCF23-3B69-468F-B69F-88F6DE6A72F2}</a:tableStyleId>
              </a:tblPr>
              <a:tblGrid>
                <a:gridCol w="2698229">
                  <a:extLst>
                    <a:ext uri="{9D8B030D-6E8A-4147-A177-3AD203B41FA5}">
                      <a16:colId xmlns:a16="http://schemas.microsoft.com/office/drawing/2014/main" xmlns="" val="20000"/>
                    </a:ext>
                  </a:extLst>
                </a:gridCol>
                <a:gridCol w="3297836">
                  <a:extLst>
                    <a:ext uri="{9D8B030D-6E8A-4147-A177-3AD203B41FA5}">
                      <a16:colId xmlns:a16="http://schemas.microsoft.com/office/drawing/2014/main" xmlns="" val="20001"/>
                    </a:ext>
                  </a:extLst>
                </a:gridCol>
                <a:gridCol w="3175569">
                  <a:extLst>
                    <a:ext uri="{9D8B030D-6E8A-4147-A177-3AD203B41FA5}">
                      <a16:colId xmlns:a16="http://schemas.microsoft.com/office/drawing/2014/main" xmlns="" val="20002"/>
                    </a:ext>
                  </a:extLst>
                </a:gridCol>
                <a:gridCol w="3020366">
                  <a:extLst>
                    <a:ext uri="{9D8B030D-6E8A-4147-A177-3AD203B41FA5}">
                      <a16:colId xmlns:a16="http://schemas.microsoft.com/office/drawing/2014/main" xmlns="" val="20003"/>
                    </a:ext>
                  </a:extLst>
                </a:gridCol>
              </a:tblGrid>
              <a:tr h="626299">
                <a:tc>
                  <a:txBody>
                    <a:bodyPr/>
                    <a:lstStyle/>
                    <a:p>
                      <a:endParaRPr lang="en-US" sz="1800" dirty="0"/>
                    </a:p>
                  </a:txBody>
                  <a:tcPr marL="89642" marR="89642" marT="0" marB="0" anchor="ctr"/>
                </a:tc>
                <a:tc>
                  <a:txBody>
                    <a:bodyPr/>
                    <a:lstStyle/>
                    <a:p>
                      <a:pPr algn="ctr"/>
                      <a:r>
                        <a:rPr lang="en-US" sz="1600" dirty="0" smtClean="0"/>
                        <a:t>Windows Phone 7.x,</a:t>
                      </a:r>
                      <a:r>
                        <a:rPr lang="en-US" sz="1600" baseline="0" dirty="0" smtClean="0"/>
                        <a:t> </a:t>
                      </a:r>
                      <a:r>
                        <a:rPr lang="en-US" sz="1600" dirty="0" smtClean="0"/>
                        <a:t>8.x</a:t>
                      </a:r>
                      <a:endParaRPr lang="en-US" sz="1600" b="0" dirty="0">
                        <a:gradFill>
                          <a:gsLst>
                            <a:gs pos="9934">
                              <a:srgbClr val="1E1E1E"/>
                            </a:gs>
                            <a:gs pos="100000">
                              <a:srgbClr val="1E1E1E"/>
                            </a:gs>
                          </a:gsLst>
                          <a:lin ang="5400000" scaled="0"/>
                        </a:gradFill>
                        <a:latin typeface="+mn-lt"/>
                      </a:endParaRPr>
                    </a:p>
                  </a:txBody>
                  <a:tcPr marL="89642" marR="89642" marT="0" marB="0" anchor="ctr"/>
                </a:tc>
                <a:tc>
                  <a:txBody>
                    <a:bodyPr/>
                    <a:lstStyle/>
                    <a:p>
                      <a:pPr algn="ctr"/>
                      <a:r>
                        <a:rPr lang="en-US" sz="1600" dirty="0" smtClean="0"/>
                        <a:t>Windows</a:t>
                      </a:r>
                      <a:r>
                        <a:rPr lang="en-US" sz="1600" baseline="0" dirty="0" smtClean="0"/>
                        <a:t> </a:t>
                      </a:r>
                      <a:r>
                        <a:rPr lang="en-US" sz="1600" dirty="0" smtClean="0"/>
                        <a:t>8.x</a:t>
                      </a:r>
                      <a:endParaRPr lang="en-US" sz="1600" b="0" dirty="0">
                        <a:gradFill>
                          <a:gsLst>
                            <a:gs pos="9934">
                              <a:srgbClr val="1E1E1E"/>
                            </a:gs>
                            <a:gs pos="100000">
                              <a:srgbClr val="1E1E1E"/>
                            </a:gs>
                          </a:gsLst>
                          <a:lin ang="5400000" scaled="0"/>
                        </a:gradFill>
                        <a:latin typeface="+mn-lt"/>
                      </a:endParaRPr>
                    </a:p>
                  </a:txBody>
                  <a:tcPr marL="89642" marR="89642" marT="0" marB="0" anchor="ctr"/>
                </a:tc>
                <a:tc>
                  <a:txBody>
                    <a:bodyPr/>
                    <a:lstStyle/>
                    <a:p>
                      <a:pPr algn="ctr"/>
                      <a:r>
                        <a:rPr lang="en-US" sz="1600" dirty="0" smtClean="0"/>
                        <a:t>Windows 10</a:t>
                      </a:r>
                      <a:endParaRPr lang="en-US" sz="1600" b="0" dirty="0">
                        <a:gradFill>
                          <a:gsLst>
                            <a:gs pos="9934">
                              <a:srgbClr val="1E1E1E"/>
                            </a:gs>
                            <a:gs pos="100000">
                              <a:srgbClr val="1E1E1E"/>
                            </a:gs>
                          </a:gsLst>
                          <a:lin ang="5400000" scaled="0"/>
                        </a:gradFill>
                        <a:latin typeface="+mn-lt"/>
                      </a:endParaRPr>
                    </a:p>
                  </a:txBody>
                  <a:tcPr marL="89642" marR="89642" marT="0" marB="0" anchor="ctr"/>
                </a:tc>
                <a:extLst>
                  <a:ext uri="{0D108BD9-81ED-4DB2-BD59-A6C34878D82A}">
                    <a16:rowId xmlns:a16="http://schemas.microsoft.com/office/drawing/2014/main" xmlns="" val="10000"/>
                  </a:ext>
                </a:extLst>
              </a:tr>
              <a:tr h="625007">
                <a:tc>
                  <a:txBody>
                    <a:bodyPr/>
                    <a:lstStyle/>
                    <a:p>
                      <a:r>
                        <a:rPr lang="en-US" sz="1600" b="1" dirty="0" smtClean="0"/>
                        <a:t>Hidden apps</a:t>
                      </a:r>
                      <a:endParaRPr lang="en-US" sz="1600" b="1" dirty="0">
                        <a:solidFill>
                          <a:schemeClr val="tx1">
                            <a:lumMod val="75000"/>
                          </a:schemeClr>
                        </a:solidFill>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cs typeface="Segoe UI Semibold" panose="020B0702040204020203" pitchFamily="34" charset="0"/>
                        </a:rPr>
                        <a:t></a:t>
                      </a:r>
                      <a:endParaRPr lang="en-US" sz="1600" b="1" kern="1200" dirty="0">
                        <a:solidFill>
                          <a:schemeClr val="dk1"/>
                        </a:solidFill>
                        <a:latin typeface="Segoe UI Symbol" panose="020B0502040204020203" pitchFamily="34" charset="0"/>
                        <a:ea typeface="Segoe UI Symbol" panose="020B0502040204020203" pitchFamily="34" charset="0"/>
                        <a:cs typeface="Segoe UI Semibold" panose="020B0702040204020203" pitchFamily="34" charset="0"/>
                      </a:endParaRPr>
                    </a:p>
                  </a:txBody>
                  <a:tcPr marL="89642" marR="89642" marT="0" marB="0" anchor="ctr"/>
                </a:tc>
                <a:tc>
                  <a:txBody>
                    <a:bodyPr/>
                    <a:lstStyle/>
                    <a:p>
                      <a:pPr algn="ctr"/>
                      <a:endParaRPr lang="en-US" sz="16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kern="1200" dirty="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1"/>
                  </a:ext>
                </a:extLst>
              </a:tr>
              <a:tr h="625007">
                <a:tc>
                  <a:txBody>
                    <a:bodyPr/>
                    <a:lstStyle/>
                    <a:p>
                      <a:r>
                        <a:rPr lang="en-US" sz="1600" b="1" dirty="0" smtClean="0"/>
                        <a:t>Per market pricing</a:t>
                      </a:r>
                      <a:endParaRPr lang="en-US" sz="1600" b="1" dirty="0">
                        <a:solidFill>
                          <a:schemeClr val="tx1">
                            <a:lumMod val="75000"/>
                          </a:schemeClr>
                        </a:solidFill>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kern="1200" dirty="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tc>
                  <a:txBody>
                    <a:bodyPr/>
                    <a:lstStyle/>
                    <a:p>
                      <a:pPr algn="ct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kern="1200" dirty="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2"/>
                  </a:ext>
                </a:extLst>
              </a:tr>
              <a:tr h="625007">
                <a:tc>
                  <a:txBody>
                    <a:bodyPr/>
                    <a:lstStyle/>
                    <a:p>
                      <a:r>
                        <a:rPr lang="en-US" sz="1600" b="1" dirty="0" smtClean="0"/>
                        <a:t>Independent IAP publishing</a:t>
                      </a:r>
                      <a:endParaRPr lang="en-US" sz="1600" b="1" dirty="0">
                        <a:solidFill>
                          <a:schemeClr val="tx1">
                            <a:lumMod val="75000"/>
                          </a:schemeClr>
                        </a:solidFill>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kern="1200" dirty="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tc>
                  <a:txBody>
                    <a:bodyPr/>
                    <a:lstStyle/>
                    <a:p>
                      <a:pPr algn="ct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kern="1200" dirty="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3"/>
                  </a:ext>
                </a:extLst>
              </a:tr>
              <a:tr h="625007">
                <a:tc>
                  <a:txBody>
                    <a:bodyPr/>
                    <a:lstStyle/>
                    <a:p>
                      <a:r>
                        <a:rPr lang="en-US" sz="1600" b="1" dirty="0" smtClean="0"/>
                        <a:t>Betas / </a:t>
                      </a:r>
                      <a:r>
                        <a:rPr lang="en-US" sz="1600" b="1" dirty="0" err="1" smtClean="0"/>
                        <a:t>flighting</a:t>
                      </a:r>
                      <a:endParaRPr lang="en-US" sz="1600" b="1" dirty="0">
                        <a:solidFill>
                          <a:schemeClr val="tx1">
                            <a:lumMod val="75000"/>
                          </a:schemeClr>
                        </a:solidFill>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4"/>
                  </a:ext>
                </a:extLst>
              </a:tr>
              <a:tr h="625007">
                <a:tc>
                  <a:txBody>
                    <a:bodyPr/>
                    <a:lstStyle/>
                    <a:p>
                      <a:r>
                        <a:rPr lang="en-US" sz="1600" b="1" kern="1200" dirty="0" smtClean="0"/>
                        <a:t>Time based </a:t>
                      </a:r>
                      <a:r>
                        <a:rPr lang="en-US" sz="1600" b="1" dirty="0" smtClean="0"/>
                        <a:t>trials</a:t>
                      </a:r>
                      <a:endParaRPr lang="en-US" sz="1600" b="1" dirty="0">
                        <a:solidFill>
                          <a:schemeClr val="tx1">
                            <a:lumMod val="75000"/>
                          </a:schemeClr>
                        </a:solidFill>
                      </a:endParaRPr>
                    </a:p>
                  </a:txBody>
                  <a:tcPr marL="89642" marR="89642" marT="0" marB="0" anchor="ctr"/>
                </a:tc>
                <a:tc>
                  <a:txBody>
                    <a:bodyPr/>
                    <a:lstStyle/>
                    <a:p>
                      <a:pPr algn="ct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5"/>
                  </a:ext>
                </a:extLst>
              </a:tr>
              <a:tr h="625007">
                <a:tc>
                  <a:txBody>
                    <a:bodyPr/>
                    <a:lstStyle/>
                    <a:p>
                      <a:r>
                        <a:rPr lang="en-US" sz="1600" b="1" dirty="0" smtClean="0"/>
                        <a:t>App discounts</a:t>
                      </a:r>
                      <a:endParaRPr lang="en-US" sz="1600" b="1" dirty="0">
                        <a:solidFill>
                          <a:schemeClr val="tx1">
                            <a:lumMod val="75000"/>
                          </a:schemeClr>
                        </a:solidFill>
                      </a:endParaRPr>
                    </a:p>
                  </a:txBody>
                  <a:tcPr marL="89642" marR="89642" marT="0" marB="0" anchor="ctr"/>
                </a:tc>
                <a:tc>
                  <a:txBody>
                    <a:bodyPr/>
                    <a:lstStyle/>
                    <a:p>
                      <a:pPr algn="ct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6"/>
                  </a:ext>
                </a:extLst>
              </a:tr>
              <a:tr h="625007">
                <a:tc>
                  <a:txBody>
                    <a:bodyPr/>
                    <a:lstStyle/>
                    <a:p>
                      <a:r>
                        <a:rPr lang="en-US" sz="1600" b="1" dirty="0" smtClean="0"/>
                        <a:t>Scheduled publish</a:t>
                      </a:r>
                      <a:endParaRPr lang="en-US" sz="1600" b="1" dirty="0">
                        <a:solidFill>
                          <a:schemeClr val="tx1">
                            <a:lumMod val="75000"/>
                          </a:schemeClr>
                        </a:solidFill>
                      </a:endParaRPr>
                    </a:p>
                  </a:txBody>
                  <a:tcPr marL="89642" marR="89642" marT="0" marB="0" anchor="ctr"/>
                </a:tc>
                <a:tc>
                  <a:txBody>
                    <a:bodyPr/>
                    <a:lstStyle/>
                    <a:p>
                      <a:pPr algn="ct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600" b="1" kern="1200" dirty="0" smtClean="0">
                          <a:latin typeface="Segoe UI Symbol" panose="020B0502040204020203" pitchFamily="34" charset="0"/>
                          <a:ea typeface="Segoe UI Symbol" panose="020B0502040204020203" pitchFamily="34" charset="0"/>
                        </a:rPr>
                        <a:t></a:t>
                      </a:r>
                      <a:endParaRPr lang="en-US" sz="1600" b="1" kern="1200" dirty="0" smtClean="0">
                        <a:solidFill>
                          <a:schemeClr val="dk1"/>
                        </a:solidFill>
                        <a:latin typeface="Segoe UI Symbol" panose="020B0502040204020203" pitchFamily="34" charset="0"/>
                        <a:ea typeface="Segoe UI Symbol" panose="020B0502040204020203" pitchFamily="34" charset="0"/>
                        <a:cs typeface="+mn-cs"/>
                      </a:endParaRPr>
                    </a:p>
                  </a:txBody>
                  <a:tcPr marL="89642" marR="89642" marT="0"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81479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52722" y="1609199"/>
            <a:ext cx="1976183" cy="862507"/>
          </a:xfrm>
          <a:prstGeom prst="rect">
            <a:avLst/>
          </a:prstGeom>
        </p:spPr>
      </p:pic>
      <p:pic>
        <p:nvPicPr>
          <p:cNvPr id="7" name="Picture 6"/>
          <p:cNvPicPr>
            <a:picLocks noChangeAspect="1"/>
          </p:cNvPicPr>
          <p:nvPr/>
        </p:nvPicPr>
        <p:blipFill>
          <a:blip r:embed="rId4"/>
          <a:stretch>
            <a:fillRect/>
          </a:stretch>
        </p:blipFill>
        <p:spPr>
          <a:xfrm>
            <a:off x="3752721" y="3107945"/>
            <a:ext cx="3050418" cy="1349568"/>
          </a:xfrm>
          <a:prstGeom prst="rect">
            <a:avLst/>
          </a:prstGeom>
        </p:spPr>
      </p:pic>
      <p:pic>
        <p:nvPicPr>
          <p:cNvPr id="9" name="Picture 8"/>
          <p:cNvPicPr>
            <a:picLocks noChangeAspect="1"/>
          </p:cNvPicPr>
          <p:nvPr/>
        </p:nvPicPr>
        <p:blipFill>
          <a:blip r:embed="rId5"/>
          <a:stretch>
            <a:fillRect/>
          </a:stretch>
        </p:blipFill>
        <p:spPr>
          <a:xfrm>
            <a:off x="4452555" y="4627447"/>
            <a:ext cx="831011" cy="568240"/>
          </a:xfrm>
          <a:prstGeom prst="rect">
            <a:avLst/>
          </a:prstGeom>
        </p:spPr>
      </p:pic>
      <p:pic>
        <p:nvPicPr>
          <p:cNvPr id="11" name="Picture 10"/>
          <p:cNvPicPr>
            <a:picLocks noChangeAspect="1"/>
          </p:cNvPicPr>
          <p:nvPr/>
        </p:nvPicPr>
        <p:blipFill>
          <a:blip r:embed="rId6"/>
          <a:stretch>
            <a:fillRect/>
          </a:stretch>
        </p:blipFill>
        <p:spPr>
          <a:xfrm>
            <a:off x="7820657" y="1390513"/>
            <a:ext cx="2341018" cy="3805175"/>
          </a:xfrm>
          <a:prstGeom prst="rect">
            <a:avLst/>
          </a:prstGeom>
        </p:spPr>
      </p:pic>
      <p:pic>
        <p:nvPicPr>
          <p:cNvPr id="12" name="Picture 11"/>
          <p:cNvPicPr>
            <a:picLocks noChangeAspect="1"/>
          </p:cNvPicPr>
          <p:nvPr/>
        </p:nvPicPr>
        <p:blipFill>
          <a:blip r:embed="rId7"/>
          <a:stretch>
            <a:fillRect/>
          </a:stretch>
        </p:blipFill>
        <p:spPr>
          <a:xfrm>
            <a:off x="7814148" y="1370630"/>
            <a:ext cx="2128198" cy="3460172"/>
          </a:xfrm>
          <a:prstGeom prst="rect">
            <a:avLst/>
          </a:prstGeom>
        </p:spPr>
      </p:pic>
      <p:pic>
        <p:nvPicPr>
          <p:cNvPr id="13" name="Picture 12"/>
          <p:cNvPicPr>
            <a:picLocks noChangeAspect="1"/>
          </p:cNvPicPr>
          <p:nvPr/>
        </p:nvPicPr>
        <p:blipFill>
          <a:blip r:embed="rId8"/>
          <a:stretch>
            <a:fillRect/>
          </a:stretch>
        </p:blipFill>
        <p:spPr>
          <a:xfrm>
            <a:off x="3767517" y="3398854"/>
            <a:ext cx="2786926" cy="1024860"/>
          </a:xfrm>
          <a:prstGeom prst="rect">
            <a:avLst/>
          </a:prstGeom>
        </p:spPr>
      </p:pic>
      <p:pic>
        <p:nvPicPr>
          <p:cNvPr id="14" name="Picture 13"/>
          <p:cNvPicPr>
            <a:picLocks noChangeAspect="1"/>
          </p:cNvPicPr>
          <p:nvPr/>
        </p:nvPicPr>
        <p:blipFill>
          <a:blip r:embed="rId9"/>
          <a:stretch>
            <a:fillRect/>
          </a:stretch>
        </p:blipFill>
        <p:spPr>
          <a:xfrm>
            <a:off x="3752722" y="1817215"/>
            <a:ext cx="1976183" cy="1035007"/>
          </a:xfrm>
          <a:prstGeom prst="rect">
            <a:avLst/>
          </a:prstGeom>
        </p:spPr>
      </p:pic>
      <p:pic>
        <p:nvPicPr>
          <p:cNvPr id="16" name="Picture 15"/>
          <p:cNvPicPr>
            <a:picLocks noChangeAspect="1"/>
          </p:cNvPicPr>
          <p:nvPr/>
        </p:nvPicPr>
        <p:blipFill>
          <a:blip r:embed="rId10"/>
          <a:stretch>
            <a:fillRect/>
          </a:stretch>
        </p:blipFill>
        <p:spPr>
          <a:xfrm>
            <a:off x="6618914" y="651353"/>
            <a:ext cx="2432227" cy="801624"/>
          </a:xfrm>
          <a:prstGeom prst="rect">
            <a:avLst/>
          </a:prstGeom>
        </p:spPr>
      </p:pic>
      <p:sp>
        <p:nvSpPr>
          <p:cNvPr id="2" name="Rectangle 1"/>
          <p:cNvSpPr/>
          <p:nvPr/>
        </p:nvSpPr>
        <p:spPr bwMode="auto">
          <a:xfrm>
            <a:off x="2659705" y="1904977"/>
            <a:ext cx="1107811" cy="20169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ctr" anchorCtr="0"/>
          <a:lstStyle/>
          <a:p>
            <a:pPr algn="ctr" defTabSz="914038"/>
            <a:r>
              <a:rPr lang="en-US" sz="1078" dirty="0">
                <a:gradFill>
                  <a:gsLst>
                    <a:gs pos="0">
                      <a:srgbClr val="FFFFFF"/>
                    </a:gs>
                    <a:gs pos="100000">
                      <a:srgbClr val="FFFFFF"/>
                    </a:gs>
                  </a:gsLst>
                  <a:lin ang="5400000" scaled="0"/>
                </a:gradFill>
                <a:ea typeface="Segoe UI" pitchFamily="34" charset="0"/>
                <a:cs typeface="Segoe UI" pitchFamily="34" charset="0"/>
              </a:rPr>
              <a:t>Web Account Manager </a:t>
            </a:r>
          </a:p>
        </p:txBody>
      </p:sp>
      <p:sp>
        <p:nvSpPr>
          <p:cNvPr id="3" name="Rectangle 2"/>
          <p:cNvSpPr/>
          <p:nvPr/>
        </p:nvSpPr>
        <p:spPr bwMode="auto">
          <a:xfrm>
            <a:off x="5728905" y="1452978"/>
            <a:ext cx="1489445" cy="6362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ctr" anchorCtr="0"/>
          <a:lstStyle/>
          <a:p>
            <a:pPr algn="ctr" defTabSz="914038"/>
            <a:r>
              <a:rPr lang="en-US" sz="1176" dirty="0">
                <a:gradFill>
                  <a:gsLst>
                    <a:gs pos="0">
                      <a:srgbClr val="FFFFFF"/>
                    </a:gs>
                    <a:gs pos="100000">
                      <a:srgbClr val="FFFFFF"/>
                    </a:gs>
                  </a:gsLst>
                  <a:lin ang="5400000" scaled="0"/>
                </a:gradFill>
                <a:ea typeface="Segoe UI" pitchFamily="34" charset="0"/>
                <a:cs typeface="Segoe UI" pitchFamily="34" charset="0"/>
              </a:rPr>
              <a:t>App</a:t>
            </a:r>
          </a:p>
        </p:txBody>
      </p:sp>
      <p:sp>
        <p:nvSpPr>
          <p:cNvPr id="15" name="Cloud 14"/>
          <p:cNvSpPr/>
          <p:nvPr/>
        </p:nvSpPr>
        <p:spPr bwMode="auto">
          <a:xfrm>
            <a:off x="9088585" y="142109"/>
            <a:ext cx="2161858" cy="1198535"/>
          </a:xfrm>
          <a:prstGeom prst="cloud">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ctr" anchorCtr="0"/>
          <a:lstStyle/>
          <a:p>
            <a:pPr algn="ctr" defTabSz="914038"/>
            <a:r>
              <a:rPr lang="en-US" sz="1176" dirty="0">
                <a:gradFill>
                  <a:gsLst>
                    <a:gs pos="0">
                      <a:srgbClr val="FFFFFF"/>
                    </a:gs>
                    <a:gs pos="100000">
                      <a:srgbClr val="FFFFFF"/>
                    </a:gs>
                  </a:gsLst>
                  <a:lin ang="5400000" scaled="0"/>
                </a:gradFill>
                <a:ea typeface="Segoe UI" pitchFamily="34" charset="0"/>
                <a:cs typeface="Segoe UI" pitchFamily="34" charset="0"/>
              </a:rPr>
              <a:t>Identity/Service Provider</a:t>
            </a:r>
          </a:p>
        </p:txBody>
      </p:sp>
      <p:sp>
        <p:nvSpPr>
          <p:cNvPr id="17" name="Rectangle 16"/>
          <p:cNvSpPr/>
          <p:nvPr/>
        </p:nvSpPr>
        <p:spPr bwMode="auto">
          <a:xfrm>
            <a:off x="5274277" y="4437759"/>
            <a:ext cx="2535443" cy="9741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ctr" anchorCtr="0"/>
          <a:lstStyle/>
          <a:p>
            <a:pPr algn="ctr" defTabSz="914038"/>
            <a:r>
              <a:rPr lang="en-US" sz="1176" dirty="0">
                <a:gradFill>
                  <a:gsLst>
                    <a:gs pos="0">
                      <a:srgbClr val="FFFFFF"/>
                    </a:gs>
                    <a:gs pos="100000">
                      <a:srgbClr val="FFFFFF"/>
                    </a:gs>
                  </a:gsLst>
                  <a:lin ang="5400000" scaled="0"/>
                </a:gradFill>
                <a:ea typeface="Segoe UI" pitchFamily="34" charset="0"/>
                <a:cs typeface="Segoe UI" pitchFamily="34" charset="0"/>
              </a:rPr>
              <a:t>Web Account Provider</a:t>
            </a:r>
          </a:p>
        </p:txBody>
      </p:sp>
      <p:pic>
        <p:nvPicPr>
          <p:cNvPr id="10" name="Picture 9"/>
          <p:cNvPicPr>
            <a:picLocks noChangeAspect="1"/>
          </p:cNvPicPr>
          <p:nvPr/>
        </p:nvPicPr>
        <p:blipFill>
          <a:blip r:embed="rId11"/>
          <a:stretch>
            <a:fillRect/>
          </a:stretch>
        </p:blipFill>
        <p:spPr>
          <a:xfrm>
            <a:off x="6245405" y="5408885"/>
            <a:ext cx="1418799" cy="1085743"/>
          </a:xfrm>
          <a:prstGeom prst="rect">
            <a:avLst/>
          </a:prstGeom>
        </p:spPr>
      </p:pic>
      <p:sp>
        <p:nvSpPr>
          <p:cNvPr id="4" name="Title 3"/>
          <p:cNvSpPr>
            <a:spLocks noGrp="1"/>
          </p:cNvSpPr>
          <p:nvPr>
            <p:ph type="title"/>
          </p:nvPr>
        </p:nvSpPr>
        <p:spPr/>
        <p:txBody>
          <a:bodyPr/>
          <a:lstStyle/>
          <a:p>
            <a:r>
              <a:rPr lang="en-US" dirty="0" smtClean="0"/>
              <a:t>Web Account Manager</a:t>
            </a:r>
            <a:endParaRPr lang="en-US" dirty="0"/>
          </a:p>
        </p:txBody>
      </p:sp>
      <p:sp>
        <p:nvSpPr>
          <p:cNvPr id="5" name="Text Placeholder 4"/>
          <p:cNvSpPr>
            <a:spLocks noGrp="1"/>
          </p:cNvSpPr>
          <p:nvPr>
            <p:ph type="body" sz="quarter" idx="10"/>
          </p:nvPr>
        </p:nvSpPr>
        <p:spPr/>
        <p:txBody>
          <a:bodyPr/>
          <a:lstStyle/>
          <a:p>
            <a:r>
              <a:rPr lang="en-GB" dirty="0"/>
              <a:t> </a:t>
            </a:r>
          </a:p>
        </p:txBody>
      </p:sp>
      <p:grpSp>
        <p:nvGrpSpPr>
          <p:cNvPr id="25" name="Group 24"/>
          <p:cNvGrpSpPr/>
          <p:nvPr/>
        </p:nvGrpSpPr>
        <p:grpSpPr>
          <a:xfrm>
            <a:off x="5252324" y="4437759"/>
            <a:ext cx="2568333" cy="974136"/>
            <a:chOff x="5384553" y="4526248"/>
            <a:chExt cx="2586284" cy="993669"/>
          </a:xfrm>
        </p:grpSpPr>
        <p:sp>
          <p:nvSpPr>
            <p:cNvPr id="26" name="Rectangle 25"/>
            <p:cNvSpPr/>
            <p:nvPr/>
          </p:nvSpPr>
          <p:spPr bwMode="auto">
            <a:xfrm>
              <a:off x="5384553" y="4526248"/>
              <a:ext cx="2586284" cy="993669"/>
            </a:xfrm>
            <a:prstGeom prst="rect">
              <a:avLst/>
            </a:prstGeom>
            <a:solidFill>
              <a:schemeClr val="bg1"/>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r>
                <a:rPr lang="en-US" sz="1176" dirty="0">
                  <a:solidFill>
                    <a:srgbClr val="00188F"/>
                  </a:solidFill>
                  <a:ea typeface="Segoe UI" pitchFamily="34" charset="0"/>
                  <a:cs typeface="Segoe UI" pitchFamily="34" charset="0"/>
                </a:rPr>
                <a:t>Microsoft Web Account Provider</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08140" y="4689746"/>
              <a:ext cx="525831" cy="525831"/>
            </a:xfrm>
            <a:prstGeom prst="rect">
              <a:avLst/>
            </a:prstGeom>
          </p:spPr>
        </p:pic>
      </p:grpSp>
      <p:grpSp>
        <p:nvGrpSpPr>
          <p:cNvPr id="28" name="Group 27"/>
          <p:cNvGrpSpPr/>
          <p:nvPr/>
        </p:nvGrpSpPr>
        <p:grpSpPr>
          <a:xfrm>
            <a:off x="5417349" y="4586929"/>
            <a:ext cx="2535443" cy="974136"/>
            <a:chOff x="5536953" y="4678648"/>
            <a:chExt cx="2586284" cy="993669"/>
          </a:xfrm>
        </p:grpSpPr>
        <p:sp>
          <p:nvSpPr>
            <p:cNvPr id="29" name="Rectangle 28"/>
            <p:cNvSpPr/>
            <p:nvPr/>
          </p:nvSpPr>
          <p:spPr bwMode="auto">
            <a:xfrm>
              <a:off x="5536953" y="4678648"/>
              <a:ext cx="2586284" cy="993669"/>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89642" tIns="89642" rIns="33620" bIns="33620" rtlCol="0" anchor="b" anchorCtr="0"/>
            <a:lstStyle/>
            <a:p>
              <a:pPr algn="ctr" defTabSz="914038"/>
              <a:r>
                <a:rPr lang="en-US" sz="1176" dirty="0">
                  <a:solidFill>
                    <a:srgbClr val="00188F"/>
                  </a:solidFill>
                  <a:ea typeface="Segoe UI" pitchFamily="34" charset="0"/>
                  <a:cs typeface="Segoe UI" pitchFamily="34" charset="0"/>
                </a:rPr>
                <a:t>Contoso Web Account Provider</a:t>
              </a:r>
            </a:p>
          </p:txBody>
        </p:sp>
        <p:pic>
          <p:nvPicPr>
            <p:cNvPr id="30" name="Picture 2" descr="http://ts4.mm.bing.net/th?id=JN.%2fSTOhdwczW7y%2b1NOWqfPAA&amp;w=163&amp;h=88&amp;c=7&amp;rs=1&amp;qlt=90&amp;o=4&amp;pid=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8794" y="4815477"/>
              <a:ext cx="1045686" cy="564542"/>
            </a:xfrm>
            <a:prstGeom prst="rect">
              <a:avLst/>
            </a:prstGeom>
            <a:ln>
              <a:noFill/>
            </a:ln>
            <a:extLst/>
          </p:spPr>
          <p:style>
            <a:lnRef idx="2">
              <a:schemeClr val="accent2"/>
            </a:lnRef>
            <a:fillRef idx="1">
              <a:schemeClr val="lt1"/>
            </a:fillRef>
            <a:effectRef idx="0">
              <a:schemeClr val="accent2"/>
            </a:effectRef>
            <a:fontRef idx="minor">
              <a:schemeClr val="dk1"/>
            </a:fontRef>
          </p:style>
        </p:pic>
      </p:grpSp>
      <p:sp>
        <p:nvSpPr>
          <p:cNvPr id="31" name="Rectangle 30"/>
          <p:cNvSpPr/>
          <p:nvPr/>
        </p:nvSpPr>
        <p:spPr>
          <a:xfrm>
            <a:off x="6872163" y="4716500"/>
            <a:ext cx="181099" cy="754315"/>
          </a:xfrm>
          <a:prstGeom prst="rect">
            <a:avLst/>
          </a:prstGeom>
          <a:noFill/>
        </p:spPr>
        <p:txBody>
          <a:bodyPr wrap="none" lIns="89642" tIns="44821" rIns="89642" bIns="44821">
            <a:spAutoFit/>
          </a:bodyPr>
          <a:lstStyle/>
          <a:p>
            <a:pPr algn="ctr"/>
            <a:endParaRPr lang="en-US" sz="4313" dirty="0">
              <a:ln w="0"/>
              <a:solidFill>
                <a:schemeClr val="accent1"/>
              </a:solidFill>
              <a:effectLst>
                <a:outerShdw blurRad="38100" dist="25400" dir="5400000" algn="ctr" rotWithShape="0">
                  <a:srgbClr val="6E747A">
                    <a:alpha val="43000"/>
                  </a:srgbClr>
                </a:outerShdw>
              </a:effectLst>
            </a:endParaRPr>
          </a:p>
        </p:txBody>
      </p:sp>
      <p:grpSp>
        <p:nvGrpSpPr>
          <p:cNvPr id="32" name="Group 31"/>
          <p:cNvGrpSpPr/>
          <p:nvPr/>
        </p:nvGrpSpPr>
        <p:grpSpPr>
          <a:xfrm>
            <a:off x="5577513" y="4728502"/>
            <a:ext cx="2535443" cy="974136"/>
            <a:chOff x="5689353" y="4831048"/>
            <a:chExt cx="2586284" cy="993669"/>
          </a:xfrm>
        </p:grpSpPr>
        <p:sp>
          <p:nvSpPr>
            <p:cNvPr id="33" name="Rectangle 32"/>
            <p:cNvSpPr/>
            <p:nvPr/>
          </p:nvSpPr>
          <p:spPr bwMode="auto">
            <a:xfrm>
              <a:off x="5689353" y="4831048"/>
              <a:ext cx="2586284" cy="993669"/>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89642" tIns="89642" rIns="33620" bIns="33620" rtlCol="0" anchor="b" anchorCtr="0"/>
            <a:lstStyle/>
            <a:p>
              <a:pPr algn="ctr" defTabSz="914038"/>
              <a:r>
                <a:rPr lang="en-US" sz="1176" dirty="0">
                  <a:solidFill>
                    <a:srgbClr val="00188F"/>
                  </a:solidFill>
                  <a:ea typeface="Segoe UI" pitchFamily="34" charset="0"/>
                  <a:cs typeface="Segoe UI" pitchFamily="34" charset="0"/>
                </a:rPr>
                <a:t>Web Account Provider</a:t>
              </a:r>
            </a:p>
          </p:txBody>
        </p:sp>
        <p:sp>
          <p:nvSpPr>
            <p:cNvPr id="34" name="Rectangle 33"/>
            <p:cNvSpPr/>
            <p:nvPr/>
          </p:nvSpPr>
          <p:spPr>
            <a:xfrm>
              <a:off x="6432773" y="4974958"/>
              <a:ext cx="1072093" cy="523226"/>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lIns="89642" tIns="44821" rIns="89642" bIns="44821">
              <a:spAutoFit/>
            </a:bodyPr>
            <a:lstStyle/>
            <a:p>
              <a:pPr algn="ctr"/>
              <a:r>
                <a:rPr lang="en-US" sz="2745" dirty="0">
                  <a:ln w="0"/>
                  <a:solidFill>
                    <a:schemeClr val="accent1"/>
                  </a:solidFill>
                  <a:effectLst>
                    <a:outerShdw blurRad="38100" dist="25400" dir="5400000" algn="ctr" rotWithShape="0">
                      <a:srgbClr val="6E747A">
                        <a:alpha val="43000"/>
                      </a:srgbClr>
                    </a:outerShdw>
                  </a:effectLst>
                  <a:ea typeface="Segoe UI" pitchFamily="34" charset="0"/>
                  <a:cs typeface="Segoe UI" pitchFamily="34" charset="0"/>
                </a:rPr>
                <a:t>YOUR</a:t>
              </a:r>
              <a:endParaRPr lang="en-US" sz="2745" dirty="0">
                <a:ln w="0"/>
                <a:solidFill>
                  <a:schemeClr val="accent1"/>
                </a:solidFill>
                <a:effectLst>
                  <a:outerShdw blurRad="38100" dist="25400" dir="5400000" algn="ctr" rotWithShape="0">
                    <a:srgbClr val="6E747A">
                      <a:alpha val="43000"/>
                    </a:srgbClr>
                  </a:outerShdw>
                </a:effectLst>
              </a:endParaRPr>
            </a:p>
          </p:txBody>
        </p:sp>
      </p:grpSp>
      <p:sp>
        <p:nvSpPr>
          <p:cNvPr id="35" name="Rectangle 34"/>
          <p:cNvSpPr/>
          <p:nvPr/>
        </p:nvSpPr>
        <p:spPr bwMode="auto">
          <a:xfrm>
            <a:off x="325407" y="2383171"/>
            <a:ext cx="1826056" cy="89642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lIns="89642" tIns="89642" rIns="33620" bIns="33620" rtlCol="0" anchor="ctr" anchorCtr="0"/>
          <a:lstStyle/>
          <a:p>
            <a:pPr algn="ctr" defTabSz="914038"/>
            <a:r>
              <a:rPr lang="en-US" sz="1372" dirty="0">
                <a:gradFill>
                  <a:gsLst>
                    <a:gs pos="0">
                      <a:srgbClr val="FFFFFF"/>
                    </a:gs>
                    <a:gs pos="100000">
                      <a:srgbClr val="FFFFFF"/>
                    </a:gs>
                  </a:gsLst>
                  <a:lin ang="5400000" scaled="0"/>
                </a:gradFill>
                <a:ea typeface="Segoe UI" pitchFamily="34" charset="0"/>
                <a:cs typeface="Segoe UI" pitchFamily="34" charset="0"/>
              </a:rPr>
              <a:t>Browser</a:t>
            </a:r>
          </a:p>
        </p:txBody>
      </p:sp>
      <p:cxnSp>
        <p:nvCxnSpPr>
          <p:cNvPr id="36" name="Straight Arrow Connector 35"/>
          <p:cNvCxnSpPr/>
          <p:nvPr/>
        </p:nvCxnSpPr>
        <p:spPr>
          <a:xfrm>
            <a:off x="2151464" y="2869445"/>
            <a:ext cx="50824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bwMode="auto">
          <a:xfrm>
            <a:off x="5348978" y="1132190"/>
            <a:ext cx="2330575" cy="1344637"/>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
        <p:nvSpPr>
          <p:cNvPr id="38" name="Oval 37"/>
          <p:cNvSpPr/>
          <p:nvPr/>
        </p:nvSpPr>
        <p:spPr bwMode="auto">
          <a:xfrm>
            <a:off x="4166757" y="3848598"/>
            <a:ext cx="5170590" cy="2886104"/>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7353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heel(1)">
                                      <p:cBhvr>
                                        <p:cTn id="69" dur="10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heel(1)">
                                      <p:cBhvr>
                                        <p:cTn id="74" dur="1000"/>
                                        <p:tgtEl>
                                          <p:spTgt spid="38"/>
                                        </p:tgtEl>
                                      </p:cBhvr>
                                    </p:animEffect>
                                  </p:childTnLst>
                                </p:cTn>
                              </p:par>
                              <p:par>
                                <p:cTn id="75" presetID="10" presetClass="exit" presetSubtype="0" fill="hold" grpId="1" nodeType="with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7" grpId="1" animBg="1"/>
      <p:bldP spid="3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6633563" y="1906927"/>
            <a:ext cx="1049267" cy="237136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anchor="t" anchorCtr="0"/>
          <a:lstStyle/>
          <a:p>
            <a:pPr defTabSz="913978">
              <a:defRPr/>
            </a:pPr>
            <a:r>
              <a:rPr lang="en-US" sz="2353" spc="-100" dirty="0" err="1">
                <a:gradFill>
                  <a:gsLst>
                    <a:gs pos="0">
                      <a:srgbClr val="FFFFFF"/>
                    </a:gs>
                    <a:gs pos="100000">
                      <a:srgbClr val="FFFFFF"/>
                    </a:gs>
                  </a:gsLst>
                  <a:lin ang="5400000" scaled="0"/>
                </a:gradFill>
                <a:latin typeface="+mj-lt"/>
                <a:ea typeface="Segoe UI" pitchFamily="34" charset="0"/>
                <a:cs typeface="Segoe UI" pitchFamily="34" charset="0"/>
              </a:rPr>
              <a:t>Auth</a:t>
            </a:r>
            <a:r>
              <a:rPr lang="en-US" sz="2353" spc="-100" dirty="0">
                <a:gradFill>
                  <a:gsLst>
                    <a:gs pos="0">
                      <a:srgbClr val="FFFFFF"/>
                    </a:gs>
                    <a:gs pos="100000">
                      <a:srgbClr val="FFFFFF"/>
                    </a:gs>
                  </a:gsLst>
                  <a:lin ang="5400000" scaled="0"/>
                </a:gradFill>
                <a:latin typeface="+mj-lt"/>
                <a:ea typeface="Segoe UI" pitchFamily="34" charset="0"/>
                <a:cs typeface="Segoe UI" pitchFamily="34" charset="0"/>
              </a:rPr>
              <a:t> Filter</a:t>
            </a:r>
          </a:p>
        </p:txBody>
      </p:sp>
      <p:sp>
        <p:nvSpPr>
          <p:cNvPr id="19" name="Rectangle 18"/>
          <p:cNvSpPr/>
          <p:nvPr/>
        </p:nvSpPr>
        <p:spPr bwMode="auto">
          <a:xfrm>
            <a:off x="4185869" y="1905312"/>
            <a:ext cx="963178" cy="239625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anchor="t" anchorCtr="0"/>
          <a:lstStyle/>
          <a:p>
            <a:pPr defTabSz="913978">
              <a:defRPr/>
            </a:pPr>
            <a:r>
              <a:rPr lang="en-US" sz="2353" spc="-100" dirty="0">
                <a:gradFill>
                  <a:gsLst>
                    <a:gs pos="0">
                      <a:srgbClr val="FFFFFF"/>
                    </a:gs>
                    <a:gs pos="100000">
                      <a:srgbClr val="FFFFFF"/>
                    </a:gs>
                  </a:gsLst>
                  <a:lin ang="5400000" scaled="0"/>
                </a:gradFill>
                <a:latin typeface="+mj-lt"/>
                <a:ea typeface="Segoe UI" pitchFamily="34" charset="0"/>
                <a:cs typeface="Segoe UI" pitchFamily="34" charset="0"/>
              </a:rPr>
              <a:t>503 Retry Filter</a:t>
            </a:r>
          </a:p>
        </p:txBody>
      </p:sp>
      <p:sp>
        <p:nvSpPr>
          <p:cNvPr id="20" name="Rectangle 19"/>
          <p:cNvSpPr/>
          <p:nvPr/>
        </p:nvSpPr>
        <p:spPr bwMode="auto">
          <a:xfrm>
            <a:off x="5272222" y="1905312"/>
            <a:ext cx="1238170" cy="239625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anchor="t" anchorCtr="0"/>
          <a:lstStyle/>
          <a:p>
            <a:pPr defTabSz="913978">
              <a:defRPr/>
            </a:pPr>
            <a:r>
              <a:rPr lang="en-US" sz="2353" spc="-100" dirty="0">
                <a:gradFill>
                  <a:gsLst>
                    <a:gs pos="0">
                      <a:srgbClr val="FFFFFF"/>
                    </a:gs>
                    <a:gs pos="100000">
                      <a:srgbClr val="FFFFFF"/>
                    </a:gs>
                  </a:gsLst>
                  <a:lin ang="5400000" scaled="0"/>
                </a:gradFill>
                <a:latin typeface="+mj-lt"/>
                <a:ea typeface="Segoe UI" pitchFamily="34" charset="0"/>
                <a:cs typeface="Segoe UI" pitchFamily="34" charset="0"/>
              </a:rPr>
              <a:t>Metered Network Filter</a:t>
            </a:r>
          </a:p>
        </p:txBody>
      </p:sp>
      <p:sp>
        <p:nvSpPr>
          <p:cNvPr id="15" name="Bent Arrow 14"/>
          <p:cNvSpPr/>
          <p:nvPr/>
        </p:nvSpPr>
        <p:spPr bwMode="auto">
          <a:xfrm rot="16200000">
            <a:off x="4975736" y="3913070"/>
            <a:ext cx="2165843" cy="1120370"/>
          </a:xfrm>
          <a:prstGeom prst="bentArrow">
            <a:avLst>
              <a:gd name="adj1" fmla="val 12872"/>
              <a:gd name="adj2" fmla="val 15417"/>
              <a:gd name="adj3" fmla="val 29676"/>
              <a:gd name="adj4" fmla="val 34191"/>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rtlCol="0" anchor="t" anchorCtr="0"/>
          <a:lstStyle/>
          <a:p>
            <a:pPr algn="ctr" defTabSz="913978"/>
            <a:endParaRPr lang="en-US" sz="1567" spc="-1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Bent Arrow 16"/>
          <p:cNvSpPr/>
          <p:nvPr/>
        </p:nvSpPr>
        <p:spPr bwMode="auto">
          <a:xfrm rot="16200000">
            <a:off x="6026584" y="4284894"/>
            <a:ext cx="1478686" cy="1063881"/>
          </a:xfrm>
          <a:prstGeom prst="bentArrow">
            <a:avLst>
              <a:gd name="adj1" fmla="val 13643"/>
              <a:gd name="adj2" fmla="val 13269"/>
              <a:gd name="adj3" fmla="val 24131"/>
              <a:gd name="adj4" fmla="val 29637"/>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rtlCol="0" anchor="t" anchorCtr="0"/>
          <a:lstStyle/>
          <a:p>
            <a:pPr algn="ctr" defTabSz="913978"/>
            <a:endParaRPr lang="en-US" sz="1567" spc="-1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0959305" y="1900127"/>
            <a:ext cx="1052194" cy="247612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anchor="t" anchorCtr="0"/>
          <a:lstStyle/>
          <a:p>
            <a:pPr defTabSz="913978">
              <a:defRPr/>
            </a:pPr>
            <a:r>
              <a:rPr lang="en-US" sz="2353" spc="-100" dirty="0">
                <a:solidFill>
                  <a:schemeClr val="bg1"/>
                </a:solidFill>
                <a:latin typeface="+mj-lt"/>
                <a:ea typeface="Segoe UI" pitchFamily="34" charset="0"/>
                <a:cs typeface="Segoe UI" pitchFamily="34" charset="0"/>
              </a:rPr>
              <a:t>REST / Web Service</a:t>
            </a:r>
          </a:p>
        </p:txBody>
      </p:sp>
      <p:sp>
        <p:nvSpPr>
          <p:cNvPr id="5" name="Rectangle 4"/>
          <p:cNvSpPr/>
          <p:nvPr/>
        </p:nvSpPr>
        <p:spPr>
          <a:xfrm>
            <a:off x="1614512" y="1906927"/>
            <a:ext cx="2384613" cy="4121309"/>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19315" tIns="59657" rIns="119315" bIns="59657" rtlCol="0" anchor="t"/>
          <a:lstStyle/>
          <a:p>
            <a:r>
              <a:rPr lang="en-US" sz="2745" dirty="0">
                <a:solidFill>
                  <a:schemeClr val="accent4"/>
                </a:solidFill>
                <a:latin typeface="+mj-lt"/>
              </a:rPr>
              <a:t>HttpClient</a:t>
            </a:r>
          </a:p>
          <a:p>
            <a:endParaRPr lang="en-US" sz="1961" dirty="0">
              <a:solidFill>
                <a:schemeClr val="accent4"/>
              </a:solidFill>
            </a:endParaRPr>
          </a:p>
          <a:p>
            <a:r>
              <a:rPr lang="en-US" sz="1766" dirty="0" err="1">
                <a:solidFill>
                  <a:schemeClr val="accent4"/>
                </a:solidFill>
              </a:rPr>
              <a:t>GetAsync</a:t>
            </a:r>
            <a:endParaRPr lang="en-US" sz="1766" dirty="0">
              <a:solidFill>
                <a:schemeClr val="accent4"/>
              </a:solidFill>
            </a:endParaRPr>
          </a:p>
          <a:p>
            <a:r>
              <a:rPr lang="en-US" sz="1766" dirty="0" err="1">
                <a:solidFill>
                  <a:schemeClr val="accent4"/>
                </a:solidFill>
              </a:rPr>
              <a:t>GetBufferAsync</a:t>
            </a:r>
            <a:endParaRPr lang="en-US" sz="1766" dirty="0">
              <a:solidFill>
                <a:schemeClr val="accent4"/>
              </a:solidFill>
            </a:endParaRPr>
          </a:p>
          <a:p>
            <a:r>
              <a:rPr lang="en-US" sz="1766" dirty="0" err="1">
                <a:solidFill>
                  <a:schemeClr val="accent4"/>
                </a:solidFill>
              </a:rPr>
              <a:t>GetInputStreamAsync</a:t>
            </a:r>
            <a:endParaRPr lang="en-US" sz="1766" dirty="0">
              <a:solidFill>
                <a:schemeClr val="accent4"/>
              </a:solidFill>
            </a:endParaRPr>
          </a:p>
          <a:p>
            <a:r>
              <a:rPr lang="en-US" sz="1766" dirty="0" err="1">
                <a:solidFill>
                  <a:schemeClr val="accent4"/>
                </a:solidFill>
              </a:rPr>
              <a:t>GetStringAsync</a:t>
            </a:r>
            <a:endParaRPr lang="en-US" sz="1766" dirty="0">
              <a:solidFill>
                <a:schemeClr val="accent4"/>
              </a:solidFill>
            </a:endParaRPr>
          </a:p>
          <a:p>
            <a:endParaRPr lang="en-US" sz="1766" dirty="0">
              <a:solidFill>
                <a:schemeClr val="accent4"/>
              </a:solidFill>
            </a:endParaRPr>
          </a:p>
          <a:p>
            <a:r>
              <a:rPr lang="en-US" sz="1766" dirty="0" err="1">
                <a:solidFill>
                  <a:schemeClr val="accent4"/>
                </a:solidFill>
              </a:rPr>
              <a:t>PostAsync</a:t>
            </a:r>
            <a:endParaRPr lang="en-US" sz="1766" dirty="0">
              <a:solidFill>
                <a:schemeClr val="accent4"/>
              </a:solidFill>
            </a:endParaRPr>
          </a:p>
          <a:p>
            <a:endParaRPr lang="en-US" sz="1766" dirty="0">
              <a:solidFill>
                <a:schemeClr val="accent4"/>
              </a:solidFill>
            </a:endParaRPr>
          </a:p>
          <a:p>
            <a:r>
              <a:rPr lang="en-US" sz="1766" dirty="0" err="1">
                <a:solidFill>
                  <a:schemeClr val="accent4"/>
                </a:solidFill>
              </a:rPr>
              <a:t>PutAsync</a:t>
            </a:r>
            <a:endParaRPr lang="en-US" sz="1766" dirty="0">
              <a:solidFill>
                <a:schemeClr val="accent4"/>
              </a:solidFill>
            </a:endParaRPr>
          </a:p>
          <a:p>
            <a:endParaRPr lang="en-US" sz="1766" dirty="0">
              <a:solidFill>
                <a:schemeClr val="accent4"/>
              </a:solidFill>
            </a:endParaRPr>
          </a:p>
          <a:p>
            <a:r>
              <a:rPr lang="en-US" sz="1766" dirty="0" err="1">
                <a:solidFill>
                  <a:schemeClr val="accent4"/>
                </a:solidFill>
              </a:rPr>
              <a:t>SendRequestAsync</a:t>
            </a:r>
            <a:endParaRPr lang="en-US" sz="1766" dirty="0">
              <a:solidFill>
                <a:schemeClr val="accent4"/>
              </a:solidFill>
            </a:endParaRPr>
          </a:p>
        </p:txBody>
      </p:sp>
      <p:sp>
        <p:nvSpPr>
          <p:cNvPr id="11" name="Right Arrow 10"/>
          <p:cNvSpPr/>
          <p:nvPr/>
        </p:nvSpPr>
        <p:spPr bwMode="auto">
          <a:xfrm flipH="1">
            <a:off x="3999124" y="3936146"/>
            <a:ext cx="6951820" cy="406859"/>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rtlCol="0" anchor="t" anchorCtr="0"/>
          <a:lstStyle/>
          <a:p>
            <a:pPr algn="ctr" defTabSz="913978"/>
            <a:endParaRPr lang="en-US" sz="1567" spc="-100" dirty="0">
              <a:gradFill>
                <a:gsLst>
                  <a:gs pos="0">
                    <a:srgbClr val="FFFFFF"/>
                  </a:gs>
                  <a:gs pos="100000">
                    <a:srgbClr val="FFFFFF"/>
                  </a:gs>
                </a:gsLst>
                <a:lin ang="5400000" scaled="0"/>
              </a:gradFill>
              <a:ea typeface="Segoe UI" pitchFamily="34" charset="0"/>
              <a:cs typeface="Segoe UI" pitchFamily="34" charset="0"/>
            </a:endParaRPr>
          </a:p>
        </p:txBody>
      </p:sp>
      <p:sp>
        <p:nvSpPr>
          <p:cNvPr id="2" name="Right Arrow 1"/>
          <p:cNvSpPr/>
          <p:nvPr/>
        </p:nvSpPr>
        <p:spPr bwMode="auto">
          <a:xfrm>
            <a:off x="3999124" y="3301341"/>
            <a:ext cx="6960181" cy="425878"/>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rtlCol="0" anchor="t" anchorCtr="0"/>
          <a:lstStyle/>
          <a:p>
            <a:pPr algn="ctr" defTabSz="913978"/>
            <a:endParaRPr lang="en-US" sz="1567" spc="-1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The filter pipeline</a:t>
            </a:r>
            <a:endParaRPr lang="en-US" dirty="0"/>
          </a:p>
        </p:txBody>
      </p:sp>
      <p:sp>
        <p:nvSpPr>
          <p:cNvPr id="13" name="Text Placeholder 12"/>
          <p:cNvSpPr>
            <a:spLocks noGrp="1"/>
          </p:cNvSpPr>
          <p:nvPr>
            <p:ph type="body" sz="quarter" idx="10"/>
          </p:nvPr>
        </p:nvSpPr>
        <p:spPr/>
        <p:txBody>
          <a:bodyPr/>
          <a:lstStyle/>
          <a:p>
            <a:r>
              <a:rPr lang="en-GB" dirty="0" smtClean="0"/>
              <a:t> </a:t>
            </a:r>
            <a:endParaRPr lang="en-GB" dirty="0"/>
          </a:p>
        </p:txBody>
      </p:sp>
      <p:sp>
        <p:nvSpPr>
          <p:cNvPr id="6" name="Rectangle 5"/>
          <p:cNvSpPr/>
          <p:nvPr/>
        </p:nvSpPr>
        <p:spPr bwMode="auto">
          <a:xfrm>
            <a:off x="270066" y="1906928"/>
            <a:ext cx="1198650" cy="239463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30" tIns="89630" rIns="33615" bIns="33615" anchor="t" anchorCtr="0"/>
          <a:lstStyle/>
          <a:p>
            <a:pPr defTabSz="913978">
              <a:defRPr/>
            </a:pPr>
            <a:r>
              <a:rPr lang="en-US" sz="2745" spc="-100" dirty="0">
                <a:gradFill>
                  <a:gsLst>
                    <a:gs pos="0">
                      <a:srgbClr val="FFFFFF"/>
                    </a:gs>
                    <a:gs pos="100000">
                      <a:srgbClr val="FFFFFF"/>
                    </a:gs>
                  </a:gsLst>
                  <a:lin ang="5400000" scaled="0"/>
                </a:gradFill>
                <a:latin typeface="+mj-lt"/>
                <a:ea typeface="Segoe UI" pitchFamily="34" charset="0"/>
                <a:cs typeface="Segoe UI" pitchFamily="34" charset="0"/>
              </a:rPr>
              <a:t>Your app</a:t>
            </a:r>
          </a:p>
        </p:txBody>
      </p:sp>
      <p:sp>
        <p:nvSpPr>
          <p:cNvPr id="8" name="Rectangle 7"/>
          <p:cNvSpPr/>
          <p:nvPr/>
        </p:nvSpPr>
        <p:spPr>
          <a:xfrm>
            <a:off x="4482682" y="3257172"/>
            <a:ext cx="3255167" cy="514215"/>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19315" tIns="59657" rIns="119315" bIns="59657" rtlCol="0" anchor="ctr"/>
          <a:lstStyle/>
          <a:p>
            <a:pPr algn="ctr"/>
            <a:r>
              <a:rPr lang="en-US" sz="2157" dirty="0">
                <a:solidFill>
                  <a:schemeClr val="accent4"/>
                </a:solidFill>
                <a:latin typeface="+mj-lt"/>
              </a:rPr>
              <a:t>HttpRequestMessage</a:t>
            </a:r>
          </a:p>
        </p:txBody>
      </p:sp>
      <p:sp>
        <p:nvSpPr>
          <p:cNvPr id="9" name="Rectangle 8"/>
          <p:cNvSpPr/>
          <p:nvPr/>
        </p:nvSpPr>
        <p:spPr>
          <a:xfrm>
            <a:off x="4482682" y="3889434"/>
            <a:ext cx="3255167" cy="486816"/>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19315" tIns="59657" rIns="119315" bIns="59657" rtlCol="0" anchor="ctr"/>
          <a:lstStyle/>
          <a:p>
            <a:pPr algn="ctr"/>
            <a:r>
              <a:rPr lang="en-US" sz="2157" dirty="0">
                <a:solidFill>
                  <a:schemeClr val="accent4"/>
                </a:solidFill>
                <a:latin typeface="+mj-lt"/>
              </a:rPr>
              <a:t>HttpResponseMessage</a:t>
            </a:r>
          </a:p>
        </p:txBody>
      </p:sp>
      <p:sp>
        <p:nvSpPr>
          <p:cNvPr id="16" name="Rectangle 15"/>
          <p:cNvSpPr/>
          <p:nvPr/>
        </p:nvSpPr>
        <p:spPr>
          <a:xfrm>
            <a:off x="7966203" y="1900128"/>
            <a:ext cx="2579801" cy="2476128"/>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19315" tIns="59657" rIns="119315" bIns="59657" rtlCol="0" anchor="t"/>
          <a:lstStyle/>
          <a:p>
            <a:r>
              <a:rPr lang="en-US" sz="2745" dirty="0">
                <a:solidFill>
                  <a:schemeClr val="accent4"/>
                </a:solidFill>
                <a:latin typeface="+mj-lt"/>
              </a:rPr>
              <a:t>Http Base Protocol Filter</a:t>
            </a:r>
          </a:p>
          <a:p>
            <a:endParaRPr lang="en-US" sz="2353" dirty="0">
              <a:solidFill>
                <a:schemeClr val="accent4"/>
              </a:solidFill>
              <a:latin typeface="+mj-lt"/>
            </a:endParaRPr>
          </a:p>
          <a:p>
            <a:r>
              <a:rPr lang="en-US" sz="1766" dirty="0">
                <a:solidFill>
                  <a:schemeClr val="accent4"/>
                </a:solidFill>
              </a:rPr>
              <a:t>Has in-depth settings</a:t>
            </a:r>
          </a:p>
        </p:txBody>
      </p:sp>
      <p:sp>
        <p:nvSpPr>
          <p:cNvPr id="12" name="Rectangle 11"/>
          <p:cNvSpPr/>
          <p:nvPr/>
        </p:nvSpPr>
        <p:spPr>
          <a:xfrm>
            <a:off x="7309264" y="4824405"/>
            <a:ext cx="3453946" cy="1203831"/>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19315" tIns="59657" rIns="119315" bIns="59657" rtlCol="0" anchor="ctr"/>
          <a:lstStyle/>
          <a:p>
            <a:pPr algn="ctr"/>
            <a:r>
              <a:rPr lang="en-US" sz="2353" dirty="0">
                <a:solidFill>
                  <a:schemeClr val="accent4"/>
                </a:solidFill>
                <a:latin typeface="+mj-lt"/>
              </a:rPr>
              <a:t>HttpContent</a:t>
            </a:r>
          </a:p>
          <a:p>
            <a:pPr algn="ctr"/>
            <a:r>
              <a:rPr lang="en-US" sz="1961" dirty="0">
                <a:solidFill>
                  <a:schemeClr val="accent4"/>
                </a:solidFill>
                <a:latin typeface="+mj-lt"/>
              </a:rPr>
              <a:t>String • Stream • Buffer • Multipart • FormUrlEncoded</a:t>
            </a:r>
          </a:p>
        </p:txBody>
      </p:sp>
      <p:sp>
        <p:nvSpPr>
          <p:cNvPr id="3" name="Rectangle 2"/>
          <p:cNvSpPr/>
          <p:nvPr/>
        </p:nvSpPr>
        <p:spPr>
          <a:xfrm>
            <a:off x="9887347" y="3745522"/>
            <a:ext cx="1163660" cy="754190"/>
          </a:xfrm>
          <a:prstGeom prst="rect">
            <a:avLst/>
          </a:prstGeom>
        </p:spPr>
        <p:txBody>
          <a:bodyPr wrap="square">
            <a:spAutoFit/>
          </a:bodyPr>
          <a:lstStyle/>
          <a:p>
            <a:r>
              <a:rPr lang="en-US" sz="4312" dirty="0">
                <a:solidFill>
                  <a:srgbClr val="FFFFFF"/>
                </a:solidFill>
              </a:rPr>
              <a:t>⛭</a:t>
            </a:r>
          </a:p>
        </p:txBody>
      </p:sp>
      <p:sp>
        <p:nvSpPr>
          <p:cNvPr id="10" name="TextBox 9"/>
          <p:cNvSpPr txBox="1"/>
          <p:nvPr/>
        </p:nvSpPr>
        <p:spPr>
          <a:xfrm>
            <a:off x="4185650" y="1289877"/>
            <a:ext cx="3496960" cy="615480"/>
          </a:xfrm>
          <a:prstGeom prst="rect">
            <a:avLst/>
          </a:prstGeom>
          <a:noFill/>
        </p:spPr>
        <p:txBody>
          <a:bodyPr wrap="square" lIns="179259" tIns="143407" rIns="179259" bIns="143407" rtlCol="0">
            <a:spAutoFit/>
          </a:bodyPr>
          <a:lstStyle/>
          <a:p>
            <a:pPr algn="ctr">
              <a:lnSpc>
                <a:spcPct val="90000"/>
              </a:lnSpc>
              <a:spcAft>
                <a:spcPts val="588"/>
              </a:spcAft>
            </a:pPr>
            <a:r>
              <a:rPr lang="en-US" sz="2353" dirty="0">
                <a:solidFill>
                  <a:schemeClr val="accent3"/>
                </a:solidFill>
                <a:latin typeface="+mj-lt"/>
              </a:rPr>
              <a:t>Your code</a:t>
            </a:r>
          </a:p>
        </p:txBody>
      </p:sp>
      <p:sp>
        <p:nvSpPr>
          <p:cNvPr id="21" name="TextBox 20"/>
          <p:cNvSpPr txBox="1"/>
          <p:nvPr/>
        </p:nvSpPr>
        <p:spPr>
          <a:xfrm>
            <a:off x="7966204" y="1308393"/>
            <a:ext cx="2701148" cy="615480"/>
          </a:xfrm>
          <a:prstGeom prst="rect">
            <a:avLst/>
          </a:prstGeom>
          <a:noFill/>
        </p:spPr>
        <p:txBody>
          <a:bodyPr wrap="square" lIns="179259" tIns="143407" rIns="179259" bIns="143407" rtlCol="0">
            <a:spAutoFit/>
          </a:bodyPr>
          <a:lstStyle/>
          <a:p>
            <a:pPr algn="ctr">
              <a:lnSpc>
                <a:spcPct val="90000"/>
              </a:lnSpc>
              <a:spcAft>
                <a:spcPts val="588"/>
              </a:spcAft>
            </a:pPr>
            <a:r>
              <a:rPr lang="en-US" sz="2353" dirty="0">
                <a:solidFill>
                  <a:schemeClr val="accent3"/>
                </a:solidFill>
                <a:latin typeface="+mj-lt"/>
              </a:rPr>
              <a:t>This is also a filter</a:t>
            </a:r>
          </a:p>
        </p:txBody>
      </p:sp>
    </p:spTree>
    <p:extLst>
      <p:ext uri="{BB962C8B-B14F-4D97-AF65-F5344CB8AC3E}">
        <p14:creationId xmlns:p14="http://schemas.microsoft.com/office/powerpoint/2010/main" val="841126058"/>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 y="2210302"/>
            <a:ext cx="11637012" cy="2437399"/>
          </a:xfrm>
        </p:spPr>
        <p:txBody>
          <a:bodyPr/>
          <a:lstStyle/>
          <a:p>
            <a:r>
              <a:rPr lang="en-US" dirty="0" smtClean="0"/>
              <a:t>Use existing network/cloud services to extend your application with little effort</a:t>
            </a:r>
            <a:endParaRPr lang="en-US" dirty="0"/>
          </a:p>
        </p:txBody>
      </p:sp>
    </p:spTree>
    <p:extLst>
      <p:ext uri="{BB962C8B-B14F-4D97-AF65-F5344CB8AC3E}">
        <p14:creationId xmlns:p14="http://schemas.microsoft.com/office/powerpoint/2010/main" val="352525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bwMode="auto">
          <a:xfrm>
            <a:off x="0" y="1561448"/>
            <a:ext cx="12176151" cy="253987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grpSp>
        <p:nvGrpSpPr>
          <p:cNvPr id="4" name="Group 3"/>
          <p:cNvGrpSpPr/>
          <p:nvPr/>
        </p:nvGrpSpPr>
        <p:grpSpPr>
          <a:xfrm>
            <a:off x="460901" y="1623603"/>
            <a:ext cx="3543442" cy="4301868"/>
            <a:chOff x="216722" y="1655663"/>
            <a:chExt cx="3614495" cy="4388129"/>
          </a:xfrm>
        </p:grpSpPr>
        <p:sp>
          <p:nvSpPr>
            <p:cNvPr id="3" name="Rectangle 2"/>
            <p:cNvSpPr/>
            <p:nvPr/>
          </p:nvSpPr>
          <p:spPr bwMode="auto">
            <a:xfrm>
              <a:off x="2179637" y="4954790"/>
              <a:ext cx="1600200" cy="838200"/>
            </a:xfrm>
            <a:prstGeom prst="rect">
              <a:avLst/>
            </a:prstGeom>
            <a:solidFill>
              <a:schemeClr val="accent5">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8" name="Content Placeholder 2"/>
            <p:cNvSpPr txBox="1">
              <a:spLocks/>
            </p:cNvSpPr>
            <p:nvPr/>
          </p:nvSpPr>
          <p:spPr>
            <a:xfrm>
              <a:off x="219460" y="1655663"/>
              <a:ext cx="3611756" cy="320951"/>
            </a:xfrm>
            <a:prstGeom prst="rect">
              <a:avLst/>
            </a:prstGeom>
          </p:spPr>
          <p:txBody>
            <a:bodyPr vert="horz" lIns="91427" tIns="45713" rIns="91427" bIns="4571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mj-lt"/>
                  <a:cs typeface="Segoe UI Semibold" panose="020B0702040204020203" pitchFamily="34" charset="0"/>
                </a:rPr>
                <a:t>Basic State</a:t>
              </a:r>
              <a:r>
                <a:rPr lang="en-US" sz="1200" dirty="0">
                  <a:latin typeface="+mj-lt"/>
                  <a:cs typeface="Segoe UI Light"/>
                </a:rPr>
                <a:t/>
              </a:r>
              <a:br>
                <a:rPr lang="en-US" sz="1200" dirty="0">
                  <a:latin typeface="+mj-lt"/>
                  <a:cs typeface="Segoe UI Light"/>
                </a:rPr>
              </a:br>
              <a:endParaRPr lang="en-US" sz="1200" dirty="0">
                <a:latin typeface="+mj-lt"/>
                <a:cs typeface="Segoe UI Light"/>
              </a:endParaRPr>
            </a:p>
          </p:txBody>
        </p:sp>
        <p:sp>
          <p:nvSpPr>
            <p:cNvPr id="14" name="Subtitle 2"/>
            <p:cNvSpPr txBox="1">
              <a:spLocks/>
            </p:cNvSpPr>
            <p:nvPr/>
          </p:nvSpPr>
          <p:spPr>
            <a:xfrm>
              <a:off x="2295698" y="5596360"/>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Plate</a:t>
              </a:r>
            </a:p>
          </p:txBody>
        </p:sp>
        <p:sp>
          <p:nvSpPr>
            <p:cNvPr id="15" name="Subtitle 2"/>
            <p:cNvSpPr txBox="1">
              <a:spLocks/>
            </p:cNvSpPr>
            <p:nvPr/>
          </p:nvSpPr>
          <p:spPr>
            <a:xfrm>
              <a:off x="2295698" y="5298515"/>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App Logo</a:t>
              </a:r>
            </a:p>
          </p:txBody>
        </p:sp>
        <p:sp>
          <p:nvSpPr>
            <p:cNvPr id="16" name="Subtitle 2"/>
            <p:cNvSpPr txBox="1">
              <a:spLocks/>
            </p:cNvSpPr>
            <p:nvPr/>
          </p:nvSpPr>
          <p:spPr>
            <a:xfrm>
              <a:off x="2295698" y="5029954"/>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Short Name</a:t>
              </a:r>
            </a:p>
          </p:txBody>
        </p:sp>
        <p:pic>
          <p:nvPicPr>
            <p:cNvPr id="31" name="Picture 2"/>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16722" y="2027713"/>
              <a:ext cx="1970739" cy="4016079"/>
            </a:xfrm>
            <a:prstGeom prst="rect">
              <a:avLst/>
            </a:prstGeom>
          </p:spPr>
        </p:pic>
        <p:sp>
          <p:nvSpPr>
            <p:cNvPr id="34" name="Subtitle 2"/>
            <p:cNvSpPr txBox="1">
              <a:spLocks/>
            </p:cNvSpPr>
            <p:nvPr/>
          </p:nvSpPr>
          <p:spPr>
            <a:xfrm>
              <a:off x="2295698" y="2466858"/>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Plate</a:t>
              </a:r>
            </a:p>
          </p:txBody>
        </p:sp>
        <p:sp>
          <p:nvSpPr>
            <p:cNvPr id="35" name="Subtitle 2"/>
            <p:cNvSpPr txBox="1">
              <a:spLocks/>
            </p:cNvSpPr>
            <p:nvPr/>
          </p:nvSpPr>
          <p:spPr>
            <a:xfrm>
              <a:off x="2295698" y="2977442"/>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App Logo</a:t>
              </a:r>
            </a:p>
          </p:txBody>
        </p:sp>
        <p:sp>
          <p:nvSpPr>
            <p:cNvPr id="36" name="Subtitle 2"/>
            <p:cNvSpPr txBox="1">
              <a:spLocks/>
            </p:cNvSpPr>
            <p:nvPr/>
          </p:nvSpPr>
          <p:spPr>
            <a:xfrm>
              <a:off x="2295698" y="3780026"/>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Short Name</a:t>
              </a:r>
            </a:p>
          </p:txBody>
        </p:sp>
        <p:cxnSp>
          <p:nvCxnSpPr>
            <p:cNvPr id="46" name="Straight Connector 55"/>
            <p:cNvCxnSpPr/>
            <p:nvPr/>
          </p:nvCxnSpPr>
          <p:spPr>
            <a:xfrm>
              <a:off x="1201172" y="3044050"/>
              <a:ext cx="98628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56"/>
            <p:cNvCxnSpPr/>
            <p:nvPr/>
          </p:nvCxnSpPr>
          <p:spPr>
            <a:xfrm>
              <a:off x="1719290" y="2543207"/>
              <a:ext cx="4681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9"/>
            <p:cNvGrpSpPr/>
            <p:nvPr/>
          </p:nvGrpSpPr>
          <p:grpSpPr>
            <a:xfrm>
              <a:off x="743510" y="3612627"/>
              <a:ext cx="1443951" cy="243134"/>
              <a:chOff x="728133" y="2599267"/>
              <a:chExt cx="1415767" cy="238388"/>
            </a:xfrm>
          </p:grpSpPr>
          <p:cxnSp>
            <p:nvCxnSpPr>
              <p:cNvPr id="51" name="Straight Connector 60"/>
              <p:cNvCxnSpPr/>
              <p:nvPr/>
            </p:nvCxnSpPr>
            <p:spPr>
              <a:xfrm>
                <a:off x="728133" y="2837655"/>
                <a:ext cx="14157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65"/>
              <p:cNvCxnSpPr/>
              <p:nvPr/>
            </p:nvCxnSpPr>
            <p:spPr>
              <a:xfrm>
                <a:off x="728133" y="2599267"/>
                <a:ext cx="0" cy="2383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p:cNvGrpSpPr/>
          <p:nvPr/>
        </p:nvGrpSpPr>
        <p:grpSpPr>
          <a:xfrm>
            <a:off x="4227585" y="1623603"/>
            <a:ext cx="3646164" cy="4301868"/>
            <a:chOff x="4312356" y="1655663"/>
            <a:chExt cx="3719277" cy="4388129"/>
          </a:xfrm>
        </p:grpSpPr>
        <p:sp>
          <p:nvSpPr>
            <p:cNvPr id="57" name="Rectangle 56"/>
            <p:cNvSpPr/>
            <p:nvPr/>
          </p:nvSpPr>
          <p:spPr bwMode="auto">
            <a:xfrm>
              <a:off x="6294437" y="4945062"/>
              <a:ext cx="1600200" cy="838200"/>
            </a:xfrm>
            <a:prstGeom prst="rect">
              <a:avLst/>
            </a:prstGeom>
            <a:solidFill>
              <a:schemeClr val="accent5">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54" name="Rectangle 53"/>
            <p:cNvSpPr/>
            <p:nvPr/>
          </p:nvSpPr>
          <p:spPr bwMode="auto">
            <a:xfrm>
              <a:off x="6294437" y="4716462"/>
              <a:ext cx="1600200" cy="228600"/>
            </a:xfrm>
            <a:prstGeom prst="rect">
              <a:avLst/>
            </a:prstGeom>
            <a:solidFill>
              <a:schemeClr val="accent5">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11" name="Content Placeholder 2"/>
            <p:cNvSpPr txBox="1">
              <a:spLocks/>
            </p:cNvSpPr>
            <p:nvPr/>
          </p:nvSpPr>
          <p:spPr>
            <a:xfrm>
              <a:off x="4316638" y="1655663"/>
              <a:ext cx="3714995" cy="320951"/>
            </a:xfrm>
            <a:prstGeom prst="rect">
              <a:avLst/>
            </a:prstGeom>
          </p:spPr>
          <p:txBody>
            <a:bodyPr vert="horz" lIns="91427" tIns="45713" rIns="91427" bIns="4571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mj-lt"/>
                  <a:cs typeface="Segoe UI Semibold" panose="020B0702040204020203" pitchFamily="34" charset="0"/>
                </a:rPr>
                <a:t>Semi-Live State</a:t>
              </a:r>
              <a:r>
                <a:rPr lang="en-US" sz="1200" dirty="0">
                  <a:latin typeface="+mj-lt"/>
                  <a:cs typeface="Segoe UI Light"/>
                </a:rPr>
                <a:t/>
              </a:r>
              <a:br>
                <a:rPr lang="en-US" sz="1200" dirty="0">
                  <a:latin typeface="+mj-lt"/>
                  <a:cs typeface="Segoe UI Light"/>
                </a:rPr>
              </a:br>
              <a:endParaRPr lang="en-US" sz="1200" dirty="0">
                <a:latin typeface="+mj-lt"/>
                <a:cs typeface="Segoe UI Light"/>
              </a:endParaRPr>
            </a:p>
          </p:txBody>
        </p:sp>
        <p:sp>
          <p:nvSpPr>
            <p:cNvPr id="17" name="Subtitle 2"/>
            <p:cNvSpPr txBox="1">
              <a:spLocks/>
            </p:cNvSpPr>
            <p:nvPr/>
          </p:nvSpPr>
          <p:spPr>
            <a:xfrm>
              <a:off x="6371521" y="5596360"/>
              <a:ext cx="1474740"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Plate</a:t>
              </a:r>
            </a:p>
          </p:txBody>
        </p:sp>
        <p:sp>
          <p:nvSpPr>
            <p:cNvPr id="18" name="Subtitle 2"/>
            <p:cNvSpPr txBox="1">
              <a:spLocks/>
            </p:cNvSpPr>
            <p:nvPr/>
          </p:nvSpPr>
          <p:spPr>
            <a:xfrm>
              <a:off x="6371521" y="5298515"/>
              <a:ext cx="1474740"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App Logo</a:t>
              </a:r>
            </a:p>
          </p:txBody>
        </p:sp>
        <p:sp>
          <p:nvSpPr>
            <p:cNvPr id="19" name="Subtitle 2"/>
            <p:cNvSpPr txBox="1">
              <a:spLocks/>
            </p:cNvSpPr>
            <p:nvPr/>
          </p:nvSpPr>
          <p:spPr>
            <a:xfrm>
              <a:off x="6371521" y="5029954"/>
              <a:ext cx="1474740"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Short Name</a:t>
              </a:r>
            </a:p>
          </p:txBody>
        </p:sp>
        <p:sp>
          <p:nvSpPr>
            <p:cNvPr id="20" name="Subtitle 2"/>
            <p:cNvSpPr txBox="1">
              <a:spLocks/>
            </p:cNvSpPr>
            <p:nvPr/>
          </p:nvSpPr>
          <p:spPr>
            <a:xfrm>
              <a:off x="6371521" y="4753898"/>
              <a:ext cx="1474740"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Badge</a:t>
              </a:r>
            </a:p>
          </p:txBody>
        </p:sp>
        <p:pic>
          <p:nvPicPr>
            <p:cNvPr id="33" name="Picture 25"/>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4312356" y="2027713"/>
              <a:ext cx="1970739" cy="4016079"/>
            </a:xfrm>
            <a:prstGeom prst="rect">
              <a:avLst/>
            </a:prstGeom>
          </p:spPr>
        </p:pic>
        <p:sp>
          <p:nvSpPr>
            <p:cNvPr id="37" name="Subtitle 2"/>
            <p:cNvSpPr txBox="1">
              <a:spLocks/>
            </p:cNvSpPr>
            <p:nvPr/>
          </p:nvSpPr>
          <p:spPr>
            <a:xfrm>
              <a:off x="6371520" y="2466858"/>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Plate</a:t>
              </a:r>
            </a:p>
          </p:txBody>
        </p:sp>
        <p:sp>
          <p:nvSpPr>
            <p:cNvPr id="38" name="Subtitle 2"/>
            <p:cNvSpPr txBox="1">
              <a:spLocks/>
            </p:cNvSpPr>
            <p:nvPr/>
          </p:nvSpPr>
          <p:spPr>
            <a:xfrm>
              <a:off x="6371520" y="2977442"/>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App Logo</a:t>
              </a:r>
            </a:p>
          </p:txBody>
        </p:sp>
        <p:sp>
          <p:nvSpPr>
            <p:cNvPr id="39" name="Subtitle 2"/>
            <p:cNvSpPr txBox="1">
              <a:spLocks/>
            </p:cNvSpPr>
            <p:nvPr/>
          </p:nvSpPr>
          <p:spPr>
            <a:xfrm>
              <a:off x="6371520" y="3780026"/>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Short Name</a:t>
              </a:r>
            </a:p>
          </p:txBody>
        </p:sp>
        <p:sp>
          <p:nvSpPr>
            <p:cNvPr id="40" name="Subtitle 2"/>
            <p:cNvSpPr txBox="1">
              <a:spLocks/>
            </p:cNvSpPr>
            <p:nvPr/>
          </p:nvSpPr>
          <p:spPr>
            <a:xfrm>
              <a:off x="6371521" y="3478867"/>
              <a:ext cx="1474740"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Badge</a:t>
              </a:r>
            </a:p>
          </p:txBody>
        </p:sp>
        <p:grpSp>
          <p:nvGrpSpPr>
            <p:cNvPr id="59" name="Group 66"/>
            <p:cNvGrpSpPr/>
            <p:nvPr/>
          </p:nvGrpSpPr>
          <p:grpSpPr>
            <a:xfrm>
              <a:off x="4824081" y="3612627"/>
              <a:ext cx="1443951" cy="243134"/>
              <a:chOff x="728133" y="2599267"/>
              <a:chExt cx="1415767" cy="238388"/>
            </a:xfrm>
          </p:grpSpPr>
          <p:cxnSp>
            <p:nvCxnSpPr>
              <p:cNvPr id="60" name="Straight Connector 71"/>
              <p:cNvCxnSpPr/>
              <p:nvPr/>
            </p:nvCxnSpPr>
            <p:spPr>
              <a:xfrm>
                <a:off x="728133" y="2837655"/>
                <a:ext cx="14157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72"/>
              <p:cNvCxnSpPr/>
              <p:nvPr/>
            </p:nvCxnSpPr>
            <p:spPr>
              <a:xfrm>
                <a:off x="728133" y="2599267"/>
                <a:ext cx="0" cy="2383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2" name="Straight Connector 73"/>
            <p:cNvCxnSpPr/>
            <p:nvPr/>
          </p:nvCxnSpPr>
          <p:spPr>
            <a:xfrm>
              <a:off x="5273167" y="3044050"/>
              <a:ext cx="98628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74"/>
            <p:cNvCxnSpPr/>
            <p:nvPr/>
          </p:nvCxnSpPr>
          <p:spPr>
            <a:xfrm>
              <a:off x="5791286" y="2543207"/>
              <a:ext cx="4681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75"/>
            <p:cNvCxnSpPr/>
            <p:nvPr/>
          </p:nvCxnSpPr>
          <p:spPr>
            <a:xfrm>
              <a:off x="5791286" y="3543542"/>
              <a:ext cx="4681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112956" y="1623603"/>
            <a:ext cx="3654894" cy="4301868"/>
            <a:chOff x="8413814" y="1655663"/>
            <a:chExt cx="3728182" cy="4388129"/>
          </a:xfrm>
        </p:grpSpPr>
        <p:sp>
          <p:nvSpPr>
            <p:cNvPr id="74" name="Rectangle 73"/>
            <p:cNvSpPr/>
            <p:nvPr/>
          </p:nvSpPr>
          <p:spPr bwMode="auto">
            <a:xfrm>
              <a:off x="10409237" y="5478462"/>
              <a:ext cx="1600200" cy="304800"/>
            </a:xfrm>
            <a:prstGeom prst="rect">
              <a:avLst/>
            </a:prstGeom>
            <a:solidFill>
              <a:schemeClr val="accent5">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75" name="Rectangle 74"/>
            <p:cNvSpPr/>
            <p:nvPr/>
          </p:nvSpPr>
          <p:spPr bwMode="auto">
            <a:xfrm>
              <a:off x="10409237" y="4411662"/>
              <a:ext cx="1600200" cy="838200"/>
            </a:xfrm>
            <a:prstGeom prst="rect">
              <a:avLst/>
            </a:prstGeom>
            <a:solidFill>
              <a:schemeClr val="accent5">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56" name="Rectangle 55"/>
            <p:cNvSpPr/>
            <p:nvPr/>
          </p:nvSpPr>
          <p:spPr bwMode="auto">
            <a:xfrm>
              <a:off x="10409237" y="5249862"/>
              <a:ext cx="1600200" cy="228600"/>
            </a:xfrm>
            <a:prstGeom prst="rect">
              <a:avLst/>
            </a:prstGeom>
            <a:solidFill>
              <a:schemeClr val="accent5">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12" name="Content Placeholder 2"/>
            <p:cNvSpPr txBox="1">
              <a:spLocks/>
            </p:cNvSpPr>
            <p:nvPr/>
          </p:nvSpPr>
          <p:spPr>
            <a:xfrm>
              <a:off x="8413815" y="1655663"/>
              <a:ext cx="3728181" cy="320951"/>
            </a:xfrm>
            <a:prstGeom prst="rect">
              <a:avLst/>
            </a:prstGeom>
          </p:spPr>
          <p:txBody>
            <a:bodyPr vert="horz" lIns="91427" tIns="45713" rIns="91427" bIns="4571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dirty="0">
                  <a:latin typeface="+mj-lt"/>
                  <a:cs typeface="Segoe UI Semibold" panose="020B0702040204020203" pitchFamily="34" charset="0"/>
                </a:rPr>
                <a:t>Live State</a:t>
              </a:r>
              <a:r>
                <a:rPr lang="en-US" sz="1200" dirty="0">
                  <a:latin typeface="+mj-lt"/>
                  <a:cs typeface="Segoe UI Light"/>
                </a:rPr>
                <a:t/>
              </a:r>
              <a:br>
                <a:rPr lang="en-US" sz="1200" dirty="0">
                  <a:latin typeface="+mj-lt"/>
                  <a:cs typeface="Segoe UI Light"/>
                </a:rPr>
              </a:br>
              <a:endParaRPr lang="en-US" sz="1200" dirty="0">
                <a:latin typeface="+mj-lt"/>
                <a:cs typeface="Segoe UI Light"/>
              </a:endParaRPr>
            </a:p>
          </p:txBody>
        </p:sp>
        <p:sp>
          <p:nvSpPr>
            <p:cNvPr id="21" name="Subtitle 2"/>
            <p:cNvSpPr txBox="1">
              <a:spLocks/>
            </p:cNvSpPr>
            <p:nvPr/>
          </p:nvSpPr>
          <p:spPr>
            <a:xfrm>
              <a:off x="10507792" y="5596360"/>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Plate</a:t>
              </a:r>
            </a:p>
          </p:txBody>
        </p:sp>
        <p:sp>
          <p:nvSpPr>
            <p:cNvPr id="22" name="Subtitle 2"/>
            <p:cNvSpPr txBox="1">
              <a:spLocks/>
            </p:cNvSpPr>
            <p:nvPr/>
          </p:nvSpPr>
          <p:spPr>
            <a:xfrm>
              <a:off x="10507792" y="4763893"/>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App Icon</a:t>
              </a:r>
            </a:p>
          </p:txBody>
        </p:sp>
        <p:sp>
          <p:nvSpPr>
            <p:cNvPr id="23" name="Subtitle 2"/>
            <p:cNvSpPr txBox="1">
              <a:spLocks/>
            </p:cNvSpPr>
            <p:nvPr/>
          </p:nvSpPr>
          <p:spPr>
            <a:xfrm>
              <a:off x="10507792" y="5029954"/>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Short Name</a:t>
              </a:r>
            </a:p>
          </p:txBody>
        </p:sp>
        <p:sp>
          <p:nvSpPr>
            <p:cNvPr id="24" name="Subtitle 2"/>
            <p:cNvSpPr txBox="1">
              <a:spLocks/>
            </p:cNvSpPr>
            <p:nvPr/>
          </p:nvSpPr>
          <p:spPr>
            <a:xfrm>
              <a:off x="10507792" y="4494254"/>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Badge</a:t>
              </a:r>
            </a:p>
          </p:txBody>
        </p:sp>
        <p:sp>
          <p:nvSpPr>
            <p:cNvPr id="25" name="Subtitle 2"/>
            <p:cNvSpPr txBox="1">
              <a:spLocks/>
            </p:cNvSpPr>
            <p:nvPr/>
          </p:nvSpPr>
          <p:spPr>
            <a:xfrm>
              <a:off x="10507792" y="5303173"/>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tx1">
                      <a:lumMod val="50000"/>
                      <a:lumOff val="50000"/>
                    </a:schemeClr>
                  </a:solidFill>
                  <a:latin typeface="Segoe UI Light" panose="020B0502040204020203" pitchFamily="34" charset="0"/>
                  <a:cs typeface="Segoe UI Light" panose="020B0502040204020203" pitchFamily="34" charset="0"/>
                </a:rPr>
                <a:t>Content</a:t>
              </a:r>
            </a:p>
          </p:txBody>
        </p:sp>
        <p:pic>
          <p:nvPicPr>
            <p:cNvPr id="32" name="Picture 8"/>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8413814" y="2027713"/>
              <a:ext cx="1970739" cy="4016079"/>
            </a:xfrm>
            <a:prstGeom prst="rect">
              <a:avLst/>
            </a:prstGeom>
          </p:spPr>
        </p:pic>
        <p:sp>
          <p:nvSpPr>
            <p:cNvPr id="41" name="Subtitle 2"/>
            <p:cNvSpPr txBox="1">
              <a:spLocks/>
            </p:cNvSpPr>
            <p:nvPr/>
          </p:nvSpPr>
          <p:spPr>
            <a:xfrm>
              <a:off x="10507791" y="2466858"/>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Plate</a:t>
              </a:r>
            </a:p>
          </p:txBody>
        </p:sp>
        <p:sp>
          <p:nvSpPr>
            <p:cNvPr id="42" name="Subtitle 2"/>
            <p:cNvSpPr txBox="1">
              <a:spLocks/>
            </p:cNvSpPr>
            <p:nvPr/>
          </p:nvSpPr>
          <p:spPr>
            <a:xfrm>
              <a:off x="10507791" y="3780026"/>
              <a:ext cx="1535519"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Short Name</a:t>
              </a:r>
            </a:p>
          </p:txBody>
        </p:sp>
        <p:sp>
          <p:nvSpPr>
            <p:cNvPr id="43" name="Subtitle 2"/>
            <p:cNvSpPr txBox="1">
              <a:spLocks/>
            </p:cNvSpPr>
            <p:nvPr/>
          </p:nvSpPr>
          <p:spPr>
            <a:xfrm>
              <a:off x="10507792" y="3478867"/>
              <a:ext cx="1474740"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Badge</a:t>
              </a:r>
            </a:p>
          </p:txBody>
        </p:sp>
        <p:sp>
          <p:nvSpPr>
            <p:cNvPr id="44" name="Subtitle 2"/>
            <p:cNvSpPr txBox="1">
              <a:spLocks/>
            </p:cNvSpPr>
            <p:nvPr/>
          </p:nvSpPr>
          <p:spPr>
            <a:xfrm>
              <a:off x="10507792" y="3210555"/>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App Icon</a:t>
              </a:r>
            </a:p>
          </p:txBody>
        </p:sp>
        <p:sp>
          <p:nvSpPr>
            <p:cNvPr id="45" name="Subtitle 2"/>
            <p:cNvSpPr txBox="1">
              <a:spLocks/>
            </p:cNvSpPr>
            <p:nvPr/>
          </p:nvSpPr>
          <p:spPr>
            <a:xfrm>
              <a:off x="10507792" y="2732312"/>
              <a:ext cx="1578228" cy="268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solidFill>
                    <a:schemeClr val="accent1"/>
                  </a:solidFill>
                  <a:latin typeface="Segoe UI Light" panose="020B0502040204020203" pitchFamily="34" charset="0"/>
                  <a:cs typeface="Segoe UI Light" panose="020B0502040204020203" pitchFamily="34" charset="0"/>
                </a:rPr>
                <a:t>Content</a:t>
              </a:r>
            </a:p>
          </p:txBody>
        </p:sp>
        <p:grpSp>
          <p:nvGrpSpPr>
            <p:cNvPr id="65" name="Group 76"/>
            <p:cNvGrpSpPr/>
            <p:nvPr/>
          </p:nvGrpSpPr>
          <p:grpSpPr>
            <a:xfrm>
              <a:off x="9009775" y="3612627"/>
              <a:ext cx="1443951" cy="243134"/>
              <a:chOff x="728133" y="2599267"/>
              <a:chExt cx="1415767" cy="238388"/>
            </a:xfrm>
          </p:grpSpPr>
          <p:cxnSp>
            <p:nvCxnSpPr>
              <p:cNvPr id="66" name="Straight Connector 77"/>
              <p:cNvCxnSpPr/>
              <p:nvPr/>
            </p:nvCxnSpPr>
            <p:spPr>
              <a:xfrm>
                <a:off x="728133" y="2837655"/>
                <a:ext cx="141576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78"/>
              <p:cNvCxnSpPr/>
              <p:nvPr/>
            </p:nvCxnSpPr>
            <p:spPr>
              <a:xfrm>
                <a:off x="728133" y="2599267"/>
                <a:ext cx="0" cy="2383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79"/>
            <p:cNvCxnSpPr/>
            <p:nvPr/>
          </p:nvCxnSpPr>
          <p:spPr>
            <a:xfrm>
              <a:off x="9458861" y="2793629"/>
              <a:ext cx="98628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80"/>
            <p:cNvCxnSpPr/>
            <p:nvPr/>
          </p:nvCxnSpPr>
          <p:spPr>
            <a:xfrm>
              <a:off x="9976980" y="2543207"/>
              <a:ext cx="4681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81"/>
            <p:cNvCxnSpPr/>
            <p:nvPr/>
          </p:nvCxnSpPr>
          <p:spPr>
            <a:xfrm>
              <a:off x="9976980" y="3543542"/>
              <a:ext cx="4681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82"/>
            <p:cNvGrpSpPr/>
            <p:nvPr/>
          </p:nvGrpSpPr>
          <p:grpSpPr>
            <a:xfrm rot="10800000">
              <a:off x="9707844" y="3250404"/>
              <a:ext cx="745883" cy="121678"/>
              <a:chOff x="728132" y="2599267"/>
              <a:chExt cx="731324" cy="119303"/>
            </a:xfrm>
          </p:grpSpPr>
          <p:cxnSp>
            <p:nvCxnSpPr>
              <p:cNvPr id="72" name="Straight Connector 83"/>
              <p:cNvCxnSpPr/>
              <p:nvPr/>
            </p:nvCxnSpPr>
            <p:spPr>
              <a:xfrm rot="10800000" flipH="1">
                <a:off x="728132" y="2718570"/>
                <a:ext cx="7313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84"/>
              <p:cNvCxnSpPr/>
              <p:nvPr/>
            </p:nvCxnSpPr>
            <p:spPr>
              <a:xfrm rot="10800000" flipV="1">
                <a:off x="1459456" y="2599267"/>
                <a:ext cx="0" cy="1193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dirty="0" smtClean="0"/>
              <a:t>Tile anatomy</a:t>
            </a:r>
            <a:endParaRPr lang="en-US" dirty="0"/>
          </a:p>
        </p:txBody>
      </p:sp>
    </p:spTree>
    <p:extLst>
      <p:ext uri="{BB962C8B-B14F-4D97-AF65-F5344CB8AC3E}">
        <p14:creationId xmlns:p14="http://schemas.microsoft.com/office/powerpoint/2010/main" val="424975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9" presetClass="emph" presetSubtype="0" nodeType="withEffect">
                                  <p:stCondLst>
                                    <p:cond delay="0"/>
                                  </p:stCondLst>
                                  <p:childTnLst>
                                    <p:set>
                                      <p:cBhvr rctx="PPT">
                                        <p:cTn id="17" dur="indefinite"/>
                                        <p:tgtEl>
                                          <p:spTgt spid="5"/>
                                        </p:tgtEl>
                                        <p:attrNameLst>
                                          <p:attrName>style.opacity</p:attrName>
                                        </p:attrNameLst>
                                      </p:cBhvr>
                                      <p:to>
                                        <p:strVal val="0.5"/>
                                      </p:to>
                                    </p:set>
                                    <p:animEffect filter="image" prLst="opacity: 0.5">
                                      <p:cBhvr rctx="IE">
                                        <p:cTn id="18"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6210"/>
          <a:stretch/>
        </p:blipFill>
        <p:spPr>
          <a:xfrm>
            <a:off x="7216531" y="3728121"/>
            <a:ext cx="4977734" cy="3129394"/>
          </a:xfrm>
          <a:prstGeom prst="rect">
            <a:avLst/>
          </a:prstGeom>
        </p:spPr>
      </p:pic>
      <p:sp>
        <p:nvSpPr>
          <p:cNvPr id="3" name="Title 2"/>
          <p:cNvSpPr>
            <a:spLocks noGrp="1"/>
          </p:cNvSpPr>
          <p:nvPr>
            <p:ph type="title"/>
          </p:nvPr>
        </p:nvSpPr>
        <p:spPr/>
        <p:txBody>
          <a:bodyPr/>
          <a:lstStyle/>
          <a:p>
            <a:r>
              <a:rPr lang="en-US" smtClean="0"/>
              <a:t>Toasts</a:t>
            </a:r>
            <a:endParaRPr lang="en-US" dirty="0"/>
          </a:p>
        </p:txBody>
      </p:sp>
      <p:sp>
        <p:nvSpPr>
          <p:cNvPr id="4" name="Text Placeholder 3"/>
          <p:cNvSpPr>
            <a:spLocks noGrp="1"/>
          </p:cNvSpPr>
          <p:nvPr>
            <p:ph type="body" sz="quarter" idx="10"/>
          </p:nvPr>
        </p:nvSpPr>
        <p:spPr/>
        <p:txBody>
          <a:bodyPr/>
          <a:lstStyle/>
          <a:p>
            <a:r>
              <a:rPr lang="en-US" smtClean="0"/>
              <a:t>Glance (consume)</a:t>
            </a:r>
          </a:p>
          <a:p>
            <a:pPr lvl="1"/>
            <a:r>
              <a:rPr lang="en-US" smtClean="0"/>
              <a:t>See new information from your apps.</a:t>
            </a:r>
          </a:p>
          <a:p>
            <a:r>
              <a:rPr lang="en-US" smtClean="0"/>
              <a:t>Act (chase, or take actions)</a:t>
            </a:r>
          </a:p>
          <a:p>
            <a:pPr lvl="1"/>
            <a:r>
              <a:rPr lang="en-US" smtClean="0"/>
              <a:t>Toasts invite you to begin or complete a task. </a:t>
            </a:r>
          </a:p>
          <a:p>
            <a:pPr lvl="1"/>
            <a:r>
              <a:rPr lang="en-US" smtClean="0"/>
              <a:t>The toast is the app’s door by chasing (clicking) it.  </a:t>
            </a:r>
          </a:p>
          <a:p>
            <a:pPr lvl="1"/>
            <a:r>
              <a:rPr lang="en-US" smtClean="0"/>
              <a:t>Additional actions enable users to perform simple tasks without context switching.</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531" y="-7295"/>
            <a:ext cx="4977734" cy="3734795"/>
          </a:xfrm>
          <a:prstGeom prst="rect">
            <a:avLst/>
          </a:prstGeom>
        </p:spPr>
      </p:pic>
    </p:spTree>
    <p:extLst>
      <p:ext uri="{BB962C8B-B14F-4D97-AF65-F5344CB8AC3E}">
        <p14:creationId xmlns:p14="http://schemas.microsoft.com/office/powerpoint/2010/main" val="28860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52555" y="126798"/>
            <a:ext cx="3718445" cy="6613876"/>
          </a:xfrm>
          <a:prstGeom prst="rect">
            <a:avLst/>
          </a:prstGeom>
          <a:ln>
            <a:solidFill>
              <a:schemeClr val="tx1"/>
            </a:solidFill>
          </a:ln>
        </p:spPr>
      </p:pic>
      <p:sp>
        <p:nvSpPr>
          <p:cNvPr id="7" name="Title 6"/>
          <p:cNvSpPr>
            <a:spLocks noGrp="1"/>
          </p:cNvSpPr>
          <p:nvPr>
            <p:ph type="title"/>
          </p:nvPr>
        </p:nvSpPr>
        <p:spPr/>
        <p:txBody>
          <a:bodyPr/>
          <a:lstStyle/>
          <a:p>
            <a:r>
              <a:rPr lang="en-US" smtClean="0"/>
              <a:t>Toast states</a:t>
            </a:r>
            <a:endParaRPr lang="en-US" dirty="0"/>
          </a:p>
        </p:txBody>
      </p:sp>
      <p:sp>
        <p:nvSpPr>
          <p:cNvPr id="4" name="Text Placeholder 3"/>
          <p:cNvSpPr>
            <a:spLocks noGrp="1"/>
          </p:cNvSpPr>
          <p:nvPr>
            <p:ph type="body" sz="quarter" idx="10"/>
          </p:nvPr>
        </p:nvSpPr>
        <p:spPr/>
        <p:txBody>
          <a:bodyPr/>
          <a:lstStyle/>
          <a:p>
            <a:r>
              <a:rPr lang="en-US" sz="3921" dirty="0"/>
              <a:t>Collapsed state</a:t>
            </a:r>
          </a:p>
          <a:p>
            <a:pPr lvl="1"/>
            <a:r>
              <a:rPr lang="en-US" sz="1961" dirty="0"/>
              <a:t>Action center chevron </a:t>
            </a:r>
          </a:p>
          <a:p>
            <a:pPr lvl="1"/>
            <a:r>
              <a:rPr lang="en-US" sz="1961" dirty="0"/>
              <a:t>Mobile default </a:t>
            </a:r>
          </a:p>
          <a:p>
            <a:r>
              <a:rPr lang="en-US" sz="3921" dirty="0"/>
              <a:t>Expanded state</a:t>
            </a:r>
          </a:p>
          <a:p>
            <a:pPr lvl="1"/>
            <a:r>
              <a:rPr lang="en-US" sz="1961" dirty="0"/>
              <a:t>Action center chevron </a:t>
            </a:r>
          </a:p>
          <a:p>
            <a:pPr lvl="1"/>
            <a:r>
              <a:rPr lang="en-US" sz="1961" dirty="0"/>
              <a:t>Desktop default</a:t>
            </a:r>
          </a:p>
          <a:p>
            <a:endParaRPr lang="en-US" dirty="0"/>
          </a:p>
        </p:txBody>
      </p:sp>
      <p:pic>
        <p:nvPicPr>
          <p:cNvPr id="6" name="Picture 5"/>
          <p:cNvPicPr>
            <a:picLocks noChangeAspect="1"/>
          </p:cNvPicPr>
          <p:nvPr/>
        </p:nvPicPr>
        <p:blipFill>
          <a:blip r:embed="rId3"/>
          <a:stretch>
            <a:fillRect/>
          </a:stretch>
        </p:blipFill>
        <p:spPr>
          <a:xfrm>
            <a:off x="8337062" y="126797"/>
            <a:ext cx="3724822" cy="6613878"/>
          </a:xfrm>
          <a:prstGeom prst="rect">
            <a:avLst/>
          </a:prstGeom>
          <a:ln>
            <a:solidFill>
              <a:schemeClr val="tx1"/>
            </a:solidFill>
          </a:ln>
        </p:spPr>
      </p:pic>
      <p:sp>
        <p:nvSpPr>
          <p:cNvPr id="8" name="Text Placeholder 1"/>
          <p:cNvSpPr txBox="1">
            <a:spLocks/>
          </p:cNvSpPr>
          <p:nvPr/>
        </p:nvSpPr>
        <p:spPr>
          <a:xfrm>
            <a:off x="343941" y="1412044"/>
            <a:ext cx="4482123" cy="452584"/>
          </a:xfrm>
          <a:prstGeom prst="rect">
            <a:avLst/>
          </a:prstGeom>
        </p:spPr>
        <p:txBody>
          <a:bodyPr vert="horz" wrap="square" lIns="143428" tIns="89642" rIns="143428" bIns="89642" rtlCol="0">
            <a:spAutoFit/>
          </a:bodyPr>
          <a:lstStyle>
            <a:lvl1pPr marR="0" indent="0" defTabSz="932667" fontAlgn="auto">
              <a:lnSpc>
                <a:spcPct val="90000"/>
              </a:lnSpc>
              <a:spcBef>
                <a:spcPct val="20000"/>
              </a:spcBef>
              <a:spcAft>
                <a:spcPts val="0"/>
              </a:spcAft>
              <a:buClr>
                <a:schemeClr val="tx1"/>
              </a:buClr>
              <a:buSzPct val="90000"/>
              <a:buFont typeface="Wingdings" panose="05000000000000000000" pitchFamily="2" charset="2"/>
              <a:buNone/>
              <a:tabLst/>
              <a:defRPr sz="4000" spc="0" baseline="0">
                <a:gradFill>
                  <a:gsLst>
                    <a:gs pos="20354">
                      <a:schemeClr val="tx2"/>
                    </a:gs>
                    <a:gs pos="40000">
                      <a:schemeClr val="tx2"/>
                    </a:gs>
                  </a:gsLst>
                  <a:lin ang="5400000" scaled="0"/>
                </a:gradFill>
                <a:latin typeface="+mj-lt"/>
              </a:defRPr>
            </a:lvl1pPr>
            <a:lvl2pPr marL="0" marR="0" indent="0" defTabSz="932667" fontAlgn="auto">
              <a:lnSpc>
                <a:spcPct val="90000"/>
              </a:lnSpc>
              <a:spcBef>
                <a:spcPct val="20000"/>
              </a:spcBef>
              <a:spcAft>
                <a:spcPts val="0"/>
              </a:spcAft>
              <a:buClr>
                <a:schemeClr val="tx1"/>
              </a:buClr>
              <a:buSzPct val="90000"/>
              <a:buFontTx/>
              <a:buNone/>
              <a:tabLst/>
              <a:defRPr sz="2000" spc="0" baseline="0">
                <a:gradFill>
                  <a:gsLst>
                    <a:gs pos="1250">
                      <a:schemeClr val="tx1"/>
                    </a:gs>
                    <a:gs pos="100000">
                      <a:schemeClr val="tx1"/>
                    </a:gs>
                  </a:gsLst>
                  <a:lin ang="5400000" scaled="0"/>
                </a:gradFill>
              </a:defRPr>
            </a:lvl2pPr>
            <a:lvl3pPr marL="228582" marR="0" indent="0" defTabSz="932667" fontAlgn="auto">
              <a:lnSpc>
                <a:spcPct val="90000"/>
              </a:lnSpc>
              <a:spcBef>
                <a:spcPct val="20000"/>
              </a:spcBef>
              <a:spcAft>
                <a:spcPts val="0"/>
              </a:spcAft>
              <a:buClr>
                <a:schemeClr val="tx1"/>
              </a:buClr>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3pPr>
            <a:lvl4pPr marL="457163" marR="0" indent="0" defTabSz="932667" fontAlgn="auto">
              <a:lnSpc>
                <a:spcPct val="90000"/>
              </a:lnSpc>
              <a:spcBef>
                <a:spcPct val="20000"/>
              </a:spcBef>
              <a:spcAft>
                <a:spcPts val="0"/>
              </a:spcAft>
              <a:buClr>
                <a:schemeClr val="tx1"/>
              </a:buClr>
              <a:buSzPct val="90000"/>
              <a:buFont typeface="Wingdings" panose="05000000000000000000" pitchFamily="2" charset="2"/>
              <a:buNone/>
              <a:tabLst/>
              <a:defRPr spc="0" baseline="0">
                <a:gradFill>
                  <a:gsLst>
                    <a:gs pos="1250">
                      <a:schemeClr val="tx1"/>
                    </a:gs>
                    <a:gs pos="100000">
                      <a:schemeClr val="tx1"/>
                    </a:gs>
                  </a:gsLst>
                  <a:lin ang="5400000" scaled="0"/>
                </a:gradFill>
              </a:defRPr>
            </a:lvl4pPr>
            <a:lvl5pPr marL="685745" marR="0" indent="0" defTabSz="932667" fontAlgn="auto">
              <a:lnSpc>
                <a:spcPct val="90000"/>
              </a:lnSpc>
              <a:spcBef>
                <a:spcPct val="20000"/>
              </a:spcBef>
              <a:spcAft>
                <a:spcPts val="0"/>
              </a:spcAft>
              <a:buClr>
                <a:schemeClr val="tx1"/>
              </a:buClr>
              <a:buSzPct val="90000"/>
              <a:buFont typeface="Wingdings" panose="05000000000000000000" pitchFamily="2" charset="2"/>
              <a:buNone/>
              <a:tabLst/>
              <a:defRPr spc="0" baseline="0">
                <a:gradFill>
                  <a:gsLst>
                    <a:gs pos="1250">
                      <a:schemeClr val="tx1"/>
                    </a:gs>
                    <a:gs pos="100000">
                      <a:schemeClr val="tx1"/>
                    </a:gs>
                  </a:gsLst>
                  <a:lin ang="5400000" scaled="0"/>
                </a:gradFill>
              </a:defRPr>
            </a:lvl5pPr>
            <a:lvl6pPr marL="2564834" indent="-233167" defTabSz="932667">
              <a:spcBef>
                <a:spcPct val="20000"/>
              </a:spcBef>
              <a:buFont typeface="Arial" pitchFamily="34" charset="0"/>
              <a:buChar char="•"/>
              <a:defRPr sz="2000"/>
            </a:lvl6pPr>
            <a:lvl7pPr marL="3031170" indent="-233167" defTabSz="932667">
              <a:spcBef>
                <a:spcPct val="20000"/>
              </a:spcBef>
              <a:buFont typeface="Arial" pitchFamily="34" charset="0"/>
              <a:buChar char="•"/>
              <a:defRPr sz="2000"/>
            </a:lvl7pPr>
            <a:lvl8pPr marL="3497503" indent="-233167" defTabSz="932667">
              <a:spcBef>
                <a:spcPct val="20000"/>
              </a:spcBef>
              <a:buFont typeface="Arial" pitchFamily="34" charset="0"/>
              <a:buChar char="•"/>
              <a:defRPr sz="2000"/>
            </a:lvl8pPr>
            <a:lvl9pPr marL="3963838" indent="-233167" defTabSz="932667">
              <a:spcBef>
                <a:spcPct val="20000"/>
              </a:spcBef>
              <a:buFont typeface="Arial" pitchFamily="34" charset="0"/>
              <a:buChar char="•"/>
              <a:defRPr sz="2000"/>
            </a:lvl9pPr>
          </a:lstStyle>
          <a:p>
            <a:endParaRPr lang="en-US" sz="1961" dirty="0"/>
          </a:p>
        </p:txBody>
      </p:sp>
    </p:spTree>
    <p:extLst>
      <p:ext uri="{BB962C8B-B14F-4D97-AF65-F5344CB8AC3E}">
        <p14:creationId xmlns:p14="http://schemas.microsoft.com/office/powerpoint/2010/main" val="42081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Interactive toast</a:t>
            </a:r>
            <a:endParaRPr lang="en-US" dirty="0"/>
          </a:p>
        </p:txBody>
      </p:sp>
      <p:grpSp>
        <p:nvGrpSpPr>
          <p:cNvPr id="2" name="Group 1"/>
          <p:cNvGrpSpPr/>
          <p:nvPr/>
        </p:nvGrpSpPr>
        <p:grpSpPr>
          <a:xfrm>
            <a:off x="1276991" y="1232627"/>
            <a:ext cx="9749345" cy="5192254"/>
            <a:chOff x="4313237" y="2761152"/>
            <a:chExt cx="6819159" cy="3631710"/>
          </a:xfrm>
        </p:grpSpPr>
        <p:pic>
          <p:nvPicPr>
            <p:cNvPr id="5" name="Picture 4" descr="http://osguni/AssetsThreshold/00/00/00/00/00/0A/2C_Desktop_Desktop_5Color.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1959" y="3116479"/>
              <a:ext cx="2078355" cy="1558925"/>
            </a:xfrm>
            <a:prstGeom prst="rect">
              <a:avLst/>
            </a:prstGeom>
            <a:noFill/>
            <a:ln>
              <a:solidFill>
                <a:schemeClr val="tx1"/>
              </a:solidFill>
            </a:ln>
          </p:spPr>
        </p:pic>
        <p:pic>
          <p:nvPicPr>
            <p:cNvPr id="6" name="Picture 5"/>
            <p:cNvPicPr>
              <a:picLocks noChangeAspect="1"/>
            </p:cNvPicPr>
            <p:nvPr/>
          </p:nvPicPr>
          <p:blipFill rotWithShape="1">
            <a:blip r:embed="rId3"/>
            <a:srcRect b="35219"/>
            <a:stretch/>
          </p:blipFill>
          <p:spPr>
            <a:xfrm>
              <a:off x="6761959" y="5242306"/>
              <a:ext cx="2124053" cy="1144475"/>
            </a:xfrm>
            <a:prstGeom prst="rect">
              <a:avLst/>
            </a:prstGeom>
            <a:ln>
              <a:solidFill>
                <a:schemeClr val="tx1"/>
              </a:solidFill>
            </a:ln>
          </p:spPr>
        </p:pic>
        <p:pic>
          <p:nvPicPr>
            <p:cNvPr id="7" name="Picture 6" descr="http://osguni/AssetsThreshold/00/00/00/00/00/0B/1C_Desktop_Desktop_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5631" y="3116479"/>
              <a:ext cx="2056765" cy="1543685"/>
            </a:xfrm>
            <a:prstGeom prst="rect">
              <a:avLst/>
            </a:prstGeom>
            <a:noFill/>
            <a:ln>
              <a:solidFill>
                <a:schemeClr val="tx1"/>
              </a:solidFill>
            </a:ln>
          </p:spPr>
        </p:pic>
        <p:pic>
          <p:nvPicPr>
            <p:cNvPr id="8" name="Picture 7" descr="http://osguni/AssetsThreshold/00/00/00/00/00/04/KY_Mobile_5inch_Mobile5_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5631" y="5242306"/>
              <a:ext cx="2056765" cy="1144476"/>
            </a:xfrm>
            <a:prstGeom prst="rect">
              <a:avLst/>
            </a:prstGeom>
            <a:noFill/>
            <a:ln>
              <a:solidFill>
                <a:schemeClr val="tx1"/>
              </a:solidFill>
            </a:ln>
          </p:spPr>
        </p:pic>
        <p:pic>
          <p:nvPicPr>
            <p:cNvPr id="9" name="Picture 8" descr="http://osguni/AssetsThreshold/00/00/00/00/00/0B/1B_Desktop_Desktop_1Color.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877" y="3108706"/>
              <a:ext cx="2056765" cy="1548446"/>
            </a:xfrm>
            <a:prstGeom prst="rect">
              <a:avLst/>
            </a:prstGeom>
            <a:noFill/>
            <a:ln>
              <a:solidFill>
                <a:schemeClr val="tx1"/>
              </a:solidFill>
            </a:ln>
          </p:spPr>
        </p:pic>
        <p:pic>
          <p:nvPicPr>
            <p:cNvPr id="10" name="Picture 9" descr="http://osguni/AssetsThreshold/00/00/00/00/00/04/KW_Mobile_5inch_Mobile5_1.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0910" y="5242306"/>
              <a:ext cx="2067778" cy="1150556"/>
            </a:xfrm>
            <a:prstGeom prst="rect">
              <a:avLst/>
            </a:prstGeom>
            <a:noFill/>
            <a:ln>
              <a:solidFill>
                <a:schemeClr val="tx1"/>
              </a:solidFill>
            </a:ln>
          </p:spPr>
        </p:pic>
        <p:sp>
          <p:nvSpPr>
            <p:cNvPr id="11" name="TextBox 4"/>
            <p:cNvSpPr txBox="1"/>
            <p:nvPr/>
          </p:nvSpPr>
          <p:spPr>
            <a:xfrm>
              <a:off x="4313237" y="2761152"/>
              <a:ext cx="615404" cy="316515"/>
            </a:xfrm>
            <a:prstGeom prst="rect">
              <a:avLst/>
            </a:prstGeom>
            <a:noFill/>
          </p:spPr>
          <p:txBody>
            <a:bodyPr wrap="none" lIns="179285" tIns="143428" rIns="179285" bIns="143428" rtlCol="0">
              <a:spAutoFit/>
            </a:bodyPr>
            <a:lstStyle/>
            <a:p>
              <a:pPr>
                <a:lnSpc>
                  <a:spcPct val="90000"/>
                </a:lnSpc>
                <a:spcAft>
                  <a:spcPts val="588"/>
                </a:spcAft>
              </a:pPr>
              <a:r>
                <a:rPr lang="en-US" sz="1176" dirty="0">
                  <a:gradFill>
                    <a:gsLst>
                      <a:gs pos="2917">
                        <a:schemeClr val="tx1"/>
                      </a:gs>
                      <a:gs pos="30000">
                        <a:schemeClr val="tx1"/>
                      </a:gs>
                    </a:gsLst>
                    <a:lin ang="5400000" scaled="0"/>
                  </a:gradFill>
                </a:rPr>
                <a:t>Desktop</a:t>
              </a:r>
            </a:p>
          </p:txBody>
        </p:sp>
        <p:sp>
          <p:nvSpPr>
            <p:cNvPr id="12" name="TextBox 5"/>
            <p:cNvSpPr txBox="1"/>
            <p:nvPr/>
          </p:nvSpPr>
          <p:spPr>
            <a:xfrm>
              <a:off x="4313237" y="4852476"/>
              <a:ext cx="554858" cy="316515"/>
            </a:xfrm>
            <a:prstGeom prst="rect">
              <a:avLst/>
            </a:prstGeom>
            <a:noFill/>
          </p:spPr>
          <p:txBody>
            <a:bodyPr wrap="none" lIns="179285" tIns="143428" rIns="179285" bIns="143428" rtlCol="0">
              <a:spAutoFit/>
            </a:bodyPr>
            <a:lstStyle/>
            <a:p>
              <a:pPr>
                <a:lnSpc>
                  <a:spcPct val="90000"/>
                </a:lnSpc>
                <a:spcAft>
                  <a:spcPts val="588"/>
                </a:spcAft>
              </a:pPr>
              <a:r>
                <a:rPr lang="en-US" sz="1176" dirty="0">
                  <a:gradFill>
                    <a:gsLst>
                      <a:gs pos="2917">
                        <a:schemeClr val="tx1"/>
                      </a:gs>
                      <a:gs pos="30000">
                        <a:schemeClr val="tx1"/>
                      </a:gs>
                    </a:gsLst>
                    <a:lin ang="5400000" scaled="0"/>
                  </a:gradFill>
                </a:rPr>
                <a:t>Mobile</a:t>
              </a:r>
            </a:p>
          </p:txBody>
        </p:sp>
      </p:grpSp>
    </p:spTree>
    <p:extLst>
      <p:ext uri="{BB962C8B-B14F-4D97-AF65-F5344CB8AC3E}">
        <p14:creationId xmlns:p14="http://schemas.microsoft.com/office/powerpoint/2010/main" val="9116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 y="2579603"/>
            <a:ext cx="11637012" cy="1698798"/>
          </a:xfrm>
        </p:spPr>
        <p:txBody>
          <a:bodyPr/>
          <a:lstStyle/>
          <a:p>
            <a:r>
              <a:rPr lang="en-US" dirty="0" smtClean="0"/>
              <a:t>Tiles and toast notifications keep your users engaged</a:t>
            </a:r>
            <a:endParaRPr lang="en-US" dirty="0"/>
          </a:p>
        </p:txBody>
      </p:sp>
    </p:spTree>
    <p:extLst>
      <p:ext uri="{BB962C8B-B14F-4D97-AF65-F5344CB8AC3E}">
        <p14:creationId xmlns:p14="http://schemas.microsoft.com/office/powerpoint/2010/main" val="67965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Windows 8.0/8.1 Store Apps</a:t>
            </a:r>
            <a:endParaRPr lang="en-GB" dirty="0"/>
          </a:p>
        </p:txBody>
      </p:sp>
      <p:grpSp>
        <p:nvGrpSpPr>
          <p:cNvPr id="30" name="Group 29"/>
          <p:cNvGrpSpPr/>
          <p:nvPr/>
        </p:nvGrpSpPr>
        <p:grpSpPr>
          <a:xfrm>
            <a:off x="1329433" y="2403978"/>
            <a:ext cx="9771817" cy="2955922"/>
            <a:chOff x="1760973" y="2403978"/>
            <a:chExt cx="9771817" cy="2955922"/>
          </a:xfrm>
        </p:grpSpPr>
        <p:sp>
          <p:nvSpPr>
            <p:cNvPr id="12" name="TextBox 11"/>
            <p:cNvSpPr txBox="1"/>
            <p:nvPr/>
          </p:nvSpPr>
          <p:spPr>
            <a:xfrm>
              <a:off x="1760973" y="4990568"/>
              <a:ext cx="1404808" cy="369332"/>
            </a:xfrm>
            <a:prstGeom prst="rect">
              <a:avLst/>
            </a:prstGeom>
            <a:noFill/>
          </p:spPr>
          <p:txBody>
            <a:bodyPr wrap="none" rtlCol="0">
              <a:spAutoFit/>
            </a:bodyPr>
            <a:lstStyle/>
            <a:p>
              <a:r>
                <a:rPr lang="en-GB" dirty="0" smtClean="0"/>
                <a:t>Windows 8.0</a:t>
              </a:r>
              <a:endParaRPr lang="en-GB" dirty="0"/>
            </a:p>
          </p:txBody>
        </p:sp>
        <p:sp>
          <p:nvSpPr>
            <p:cNvPr id="16" name="Right Arrow 15"/>
            <p:cNvSpPr/>
            <p:nvPr/>
          </p:nvSpPr>
          <p:spPr>
            <a:xfrm>
              <a:off x="4008814" y="2528849"/>
              <a:ext cx="3296861"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Minimal code update required</a:t>
              </a:r>
              <a:endParaRPr lang="en-GB" sz="1400" b="1" dirty="0"/>
            </a:p>
          </p:txBody>
        </p:sp>
        <p:sp>
          <p:nvSpPr>
            <p:cNvPr id="18" name="Right Arrow 17"/>
            <p:cNvSpPr/>
            <p:nvPr/>
          </p:nvSpPr>
          <p:spPr>
            <a:xfrm>
              <a:off x="4008814" y="3478379"/>
              <a:ext cx="3296861"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Responsive UX Design/Implementation</a:t>
              </a:r>
              <a:endParaRPr lang="en-GB" sz="1400" b="1" dirty="0"/>
            </a:p>
          </p:txBody>
        </p:sp>
        <p:grpSp>
          <p:nvGrpSpPr>
            <p:cNvPr id="29" name="Group 28"/>
            <p:cNvGrpSpPr/>
            <p:nvPr/>
          </p:nvGrpSpPr>
          <p:grpSpPr>
            <a:xfrm>
              <a:off x="7359296" y="3522125"/>
              <a:ext cx="1215837" cy="1184120"/>
              <a:chOff x="7185213" y="1892624"/>
              <a:chExt cx="3339912" cy="3252785"/>
            </a:xfrm>
          </p:grpSpPr>
          <p:pic>
            <p:nvPicPr>
              <p:cNvPr id="20" name="Pho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213" y="1892624"/>
                <a:ext cx="3339912" cy="3252785"/>
              </a:xfrm>
              <a:prstGeom prst="rect">
                <a:avLst/>
              </a:prstGeom>
            </p:spPr>
          </p:pic>
          <p:sp>
            <p:nvSpPr>
              <p:cNvPr id="22" name="Windows Flag"/>
              <p:cNvSpPr>
                <a:spLocks noEditPoints="1"/>
              </p:cNvSpPr>
              <p:nvPr/>
            </p:nvSpPr>
            <p:spPr bwMode="auto">
              <a:xfrm>
                <a:off x="8279892" y="2929868"/>
                <a:ext cx="816997" cy="820242"/>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sp>
          <p:nvSpPr>
            <p:cNvPr id="23" name="TextBox 22"/>
            <p:cNvSpPr txBox="1"/>
            <p:nvPr/>
          </p:nvSpPr>
          <p:spPr>
            <a:xfrm>
              <a:off x="9076452" y="4990568"/>
              <a:ext cx="1347100" cy="369332"/>
            </a:xfrm>
            <a:prstGeom prst="rect">
              <a:avLst/>
            </a:prstGeom>
            <a:noFill/>
          </p:spPr>
          <p:txBody>
            <a:bodyPr wrap="none" rtlCol="0">
              <a:spAutoFit/>
            </a:bodyPr>
            <a:lstStyle/>
            <a:p>
              <a:r>
                <a:rPr lang="en-GB" dirty="0" smtClean="0"/>
                <a:t>Windows 10</a:t>
              </a:r>
              <a:endParaRPr lang="en-GB" dirty="0"/>
            </a:p>
          </p:txBody>
        </p:sp>
        <p:grpSp>
          <p:nvGrpSpPr>
            <p:cNvPr id="28" name="Group 27"/>
            <p:cNvGrpSpPr/>
            <p:nvPr/>
          </p:nvGrpSpPr>
          <p:grpSpPr>
            <a:xfrm>
              <a:off x="7967214" y="2403978"/>
              <a:ext cx="3565576" cy="2279633"/>
              <a:chOff x="2376161" y="2718054"/>
              <a:chExt cx="925305" cy="591589"/>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376161" y="2718054"/>
                <a:ext cx="925305" cy="591589"/>
              </a:xfrm>
              <a:custGeom>
                <a:avLst/>
                <a:gdLst>
                  <a:gd name="connsiteX0" fmla="*/ 256927 w 1579608"/>
                  <a:gd name="connsiteY0" fmla="*/ 66057 h 1009913"/>
                  <a:gd name="connsiteX1" fmla="*/ 256927 w 1579608"/>
                  <a:gd name="connsiteY1" fmla="*/ 682900 h 1009913"/>
                  <a:gd name="connsiteX2" fmla="*/ 1356925 w 1579608"/>
                  <a:gd name="connsiteY2" fmla="*/ 682900 h 1009913"/>
                  <a:gd name="connsiteX3" fmla="*/ 1356925 w 1579608"/>
                  <a:gd name="connsiteY3" fmla="*/ 66057 h 1009913"/>
                  <a:gd name="connsiteX4" fmla="*/ 0 w 1579608"/>
                  <a:gd name="connsiteY4" fmla="*/ 0 h 1009913"/>
                  <a:gd name="connsiteX5" fmla="*/ 1579608 w 1579608"/>
                  <a:gd name="connsiteY5" fmla="*/ 0 h 1009913"/>
                  <a:gd name="connsiteX6" fmla="*/ 1579608 w 1579608"/>
                  <a:gd name="connsiteY6" fmla="*/ 1009913 h 1009913"/>
                  <a:gd name="connsiteX7" fmla="*/ 0 w 1579608"/>
                  <a:gd name="connsiteY7" fmla="*/ 1009913 h 10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608" h="1009913">
                    <a:moveTo>
                      <a:pt x="256927" y="66057"/>
                    </a:moveTo>
                    <a:lnTo>
                      <a:pt x="256927" y="682900"/>
                    </a:lnTo>
                    <a:lnTo>
                      <a:pt x="1356925" y="682900"/>
                    </a:lnTo>
                    <a:lnTo>
                      <a:pt x="1356925" y="66057"/>
                    </a:lnTo>
                    <a:close/>
                    <a:moveTo>
                      <a:pt x="0" y="0"/>
                    </a:moveTo>
                    <a:lnTo>
                      <a:pt x="1579608" y="0"/>
                    </a:lnTo>
                    <a:lnTo>
                      <a:pt x="1579608" y="1009913"/>
                    </a:lnTo>
                    <a:lnTo>
                      <a:pt x="0" y="1009913"/>
                    </a:lnTo>
                    <a:close/>
                  </a:path>
                </a:pathLst>
              </a:custGeom>
            </p:spPr>
          </p:pic>
          <p:pic>
            <p:nvPicPr>
              <p:cNvPr id="26" name="Laptop"/>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6664" y="2756830"/>
                <a:ext cx="644358" cy="361336"/>
              </a:xfrm>
              <a:prstGeom prst="rect">
                <a:avLst/>
              </a:prstGeom>
            </p:spPr>
          </p:pic>
          <p:sp>
            <p:nvSpPr>
              <p:cNvPr id="27" name="Windows Flag"/>
              <p:cNvSpPr>
                <a:spLocks noEditPoints="1"/>
              </p:cNvSpPr>
              <p:nvPr/>
            </p:nvSpPr>
            <p:spPr bwMode="auto">
              <a:xfrm>
                <a:off x="2750017" y="2834216"/>
                <a:ext cx="204090" cy="204900"/>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grpSp>
      <p:sp>
        <p:nvSpPr>
          <p:cNvPr id="31" name="Windows Flag"/>
          <p:cNvSpPr>
            <a:spLocks noEditPoints="1"/>
          </p:cNvSpPr>
          <p:nvPr/>
        </p:nvSpPr>
        <p:spPr bwMode="auto">
          <a:xfrm>
            <a:off x="2204407" y="2968456"/>
            <a:ext cx="786442" cy="789563"/>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pic>
        <p:nvPicPr>
          <p:cNvPr id="34"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380" y="2557733"/>
            <a:ext cx="2552287" cy="1601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6795605"/>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05487"/>
            <a:ext cx="11846561" cy="982133"/>
          </a:xfrm>
        </p:spPr>
        <p:txBody>
          <a:bodyPr/>
          <a:lstStyle/>
          <a:p>
            <a:r>
              <a:rPr lang="en-GB" dirty="0" smtClean="0"/>
              <a:t>Windows Phone 8.1 Store Apps (WinRT)</a:t>
            </a:r>
            <a:endParaRPr lang="en-GB" dirty="0"/>
          </a:p>
        </p:txBody>
      </p:sp>
      <p:grpSp>
        <p:nvGrpSpPr>
          <p:cNvPr id="30" name="Group 29"/>
          <p:cNvGrpSpPr/>
          <p:nvPr/>
        </p:nvGrpSpPr>
        <p:grpSpPr>
          <a:xfrm>
            <a:off x="1400776" y="1673568"/>
            <a:ext cx="9581206" cy="3032677"/>
            <a:chOff x="1951584" y="1673568"/>
            <a:chExt cx="9581206" cy="3032677"/>
          </a:xfrm>
        </p:grpSpPr>
        <p:sp>
          <p:nvSpPr>
            <p:cNvPr id="12" name="TextBox 11"/>
            <p:cNvSpPr txBox="1"/>
            <p:nvPr/>
          </p:nvSpPr>
          <p:spPr>
            <a:xfrm>
              <a:off x="1951584" y="1673568"/>
              <a:ext cx="2057230" cy="369332"/>
            </a:xfrm>
            <a:prstGeom prst="rect">
              <a:avLst/>
            </a:prstGeom>
            <a:noFill/>
          </p:spPr>
          <p:txBody>
            <a:bodyPr wrap="none" rtlCol="0">
              <a:spAutoFit/>
            </a:bodyPr>
            <a:lstStyle/>
            <a:p>
              <a:r>
                <a:rPr lang="en-GB" dirty="0" smtClean="0"/>
                <a:t>Windows Phone 8.1</a:t>
              </a:r>
              <a:endParaRPr lang="en-GB" dirty="0"/>
            </a:p>
          </p:txBody>
        </p:sp>
        <p:sp>
          <p:nvSpPr>
            <p:cNvPr id="16" name="Right Arrow 15"/>
            <p:cNvSpPr/>
            <p:nvPr/>
          </p:nvSpPr>
          <p:spPr>
            <a:xfrm>
              <a:off x="4008814" y="2528849"/>
              <a:ext cx="3296861"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Minor code updates for UAP APIs</a:t>
              </a:r>
              <a:endParaRPr lang="en-GB" sz="1400" b="1" dirty="0"/>
            </a:p>
          </p:txBody>
        </p:sp>
        <p:sp>
          <p:nvSpPr>
            <p:cNvPr id="18" name="Right Arrow 17"/>
            <p:cNvSpPr/>
            <p:nvPr/>
          </p:nvSpPr>
          <p:spPr>
            <a:xfrm>
              <a:off x="4008814" y="3478379"/>
              <a:ext cx="3296861"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Design UX for multiple form factors</a:t>
              </a:r>
              <a:endParaRPr lang="en-GB" sz="1400" b="1" dirty="0"/>
            </a:p>
          </p:txBody>
        </p:sp>
        <p:grpSp>
          <p:nvGrpSpPr>
            <p:cNvPr id="29" name="Group 28"/>
            <p:cNvGrpSpPr/>
            <p:nvPr/>
          </p:nvGrpSpPr>
          <p:grpSpPr>
            <a:xfrm>
              <a:off x="7359296" y="3522125"/>
              <a:ext cx="1215837" cy="1184120"/>
              <a:chOff x="7185213" y="1892624"/>
              <a:chExt cx="3339912" cy="3252785"/>
            </a:xfrm>
          </p:grpSpPr>
          <p:pic>
            <p:nvPicPr>
              <p:cNvPr id="20" name="Pho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213" y="1892624"/>
                <a:ext cx="3339912" cy="3252785"/>
              </a:xfrm>
              <a:prstGeom prst="rect">
                <a:avLst/>
              </a:prstGeom>
            </p:spPr>
          </p:pic>
          <p:sp>
            <p:nvSpPr>
              <p:cNvPr id="22" name="Windows Flag"/>
              <p:cNvSpPr>
                <a:spLocks noEditPoints="1"/>
              </p:cNvSpPr>
              <p:nvPr/>
            </p:nvSpPr>
            <p:spPr bwMode="auto">
              <a:xfrm>
                <a:off x="8279892" y="2929868"/>
                <a:ext cx="816997" cy="820242"/>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sp>
          <p:nvSpPr>
            <p:cNvPr id="23" name="TextBox 22"/>
            <p:cNvSpPr txBox="1"/>
            <p:nvPr/>
          </p:nvSpPr>
          <p:spPr>
            <a:xfrm>
              <a:off x="8847175" y="1675874"/>
              <a:ext cx="1347100" cy="369332"/>
            </a:xfrm>
            <a:prstGeom prst="rect">
              <a:avLst/>
            </a:prstGeom>
            <a:noFill/>
          </p:spPr>
          <p:txBody>
            <a:bodyPr wrap="none" rtlCol="0">
              <a:spAutoFit/>
            </a:bodyPr>
            <a:lstStyle/>
            <a:p>
              <a:r>
                <a:rPr lang="en-GB" dirty="0" smtClean="0"/>
                <a:t>Windows 10</a:t>
              </a:r>
              <a:endParaRPr lang="en-GB" dirty="0"/>
            </a:p>
          </p:txBody>
        </p:sp>
        <p:grpSp>
          <p:nvGrpSpPr>
            <p:cNvPr id="28" name="Group 27"/>
            <p:cNvGrpSpPr/>
            <p:nvPr/>
          </p:nvGrpSpPr>
          <p:grpSpPr>
            <a:xfrm>
              <a:off x="7967214" y="2403978"/>
              <a:ext cx="3565576" cy="2279633"/>
              <a:chOff x="2376161" y="2718054"/>
              <a:chExt cx="925305" cy="591589"/>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376161" y="2718054"/>
                <a:ext cx="925305" cy="591589"/>
              </a:xfrm>
              <a:custGeom>
                <a:avLst/>
                <a:gdLst>
                  <a:gd name="connsiteX0" fmla="*/ 256927 w 1579608"/>
                  <a:gd name="connsiteY0" fmla="*/ 66057 h 1009913"/>
                  <a:gd name="connsiteX1" fmla="*/ 256927 w 1579608"/>
                  <a:gd name="connsiteY1" fmla="*/ 682900 h 1009913"/>
                  <a:gd name="connsiteX2" fmla="*/ 1356925 w 1579608"/>
                  <a:gd name="connsiteY2" fmla="*/ 682900 h 1009913"/>
                  <a:gd name="connsiteX3" fmla="*/ 1356925 w 1579608"/>
                  <a:gd name="connsiteY3" fmla="*/ 66057 h 1009913"/>
                  <a:gd name="connsiteX4" fmla="*/ 0 w 1579608"/>
                  <a:gd name="connsiteY4" fmla="*/ 0 h 1009913"/>
                  <a:gd name="connsiteX5" fmla="*/ 1579608 w 1579608"/>
                  <a:gd name="connsiteY5" fmla="*/ 0 h 1009913"/>
                  <a:gd name="connsiteX6" fmla="*/ 1579608 w 1579608"/>
                  <a:gd name="connsiteY6" fmla="*/ 1009913 h 1009913"/>
                  <a:gd name="connsiteX7" fmla="*/ 0 w 1579608"/>
                  <a:gd name="connsiteY7" fmla="*/ 1009913 h 10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608" h="1009913">
                    <a:moveTo>
                      <a:pt x="256927" y="66057"/>
                    </a:moveTo>
                    <a:lnTo>
                      <a:pt x="256927" y="682900"/>
                    </a:lnTo>
                    <a:lnTo>
                      <a:pt x="1356925" y="682900"/>
                    </a:lnTo>
                    <a:lnTo>
                      <a:pt x="1356925" y="66057"/>
                    </a:lnTo>
                    <a:close/>
                    <a:moveTo>
                      <a:pt x="0" y="0"/>
                    </a:moveTo>
                    <a:lnTo>
                      <a:pt x="1579608" y="0"/>
                    </a:lnTo>
                    <a:lnTo>
                      <a:pt x="1579608" y="1009913"/>
                    </a:lnTo>
                    <a:lnTo>
                      <a:pt x="0" y="1009913"/>
                    </a:lnTo>
                    <a:close/>
                  </a:path>
                </a:pathLst>
              </a:custGeom>
            </p:spPr>
          </p:pic>
          <p:pic>
            <p:nvPicPr>
              <p:cNvPr id="26" name="Laptop"/>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6664" y="2756830"/>
                <a:ext cx="644358" cy="361336"/>
              </a:xfrm>
              <a:prstGeom prst="rect">
                <a:avLst/>
              </a:prstGeom>
            </p:spPr>
          </p:pic>
          <p:sp>
            <p:nvSpPr>
              <p:cNvPr id="27" name="Windows Flag"/>
              <p:cNvSpPr>
                <a:spLocks noEditPoints="1"/>
              </p:cNvSpPr>
              <p:nvPr/>
            </p:nvSpPr>
            <p:spPr bwMode="auto">
              <a:xfrm>
                <a:off x="2750017" y="2834216"/>
                <a:ext cx="204090" cy="204900"/>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grpSp>
      <p:sp>
        <p:nvSpPr>
          <p:cNvPr id="31" name="Windows Flag"/>
          <p:cNvSpPr>
            <a:spLocks noEditPoints="1"/>
          </p:cNvSpPr>
          <p:nvPr/>
        </p:nvSpPr>
        <p:spPr bwMode="auto">
          <a:xfrm>
            <a:off x="2085139" y="2968456"/>
            <a:ext cx="786442" cy="789563"/>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pic>
        <p:nvPicPr>
          <p:cNvPr id="21"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573" y="2403978"/>
            <a:ext cx="1026509" cy="1985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798248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Text Placeholder 2"/>
          <p:cNvSpPr>
            <a:spLocks noGrp="1"/>
          </p:cNvSpPr>
          <p:nvPr>
            <p:ph type="body" sz="quarter" idx="10"/>
          </p:nvPr>
        </p:nvSpPr>
        <p:spPr/>
        <p:txBody>
          <a:bodyPr/>
          <a:lstStyle/>
          <a:p>
            <a:r>
              <a:rPr lang="en-US" dirty="0" smtClean="0"/>
              <a:t>Best practices</a:t>
            </a:r>
          </a:p>
          <a:p>
            <a:pPr lvl="1"/>
            <a:r>
              <a:rPr lang="en-US" dirty="0" smtClean="0"/>
              <a:t>Consider ads during the design phase</a:t>
            </a:r>
          </a:p>
          <a:p>
            <a:pPr lvl="1"/>
            <a:r>
              <a:rPr lang="en-US" dirty="0" smtClean="0"/>
              <a:t>Show video ads during natural breaks</a:t>
            </a:r>
          </a:p>
          <a:p>
            <a:pPr lvl="1"/>
            <a:r>
              <a:rPr lang="en-US" dirty="0" smtClean="0"/>
              <a:t>Associate ads with real up-sides</a:t>
            </a:r>
          </a:p>
          <a:p>
            <a:r>
              <a:rPr lang="en-US" dirty="0" smtClean="0"/>
              <a:t>Worst practices</a:t>
            </a:r>
          </a:p>
          <a:p>
            <a:pPr lvl="1"/>
            <a:r>
              <a:rPr lang="en-US" dirty="0" smtClean="0"/>
              <a:t>Showing ads at app-start</a:t>
            </a:r>
          </a:p>
          <a:p>
            <a:pPr lvl="1"/>
            <a:r>
              <a:rPr lang="en-US" dirty="0" smtClean="0"/>
              <a:t>Interrupt the user’s workflow</a:t>
            </a:r>
          </a:p>
          <a:p>
            <a:pPr lvl="1"/>
            <a:r>
              <a:rPr lang="en-US" dirty="0" smtClean="0"/>
              <a:t>Back-to-back ads</a:t>
            </a:r>
            <a:endParaRPr lang="en-US" dirty="0"/>
          </a:p>
        </p:txBody>
      </p:sp>
    </p:spTree>
    <p:extLst>
      <p:ext uri="{BB962C8B-B14F-4D97-AF65-F5344CB8AC3E}">
        <p14:creationId xmlns:p14="http://schemas.microsoft.com/office/powerpoint/2010/main" val="2410727631"/>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Windows 8.1 Universal Apps</a:t>
            </a:r>
            <a:endParaRPr lang="en-GB" dirty="0"/>
          </a:p>
        </p:txBody>
      </p:sp>
      <p:grpSp>
        <p:nvGrpSpPr>
          <p:cNvPr id="30" name="Group 29"/>
          <p:cNvGrpSpPr/>
          <p:nvPr/>
        </p:nvGrpSpPr>
        <p:grpSpPr>
          <a:xfrm>
            <a:off x="1780009" y="2403978"/>
            <a:ext cx="9619417" cy="2955922"/>
            <a:chOff x="1913373" y="2403978"/>
            <a:chExt cx="9619417" cy="2955922"/>
          </a:xfrm>
        </p:grpSpPr>
        <p:sp>
          <p:nvSpPr>
            <p:cNvPr id="12" name="TextBox 11"/>
            <p:cNvSpPr txBox="1"/>
            <p:nvPr/>
          </p:nvSpPr>
          <p:spPr>
            <a:xfrm>
              <a:off x="1913373" y="4990568"/>
              <a:ext cx="1404808" cy="369332"/>
            </a:xfrm>
            <a:prstGeom prst="rect">
              <a:avLst/>
            </a:prstGeom>
            <a:noFill/>
          </p:spPr>
          <p:txBody>
            <a:bodyPr wrap="none" rtlCol="0">
              <a:spAutoFit/>
            </a:bodyPr>
            <a:lstStyle/>
            <a:p>
              <a:r>
                <a:rPr lang="en-GB" dirty="0" smtClean="0"/>
                <a:t>Windows 8.1</a:t>
              </a:r>
              <a:endParaRPr lang="en-GB" dirty="0"/>
            </a:p>
          </p:txBody>
        </p:sp>
        <p:sp>
          <p:nvSpPr>
            <p:cNvPr id="16" name="Right Arrow 15"/>
            <p:cNvSpPr/>
            <p:nvPr/>
          </p:nvSpPr>
          <p:spPr>
            <a:xfrm>
              <a:off x="4008814" y="2528849"/>
              <a:ext cx="3296861"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Merge UX</a:t>
              </a:r>
              <a:endParaRPr lang="en-GB" sz="1400" b="1" dirty="0"/>
            </a:p>
          </p:txBody>
        </p:sp>
        <p:sp>
          <p:nvSpPr>
            <p:cNvPr id="18" name="Right Arrow 17"/>
            <p:cNvSpPr/>
            <p:nvPr/>
          </p:nvSpPr>
          <p:spPr>
            <a:xfrm>
              <a:off x="4008814" y="3478379"/>
              <a:ext cx="3296861" cy="936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Refactor to single code-base &amp; to target UAP APIs</a:t>
              </a:r>
              <a:endParaRPr lang="en-GB" sz="1400" b="1" dirty="0"/>
            </a:p>
          </p:txBody>
        </p:sp>
        <p:grpSp>
          <p:nvGrpSpPr>
            <p:cNvPr id="29" name="Group 28"/>
            <p:cNvGrpSpPr/>
            <p:nvPr/>
          </p:nvGrpSpPr>
          <p:grpSpPr>
            <a:xfrm>
              <a:off x="7359296" y="3522125"/>
              <a:ext cx="1215837" cy="1184120"/>
              <a:chOff x="7185213" y="1892624"/>
              <a:chExt cx="3339912" cy="3252785"/>
            </a:xfrm>
          </p:grpSpPr>
          <p:pic>
            <p:nvPicPr>
              <p:cNvPr id="20" name="Pho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213" y="1892624"/>
                <a:ext cx="3339912" cy="3252785"/>
              </a:xfrm>
              <a:prstGeom prst="rect">
                <a:avLst/>
              </a:prstGeom>
            </p:spPr>
          </p:pic>
          <p:sp>
            <p:nvSpPr>
              <p:cNvPr id="22" name="Windows Flag"/>
              <p:cNvSpPr>
                <a:spLocks noEditPoints="1"/>
              </p:cNvSpPr>
              <p:nvPr/>
            </p:nvSpPr>
            <p:spPr bwMode="auto">
              <a:xfrm>
                <a:off x="8279892" y="2929868"/>
                <a:ext cx="816997" cy="820242"/>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sp>
          <p:nvSpPr>
            <p:cNvPr id="23" name="TextBox 22"/>
            <p:cNvSpPr txBox="1"/>
            <p:nvPr/>
          </p:nvSpPr>
          <p:spPr>
            <a:xfrm>
              <a:off x="9076452" y="4990568"/>
              <a:ext cx="1347100" cy="369332"/>
            </a:xfrm>
            <a:prstGeom prst="rect">
              <a:avLst/>
            </a:prstGeom>
            <a:noFill/>
          </p:spPr>
          <p:txBody>
            <a:bodyPr wrap="none" rtlCol="0">
              <a:spAutoFit/>
            </a:bodyPr>
            <a:lstStyle/>
            <a:p>
              <a:r>
                <a:rPr lang="en-GB" dirty="0" smtClean="0"/>
                <a:t>Windows 10</a:t>
              </a:r>
              <a:endParaRPr lang="en-GB" dirty="0"/>
            </a:p>
          </p:txBody>
        </p:sp>
        <p:grpSp>
          <p:nvGrpSpPr>
            <p:cNvPr id="28" name="Group 27"/>
            <p:cNvGrpSpPr/>
            <p:nvPr/>
          </p:nvGrpSpPr>
          <p:grpSpPr>
            <a:xfrm>
              <a:off x="7967214" y="2403978"/>
              <a:ext cx="3565576" cy="2279633"/>
              <a:chOff x="2376161" y="2718054"/>
              <a:chExt cx="925305" cy="591589"/>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376161" y="2718054"/>
                <a:ext cx="925305" cy="591589"/>
              </a:xfrm>
              <a:custGeom>
                <a:avLst/>
                <a:gdLst>
                  <a:gd name="connsiteX0" fmla="*/ 256927 w 1579608"/>
                  <a:gd name="connsiteY0" fmla="*/ 66057 h 1009913"/>
                  <a:gd name="connsiteX1" fmla="*/ 256927 w 1579608"/>
                  <a:gd name="connsiteY1" fmla="*/ 682900 h 1009913"/>
                  <a:gd name="connsiteX2" fmla="*/ 1356925 w 1579608"/>
                  <a:gd name="connsiteY2" fmla="*/ 682900 h 1009913"/>
                  <a:gd name="connsiteX3" fmla="*/ 1356925 w 1579608"/>
                  <a:gd name="connsiteY3" fmla="*/ 66057 h 1009913"/>
                  <a:gd name="connsiteX4" fmla="*/ 0 w 1579608"/>
                  <a:gd name="connsiteY4" fmla="*/ 0 h 1009913"/>
                  <a:gd name="connsiteX5" fmla="*/ 1579608 w 1579608"/>
                  <a:gd name="connsiteY5" fmla="*/ 0 h 1009913"/>
                  <a:gd name="connsiteX6" fmla="*/ 1579608 w 1579608"/>
                  <a:gd name="connsiteY6" fmla="*/ 1009913 h 1009913"/>
                  <a:gd name="connsiteX7" fmla="*/ 0 w 1579608"/>
                  <a:gd name="connsiteY7" fmla="*/ 1009913 h 10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608" h="1009913">
                    <a:moveTo>
                      <a:pt x="256927" y="66057"/>
                    </a:moveTo>
                    <a:lnTo>
                      <a:pt x="256927" y="682900"/>
                    </a:lnTo>
                    <a:lnTo>
                      <a:pt x="1356925" y="682900"/>
                    </a:lnTo>
                    <a:lnTo>
                      <a:pt x="1356925" y="66057"/>
                    </a:lnTo>
                    <a:close/>
                    <a:moveTo>
                      <a:pt x="0" y="0"/>
                    </a:moveTo>
                    <a:lnTo>
                      <a:pt x="1579608" y="0"/>
                    </a:lnTo>
                    <a:lnTo>
                      <a:pt x="1579608" y="1009913"/>
                    </a:lnTo>
                    <a:lnTo>
                      <a:pt x="0" y="1009913"/>
                    </a:lnTo>
                    <a:close/>
                  </a:path>
                </a:pathLst>
              </a:custGeom>
            </p:spPr>
          </p:pic>
          <p:pic>
            <p:nvPicPr>
              <p:cNvPr id="26" name="Laptop"/>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6664" y="2756830"/>
                <a:ext cx="644358" cy="361336"/>
              </a:xfrm>
              <a:prstGeom prst="rect">
                <a:avLst/>
              </a:prstGeom>
            </p:spPr>
          </p:pic>
          <p:sp>
            <p:nvSpPr>
              <p:cNvPr id="27" name="Windows Flag"/>
              <p:cNvSpPr>
                <a:spLocks noEditPoints="1"/>
              </p:cNvSpPr>
              <p:nvPr/>
            </p:nvSpPr>
            <p:spPr bwMode="auto">
              <a:xfrm>
                <a:off x="2750017" y="2834216"/>
                <a:ext cx="204090" cy="204900"/>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grpSp>
      <p:sp>
        <p:nvSpPr>
          <p:cNvPr id="35" name="TextBox 34"/>
          <p:cNvSpPr txBox="1"/>
          <p:nvPr/>
        </p:nvSpPr>
        <p:spPr>
          <a:xfrm>
            <a:off x="580356" y="5503062"/>
            <a:ext cx="2057230" cy="369332"/>
          </a:xfrm>
          <a:prstGeom prst="rect">
            <a:avLst/>
          </a:prstGeom>
          <a:noFill/>
        </p:spPr>
        <p:txBody>
          <a:bodyPr wrap="none" rtlCol="0">
            <a:spAutoFit/>
          </a:bodyPr>
          <a:lstStyle/>
          <a:p>
            <a:r>
              <a:rPr lang="en-GB" dirty="0" smtClean="0"/>
              <a:t>Windows Phone 8.1</a:t>
            </a:r>
            <a:endParaRPr lang="en-GB" dirty="0"/>
          </a:p>
        </p:txBody>
      </p:sp>
      <p:pic>
        <p:nvPicPr>
          <p:cNvPr id="37"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556" y="2557733"/>
            <a:ext cx="2552287" cy="1601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949" y="3189796"/>
            <a:ext cx="734190" cy="1419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6829688"/>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Windows Phone Silverlight Apps</a:t>
            </a:r>
            <a:endParaRPr lang="en-GB" dirty="0"/>
          </a:p>
        </p:txBody>
      </p:sp>
      <p:sp>
        <p:nvSpPr>
          <p:cNvPr id="17" name="TextBox 16"/>
          <p:cNvSpPr txBox="1"/>
          <p:nvPr/>
        </p:nvSpPr>
        <p:spPr>
          <a:xfrm>
            <a:off x="-66675" y="6571408"/>
            <a:ext cx="5945858" cy="307777"/>
          </a:xfrm>
          <a:prstGeom prst="rect">
            <a:avLst/>
          </a:prstGeom>
          <a:noFill/>
        </p:spPr>
        <p:txBody>
          <a:bodyPr wrap="none" rtlCol="0">
            <a:spAutoFit/>
          </a:bodyPr>
          <a:lstStyle/>
          <a:p>
            <a:r>
              <a:rPr lang="en-GB" sz="1400" dirty="0" smtClean="0"/>
              <a:t>*Silverlight on Windows Phone 8.1 can be a mix of Silverlight and </a:t>
            </a:r>
            <a:r>
              <a:rPr lang="en-GB" sz="1400" dirty="0" err="1" smtClean="0"/>
              <a:t>WinRT</a:t>
            </a:r>
            <a:r>
              <a:rPr lang="en-GB" sz="1400" dirty="0" smtClean="0"/>
              <a:t> APIs</a:t>
            </a:r>
            <a:endParaRPr lang="en-GB" sz="1400" dirty="0"/>
          </a:p>
        </p:txBody>
      </p:sp>
      <p:grpSp>
        <p:nvGrpSpPr>
          <p:cNvPr id="9" name="Group 8"/>
          <p:cNvGrpSpPr/>
          <p:nvPr/>
        </p:nvGrpSpPr>
        <p:grpSpPr>
          <a:xfrm>
            <a:off x="1217280" y="1481138"/>
            <a:ext cx="2424224" cy="3878762"/>
            <a:chOff x="1091813" y="514376"/>
            <a:chExt cx="2424224" cy="3878762"/>
          </a:xfrm>
        </p:grpSpPr>
        <p:pic>
          <p:nvPicPr>
            <p:cNvPr id="5" name="Picture 4" descr="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13" y="514376"/>
              <a:ext cx="2424224" cy="3878762"/>
            </a:xfrm>
            <a:prstGeom prst="rect">
              <a:avLst/>
            </a:prstGeom>
          </p:spPr>
        </p:pic>
        <p:grpSp>
          <p:nvGrpSpPr>
            <p:cNvPr id="8" name="Group 7"/>
            <p:cNvGrpSpPr/>
            <p:nvPr/>
          </p:nvGrpSpPr>
          <p:grpSpPr>
            <a:xfrm>
              <a:off x="1581149" y="1325851"/>
              <a:ext cx="1400176" cy="2103149"/>
              <a:chOff x="4371974" y="1839939"/>
              <a:chExt cx="1685926" cy="2274861"/>
            </a:xfrm>
          </p:grpSpPr>
          <p:sp>
            <p:nvSpPr>
              <p:cNvPr id="7" name="Rectangle 6"/>
              <p:cNvSpPr/>
              <p:nvPr/>
            </p:nvSpPr>
            <p:spPr>
              <a:xfrm>
                <a:off x="4371974" y="1839939"/>
                <a:ext cx="1685926" cy="2274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169" y="2538391"/>
                <a:ext cx="1549537" cy="503521"/>
              </a:xfrm>
              <a:prstGeom prst="rect">
                <a:avLst/>
              </a:prstGeom>
            </p:spPr>
          </p:pic>
        </p:grpSp>
      </p:grpSp>
      <p:grpSp>
        <p:nvGrpSpPr>
          <p:cNvPr id="13" name="Group 12"/>
          <p:cNvGrpSpPr/>
          <p:nvPr/>
        </p:nvGrpSpPr>
        <p:grpSpPr>
          <a:xfrm>
            <a:off x="1210019" y="5041493"/>
            <a:ext cx="2438745" cy="1204467"/>
            <a:chOff x="1768088" y="5272861"/>
            <a:chExt cx="2438745" cy="1204467"/>
          </a:xfrm>
        </p:grpSpPr>
        <p:sp>
          <p:nvSpPr>
            <p:cNvPr id="10" name="TextBox 9"/>
            <p:cNvSpPr txBox="1"/>
            <p:nvPr/>
          </p:nvSpPr>
          <p:spPr>
            <a:xfrm>
              <a:off x="1768088" y="5272861"/>
              <a:ext cx="2438745" cy="369332"/>
            </a:xfrm>
            <a:prstGeom prst="rect">
              <a:avLst/>
            </a:prstGeom>
            <a:noFill/>
          </p:spPr>
          <p:txBody>
            <a:bodyPr wrap="none" rtlCol="0">
              <a:spAutoFit/>
            </a:bodyPr>
            <a:lstStyle/>
            <a:p>
              <a:r>
                <a:rPr lang="en-GB" dirty="0" smtClean="0"/>
                <a:t>Windows Phone 7.5/7.8</a:t>
              </a:r>
              <a:endParaRPr lang="en-GB" dirty="0"/>
            </a:p>
          </p:txBody>
        </p:sp>
        <p:sp>
          <p:nvSpPr>
            <p:cNvPr id="11" name="TextBox 10"/>
            <p:cNvSpPr txBox="1"/>
            <p:nvPr/>
          </p:nvSpPr>
          <p:spPr>
            <a:xfrm>
              <a:off x="1958845" y="5690429"/>
              <a:ext cx="2057230" cy="369332"/>
            </a:xfrm>
            <a:prstGeom prst="rect">
              <a:avLst/>
            </a:prstGeom>
            <a:noFill/>
          </p:spPr>
          <p:txBody>
            <a:bodyPr wrap="none" rtlCol="0">
              <a:spAutoFit/>
            </a:bodyPr>
            <a:lstStyle/>
            <a:p>
              <a:r>
                <a:rPr lang="en-GB" dirty="0" smtClean="0"/>
                <a:t>Windows Phone 8.0</a:t>
              </a:r>
              <a:endParaRPr lang="en-GB" dirty="0"/>
            </a:p>
          </p:txBody>
        </p:sp>
        <p:sp>
          <p:nvSpPr>
            <p:cNvPr id="12" name="TextBox 11"/>
            <p:cNvSpPr txBox="1"/>
            <p:nvPr/>
          </p:nvSpPr>
          <p:spPr>
            <a:xfrm>
              <a:off x="1958845" y="6107996"/>
              <a:ext cx="2172646" cy="369332"/>
            </a:xfrm>
            <a:prstGeom prst="rect">
              <a:avLst/>
            </a:prstGeom>
            <a:noFill/>
          </p:spPr>
          <p:txBody>
            <a:bodyPr wrap="none" rtlCol="0">
              <a:spAutoFit/>
            </a:bodyPr>
            <a:lstStyle/>
            <a:p>
              <a:r>
                <a:rPr lang="en-GB" dirty="0" smtClean="0"/>
                <a:t>Windows Phone 8.1*</a:t>
              </a:r>
              <a:endParaRPr lang="en-GB" dirty="0"/>
            </a:p>
          </p:txBody>
        </p:sp>
      </p:grpSp>
      <p:sp>
        <p:nvSpPr>
          <p:cNvPr id="15" name="Right Arrow 14"/>
          <p:cNvSpPr/>
          <p:nvPr/>
        </p:nvSpPr>
        <p:spPr>
          <a:xfrm>
            <a:off x="3458006" y="2150818"/>
            <a:ext cx="3459629"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Port the UI Silverlight -&gt; Windows XAML</a:t>
            </a:r>
            <a:endParaRPr lang="en-GB" sz="1400" b="1" dirty="0"/>
          </a:p>
        </p:txBody>
      </p:sp>
      <p:sp>
        <p:nvSpPr>
          <p:cNvPr id="16" name="Right Arrow 15"/>
          <p:cNvSpPr/>
          <p:nvPr/>
        </p:nvSpPr>
        <p:spPr>
          <a:xfrm>
            <a:off x="3458006" y="3100349"/>
            <a:ext cx="3459629"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Rewrite code to target UAP APIs*</a:t>
            </a:r>
            <a:endParaRPr lang="en-GB" sz="1400" b="1" dirty="0"/>
          </a:p>
        </p:txBody>
      </p:sp>
      <p:sp>
        <p:nvSpPr>
          <p:cNvPr id="18" name="Right Arrow 17"/>
          <p:cNvSpPr/>
          <p:nvPr/>
        </p:nvSpPr>
        <p:spPr>
          <a:xfrm>
            <a:off x="3458006" y="4049879"/>
            <a:ext cx="3459629" cy="734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Design UX for multiple form factors</a:t>
            </a:r>
            <a:endParaRPr lang="en-GB" sz="1400" b="1" dirty="0"/>
          </a:p>
        </p:txBody>
      </p:sp>
      <p:grpSp>
        <p:nvGrpSpPr>
          <p:cNvPr id="29" name="Group 28"/>
          <p:cNvGrpSpPr/>
          <p:nvPr/>
        </p:nvGrpSpPr>
        <p:grpSpPr>
          <a:xfrm>
            <a:off x="7215992" y="3522125"/>
            <a:ext cx="1215837" cy="1184120"/>
            <a:chOff x="7185213" y="1892624"/>
            <a:chExt cx="3339912" cy="3252785"/>
          </a:xfrm>
        </p:grpSpPr>
        <p:pic>
          <p:nvPicPr>
            <p:cNvPr id="20" name="Pho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213" y="1892624"/>
              <a:ext cx="3339912" cy="3252785"/>
            </a:xfrm>
            <a:prstGeom prst="rect">
              <a:avLst/>
            </a:prstGeom>
          </p:spPr>
        </p:pic>
        <p:sp>
          <p:nvSpPr>
            <p:cNvPr id="22" name="Windows Flag"/>
            <p:cNvSpPr>
              <a:spLocks noEditPoints="1"/>
            </p:cNvSpPr>
            <p:nvPr/>
          </p:nvSpPr>
          <p:spPr bwMode="auto">
            <a:xfrm>
              <a:off x="8279892" y="2929868"/>
              <a:ext cx="816997" cy="820242"/>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sp>
        <p:nvSpPr>
          <p:cNvPr id="23" name="TextBox 22"/>
          <p:cNvSpPr txBox="1"/>
          <p:nvPr/>
        </p:nvSpPr>
        <p:spPr>
          <a:xfrm>
            <a:off x="8933148" y="4990568"/>
            <a:ext cx="1347100" cy="369332"/>
          </a:xfrm>
          <a:prstGeom prst="rect">
            <a:avLst/>
          </a:prstGeom>
          <a:noFill/>
        </p:spPr>
        <p:txBody>
          <a:bodyPr wrap="none" rtlCol="0">
            <a:spAutoFit/>
          </a:bodyPr>
          <a:lstStyle/>
          <a:p>
            <a:r>
              <a:rPr lang="en-GB" dirty="0" smtClean="0"/>
              <a:t>Windows 10</a:t>
            </a:r>
            <a:endParaRPr lang="en-GB" dirty="0"/>
          </a:p>
        </p:txBody>
      </p:sp>
      <p:grpSp>
        <p:nvGrpSpPr>
          <p:cNvPr id="28" name="Group 27"/>
          <p:cNvGrpSpPr/>
          <p:nvPr/>
        </p:nvGrpSpPr>
        <p:grpSpPr>
          <a:xfrm>
            <a:off x="7823910" y="2403978"/>
            <a:ext cx="3565576" cy="2279633"/>
            <a:chOff x="2376161" y="2718054"/>
            <a:chExt cx="925305" cy="591589"/>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376161" y="2718054"/>
              <a:ext cx="925305" cy="591589"/>
            </a:xfrm>
            <a:custGeom>
              <a:avLst/>
              <a:gdLst>
                <a:gd name="connsiteX0" fmla="*/ 256927 w 1579608"/>
                <a:gd name="connsiteY0" fmla="*/ 66057 h 1009913"/>
                <a:gd name="connsiteX1" fmla="*/ 256927 w 1579608"/>
                <a:gd name="connsiteY1" fmla="*/ 682900 h 1009913"/>
                <a:gd name="connsiteX2" fmla="*/ 1356925 w 1579608"/>
                <a:gd name="connsiteY2" fmla="*/ 682900 h 1009913"/>
                <a:gd name="connsiteX3" fmla="*/ 1356925 w 1579608"/>
                <a:gd name="connsiteY3" fmla="*/ 66057 h 1009913"/>
                <a:gd name="connsiteX4" fmla="*/ 0 w 1579608"/>
                <a:gd name="connsiteY4" fmla="*/ 0 h 1009913"/>
                <a:gd name="connsiteX5" fmla="*/ 1579608 w 1579608"/>
                <a:gd name="connsiteY5" fmla="*/ 0 h 1009913"/>
                <a:gd name="connsiteX6" fmla="*/ 1579608 w 1579608"/>
                <a:gd name="connsiteY6" fmla="*/ 1009913 h 1009913"/>
                <a:gd name="connsiteX7" fmla="*/ 0 w 1579608"/>
                <a:gd name="connsiteY7" fmla="*/ 1009913 h 10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608" h="1009913">
                  <a:moveTo>
                    <a:pt x="256927" y="66057"/>
                  </a:moveTo>
                  <a:lnTo>
                    <a:pt x="256927" y="682900"/>
                  </a:lnTo>
                  <a:lnTo>
                    <a:pt x="1356925" y="682900"/>
                  </a:lnTo>
                  <a:lnTo>
                    <a:pt x="1356925" y="66057"/>
                  </a:lnTo>
                  <a:close/>
                  <a:moveTo>
                    <a:pt x="0" y="0"/>
                  </a:moveTo>
                  <a:lnTo>
                    <a:pt x="1579608" y="0"/>
                  </a:lnTo>
                  <a:lnTo>
                    <a:pt x="1579608" y="1009913"/>
                  </a:lnTo>
                  <a:lnTo>
                    <a:pt x="0" y="1009913"/>
                  </a:lnTo>
                  <a:close/>
                </a:path>
              </a:pathLst>
            </a:custGeom>
          </p:spPr>
        </p:pic>
        <p:pic>
          <p:nvPicPr>
            <p:cNvPr id="26" name="Laptop"/>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526664" y="2756830"/>
              <a:ext cx="644358" cy="361336"/>
            </a:xfrm>
            <a:prstGeom prst="rect">
              <a:avLst/>
            </a:prstGeom>
          </p:spPr>
        </p:pic>
        <p:sp>
          <p:nvSpPr>
            <p:cNvPr id="27" name="Windows Flag"/>
            <p:cNvSpPr>
              <a:spLocks noEditPoints="1"/>
            </p:cNvSpPr>
            <p:nvPr/>
          </p:nvSpPr>
          <p:spPr bwMode="auto">
            <a:xfrm>
              <a:off x="2750017" y="2834216"/>
              <a:ext cx="204090" cy="204900"/>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67232" tIns="33616" rIns="67232" bIns="3361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smtClean="0">
                <a:ln>
                  <a:noFill/>
                </a:ln>
                <a:solidFill>
                  <a:srgbClr val="FFFFFF"/>
                </a:solidFill>
                <a:effectLst/>
                <a:uLnTx/>
                <a:uFillTx/>
              </a:endParaRPr>
            </a:p>
          </p:txBody>
        </p:sp>
      </p:grpSp>
    </p:spTree>
    <p:extLst>
      <p:ext uri="{BB962C8B-B14F-4D97-AF65-F5344CB8AC3E}">
        <p14:creationId xmlns:p14="http://schemas.microsoft.com/office/powerpoint/2010/main" val="2596823169"/>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 y="2210303"/>
            <a:ext cx="11637012" cy="2437399"/>
          </a:xfrm>
        </p:spPr>
        <p:txBody>
          <a:bodyPr/>
          <a:lstStyle/>
          <a:p>
            <a:r>
              <a:rPr lang="en-US" dirty="0" smtClean="0"/>
              <a:t>Win8 apps will run on Win10, but porting to UWP puts your app on more device families</a:t>
            </a:r>
            <a:endParaRPr lang="en-US" dirty="0"/>
          </a:p>
        </p:txBody>
      </p:sp>
    </p:spTree>
    <p:extLst>
      <p:ext uri="{BB962C8B-B14F-4D97-AF65-F5344CB8AC3E}">
        <p14:creationId xmlns:p14="http://schemas.microsoft.com/office/powerpoint/2010/main" val="114699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6438" y="2196337"/>
            <a:ext cx="6747970" cy="954107"/>
          </a:xfrm>
          <a:prstGeom prst="rect">
            <a:avLst/>
          </a:prstGeom>
        </p:spPr>
        <p:txBody>
          <a:bodyPr wrap="square">
            <a:spAutoFit/>
          </a:bodyPr>
          <a:lstStyle/>
          <a:p>
            <a:pPr>
              <a:defRPr/>
            </a:pPr>
            <a:r>
              <a:rPr lang="en-GB" sz="2000" b="1" dirty="0" err="1">
                <a:solidFill>
                  <a:srgbClr val="2B91AF"/>
                </a:solidFill>
                <a:highlight>
                  <a:srgbClr val="FFFFFF"/>
                </a:highlight>
                <a:latin typeface="Segoe UI Light"/>
              </a:rPr>
              <a:t>Launcher</a:t>
            </a:r>
            <a:r>
              <a:rPr lang="en-GB" sz="2000" b="1" dirty="0" err="1">
                <a:solidFill>
                  <a:srgbClr val="000000"/>
                </a:solidFill>
                <a:highlight>
                  <a:srgbClr val="FFFFFF"/>
                </a:highlight>
                <a:latin typeface="Segoe UI Light"/>
              </a:rPr>
              <a:t>.LaunchUriAsync</a:t>
            </a:r>
            <a:r>
              <a:rPr lang="en-GB" sz="2000" b="1" dirty="0">
                <a:solidFill>
                  <a:srgbClr val="000000"/>
                </a:solidFill>
                <a:highlight>
                  <a:srgbClr val="FFFFFF"/>
                </a:highlight>
                <a:latin typeface="Segoe UI Light"/>
              </a:rPr>
              <a:t>(</a:t>
            </a:r>
            <a:r>
              <a:rPr lang="en-GB" sz="2000" b="1" dirty="0">
                <a:solidFill>
                  <a:srgbClr val="0000FF"/>
                </a:solidFill>
                <a:highlight>
                  <a:srgbClr val="FFFFFF"/>
                </a:highlight>
                <a:latin typeface="Segoe UI Light"/>
              </a:rPr>
              <a:t>new</a:t>
            </a:r>
            <a:r>
              <a:rPr lang="en-GB" sz="2000" b="1" dirty="0">
                <a:solidFill>
                  <a:srgbClr val="000000"/>
                </a:solidFill>
                <a:highlight>
                  <a:srgbClr val="FFFFFF"/>
                </a:highlight>
                <a:latin typeface="Segoe UI Light"/>
              </a:rPr>
              <a:t> </a:t>
            </a:r>
            <a:r>
              <a:rPr lang="en-GB" sz="2000" b="1" dirty="0" smtClean="0">
                <a:solidFill>
                  <a:srgbClr val="2B91AF"/>
                </a:solidFill>
                <a:highlight>
                  <a:srgbClr val="FFFFFF"/>
                </a:highlight>
                <a:latin typeface="Segoe UI Light"/>
              </a:rPr>
              <a:t>Uri</a:t>
            </a:r>
            <a:r>
              <a:rPr lang="en-GB" sz="2000" b="1" dirty="0">
                <a:solidFill>
                  <a:srgbClr val="000000"/>
                </a:solidFill>
                <a:highlight>
                  <a:srgbClr val="FFFFFF"/>
                </a:highlight>
                <a:latin typeface="Segoe UI Light"/>
              </a:rPr>
              <a:t>(</a:t>
            </a:r>
            <a:r>
              <a:rPr lang="en-GB" sz="2000" b="1" dirty="0">
                <a:solidFill>
                  <a:srgbClr val="A31515"/>
                </a:solidFill>
                <a:highlight>
                  <a:srgbClr val="FFFFFF"/>
                </a:highlight>
                <a:latin typeface="Segoe UI Light"/>
              </a:rPr>
              <a:t>"</a:t>
            </a:r>
            <a:r>
              <a:rPr lang="en-GB" sz="2000" b="1" dirty="0" err="1">
                <a:solidFill>
                  <a:srgbClr val="A31515"/>
                </a:solidFill>
                <a:highlight>
                  <a:srgbClr val="FFFFFF"/>
                </a:highlight>
                <a:latin typeface="Segoe UI Light"/>
              </a:rPr>
              <a:t>sampleapp</a:t>
            </a:r>
            <a:r>
              <a:rPr lang="en-GB" sz="2000" b="1" dirty="0">
                <a:solidFill>
                  <a:srgbClr val="A31515"/>
                </a:solidFill>
                <a:highlight>
                  <a:srgbClr val="FFFFFF"/>
                </a:highlight>
                <a:latin typeface="Segoe UI Light"/>
              </a:rPr>
              <a:t>:?ID=aea6"</a:t>
            </a:r>
            <a:r>
              <a:rPr lang="en-GB" sz="2000" b="1" dirty="0">
                <a:solidFill>
                  <a:srgbClr val="000000"/>
                </a:solidFill>
                <a:highlight>
                  <a:srgbClr val="FFFFFF"/>
                </a:highlight>
                <a:latin typeface="Segoe UI Light"/>
              </a:rPr>
              <a:t>));</a:t>
            </a:r>
            <a:endParaRPr kumimoji="0" lang="en-GB" sz="1600" b="0" i="0" u="none" strike="noStrike" kern="1200" cap="none" spc="0" normalizeH="0" baseline="0" noProof="0" dirty="0">
              <a:ln>
                <a:noFill/>
              </a:ln>
              <a:solidFill>
                <a:srgbClr val="000000"/>
              </a:solidFill>
              <a:effectLst/>
              <a:highlight>
                <a:srgbClr val="FFFFFF"/>
              </a:highligh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highlight>
                <a:srgbClr val="FFFFFF"/>
              </a:highligh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2B91AF"/>
                </a:solidFill>
                <a:highlight>
                  <a:srgbClr val="FFFFFF"/>
                </a:highlight>
                <a:latin typeface="Segoe UI Light"/>
              </a:rPr>
              <a:t>Launcher</a:t>
            </a:r>
            <a:r>
              <a:rPr lang="en-GB" sz="2000" b="1" dirty="0">
                <a:solidFill>
                  <a:srgbClr val="000000"/>
                </a:solidFill>
                <a:highlight>
                  <a:srgbClr val="FFFFFF"/>
                </a:highlight>
                <a:latin typeface="Segoe UI Light"/>
              </a:rPr>
              <a:t>.LaunchFileAsync(file);</a:t>
            </a:r>
            <a:endParaRPr kumimoji="0" lang="en-GB" sz="1600" b="0" i="0" u="none" strike="noStrike" kern="1200" cap="none" spc="0" normalizeH="0" baseline="0" noProof="0" dirty="0">
              <a:ln>
                <a:noFill/>
              </a:ln>
              <a:solidFill>
                <a:srgbClr val="737373"/>
              </a:solidFill>
              <a:effectLst/>
              <a:uLnTx/>
              <a:uFillTx/>
              <a:latin typeface="Segoe UI Light"/>
              <a:ea typeface="+mn-ea"/>
              <a:cs typeface="+mn-cs"/>
            </a:endParaRPr>
          </a:p>
        </p:txBody>
      </p:sp>
      <p:sp>
        <p:nvSpPr>
          <p:cNvPr id="2" name="Title 1"/>
          <p:cNvSpPr>
            <a:spLocks noGrp="1"/>
          </p:cNvSpPr>
          <p:nvPr>
            <p:ph type="title"/>
          </p:nvPr>
        </p:nvSpPr>
        <p:spPr/>
        <p:txBody>
          <a:bodyPr/>
          <a:lstStyle/>
          <a:p>
            <a:r>
              <a:rPr lang="en-US" dirty="0"/>
              <a:t>App to App </a:t>
            </a:r>
            <a:r>
              <a:rPr lang="en-US" dirty="0" smtClean="0"/>
              <a:t>Communication</a:t>
            </a:r>
            <a:endParaRPr lang="en-US" dirty="0"/>
          </a:p>
        </p:txBody>
      </p:sp>
      <p:sp>
        <p:nvSpPr>
          <p:cNvPr id="8" name="Content Placeholder 7"/>
          <p:cNvSpPr>
            <a:spLocks noGrp="1"/>
          </p:cNvSpPr>
          <p:nvPr>
            <p:ph type="body" sz="quarter" idx="10"/>
          </p:nvPr>
        </p:nvSpPr>
        <p:spPr/>
        <p:txBody>
          <a:bodyPr/>
          <a:lstStyle/>
          <a:p>
            <a:r>
              <a:rPr lang="en-GB" sz="4000" dirty="0" smtClean="0"/>
              <a:t>URI/Protocol </a:t>
            </a:r>
            <a:r>
              <a:rPr lang="en-GB" sz="4000" dirty="0"/>
              <a:t>Activation</a:t>
            </a:r>
            <a:endParaRPr lang="en-US" dirty="0"/>
          </a:p>
        </p:txBody>
      </p:sp>
      <p:sp>
        <p:nvSpPr>
          <p:cNvPr id="9" name="TextBox 8"/>
          <p:cNvSpPr txBox="1"/>
          <p:nvPr/>
        </p:nvSpPr>
        <p:spPr>
          <a:xfrm>
            <a:off x="7716267" y="3679639"/>
            <a:ext cx="1530623"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2000" b="1" dirty="0">
                <a:gradFill>
                  <a:gsLst>
                    <a:gs pos="2917">
                      <a:srgbClr val="737373"/>
                    </a:gs>
                    <a:gs pos="30000">
                      <a:srgbClr val="737373"/>
                    </a:gs>
                  </a:gsLst>
                  <a:lin ang="5400000" scaled="0"/>
                </a:gradFill>
                <a:latin typeface="Segoe UI Light"/>
              </a:rPr>
              <a:t>Data in Uri/File</a:t>
            </a:r>
            <a:endParaRPr kumimoji="0" lang="en-GB" sz="1600" b="1" i="0" u="none" strike="noStrike" kern="1200" cap="none" spc="0" normalizeH="0" baseline="0" noProof="0" dirty="0" smtClean="0">
              <a:ln>
                <a:noFill/>
              </a:ln>
              <a:gradFill>
                <a:gsLst>
                  <a:gs pos="2917">
                    <a:srgbClr val="737373"/>
                  </a:gs>
                  <a:gs pos="30000">
                    <a:srgbClr val="737373"/>
                  </a:gs>
                </a:gsLst>
                <a:lin ang="5400000" scaled="0"/>
              </a:gradFill>
              <a:effectLst/>
              <a:uLnTx/>
              <a:uFillTx/>
              <a:latin typeface="Segoe UI Light"/>
              <a:ea typeface="+mn-ea"/>
              <a:cs typeface="+mn-cs"/>
            </a:endParaRPr>
          </a:p>
        </p:txBody>
      </p:sp>
      <p:cxnSp>
        <p:nvCxnSpPr>
          <p:cNvPr id="10" name="Straight Arrow Connector 9"/>
          <p:cNvCxnSpPr/>
          <p:nvPr/>
        </p:nvCxnSpPr>
        <p:spPr>
          <a:xfrm>
            <a:off x="2070562" y="4400139"/>
            <a:ext cx="7785700" cy="54807"/>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 name="Group 10"/>
          <p:cNvGrpSpPr/>
          <p:nvPr/>
        </p:nvGrpSpPr>
        <p:grpSpPr>
          <a:xfrm>
            <a:off x="276438" y="3494474"/>
            <a:ext cx="2488759" cy="1639191"/>
            <a:chOff x="276438" y="3494474"/>
            <a:chExt cx="2488759" cy="1639191"/>
          </a:xfrm>
        </p:grpSpPr>
        <p:pic>
          <p:nvPicPr>
            <p:cNvPr id="26"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8" y="3494474"/>
              <a:ext cx="2488759" cy="156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98" y="4067660"/>
              <a:ext cx="551224" cy="106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 name="Group 18"/>
          <p:cNvGrpSpPr/>
          <p:nvPr/>
        </p:nvGrpSpPr>
        <p:grpSpPr>
          <a:xfrm>
            <a:off x="4949343" y="3558571"/>
            <a:ext cx="2157552" cy="1575094"/>
            <a:chOff x="5157648" y="3644424"/>
            <a:chExt cx="1583790" cy="1071410"/>
          </a:xfrm>
        </p:grpSpPr>
        <p:pic>
          <p:nvPicPr>
            <p:cNvPr id="28"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648"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757" y="3760562"/>
              <a:ext cx="1363465" cy="766575"/>
            </a:xfrm>
            <a:prstGeom prst="rect">
              <a:avLst/>
            </a:prstGeom>
          </p:spPr>
        </p:pic>
        <p:pic>
          <p:nvPicPr>
            <p:cNvPr id="29"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0007"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35819" y="4019086"/>
              <a:ext cx="345068" cy="619014"/>
            </a:xfrm>
            <a:prstGeom prst="rect">
              <a:avLst/>
            </a:prstGeom>
          </p:spPr>
        </p:pic>
      </p:grpSp>
      <p:grpSp>
        <p:nvGrpSpPr>
          <p:cNvPr id="4" name="Group 35"/>
          <p:cNvGrpSpPr/>
          <p:nvPr/>
        </p:nvGrpSpPr>
        <p:grpSpPr>
          <a:xfrm>
            <a:off x="9936783" y="3558571"/>
            <a:ext cx="2066500" cy="1575094"/>
            <a:chOff x="9995362" y="3644424"/>
            <a:chExt cx="1583790" cy="1071410"/>
          </a:xfrm>
        </p:grpSpPr>
        <p:pic>
          <p:nvPicPr>
            <p:cNvPr id="16"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8"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5" name="TextBox 4"/>
          <p:cNvSpPr txBox="1"/>
          <p:nvPr/>
        </p:nvSpPr>
        <p:spPr>
          <a:xfrm>
            <a:off x="4731844" y="5460845"/>
            <a:ext cx="27283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737373"/>
                </a:solidFill>
                <a:latin typeface="Segoe UI Light"/>
              </a:rPr>
              <a:t>User/OS chooses target</a:t>
            </a:r>
            <a:endParaRPr kumimoji="0" lang="en-US" sz="1800" b="0" i="0" u="none" strike="noStrike" kern="1200" cap="none" spc="0" normalizeH="0" baseline="0" noProof="0" dirty="0">
              <a:ln>
                <a:noFill/>
              </a:ln>
              <a:solidFill>
                <a:srgbClr val="737373"/>
              </a:solidFill>
              <a:effectLst/>
              <a:uLnTx/>
              <a:uFillTx/>
              <a:latin typeface="Segoe UI Light"/>
              <a:ea typeface="+mn-ea"/>
              <a:cs typeface="+mn-cs"/>
            </a:endParaRPr>
          </a:p>
        </p:txBody>
      </p:sp>
      <p:sp>
        <p:nvSpPr>
          <p:cNvPr id="7" name="TextBox 6"/>
          <p:cNvSpPr txBox="1"/>
          <p:nvPr/>
        </p:nvSpPr>
        <p:spPr>
          <a:xfrm>
            <a:off x="378372" y="6159062"/>
            <a:ext cx="10110952" cy="470898"/>
          </a:xfrm>
          <a:prstGeom prst="rect">
            <a:avLst/>
          </a:prstGeom>
          <a:noFill/>
        </p:spPr>
        <p:txBody>
          <a:bodyPr wrap="square" lIns="137160" tIns="109728" rIns="137160" bIns="109728" rtlCol="0">
            <a:spAutoFit/>
          </a:bodyPr>
          <a:lstStyle/>
          <a:p>
            <a:pPr>
              <a:lnSpc>
                <a:spcPct val="90000"/>
              </a:lnSpc>
              <a:spcBef>
                <a:spcPts val="600"/>
              </a:spcBef>
            </a:pPr>
            <a:r>
              <a:rPr lang="en-GB" b="1" u="sng" dirty="0" smtClean="0"/>
              <a:t>More on this </a:t>
            </a:r>
            <a:r>
              <a:rPr lang="en-GB" dirty="0" smtClean="0"/>
              <a:t>in module 3.02 App to App Communication</a:t>
            </a:r>
          </a:p>
        </p:txBody>
      </p:sp>
    </p:spTree>
    <p:extLst>
      <p:ext uri="{BB962C8B-B14F-4D97-AF65-F5344CB8AC3E}">
        <p14:creationId xmlns:p14="http://schemas.microsoft.com/office/powerpoint/2010/main" val="19593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Contract</a:t>
            </a:r>
            <a:endParaRPr lang="en-US" dirty="0"/>
          </a:p>
        </p:txBody>
      </p:sp>
      <p:sp>
        <p:nvSpPr>
          <p:cNvPr id="4" name="Content Placeholder 3"/>
          <p:cNvSpPr>
            <a:spLocks noGrp="1"/>
          </p:cNvSpPr>
          <p:nvPr>
            <p:ph type="body" sz="quarter" idx="10"/>
          </p:nvPr>
        </p:nvSpPr>
        <p:spPr/>
        <p:txBody>
          <a:bodyPr/>
          <a:lstStyle/>
          <a:p>
            <a:endParaRPr lang="en-US" dirty="0"/>
          </a:p>
        </p:txBody>
      </p:sp>
      <p:sp>
        <p:nvSpPr>
          <p:cNvPr id="6" name="Rectangle 5"/>
          <p:cNvSpPr/>
          <p:nvPr/>
        </p:nvSpPr>
        <p:spPr>
          <a:xfrm>
            <a:off x="961975" y="2868688"/>
            <a:ext cx="3912498" cy="58477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2B91AF"/>
                </a:solidFill>
                <a:highlight>
                  <a:srgbClr val="FFFFFF"/>
                </a:highlight>
                <a:latin typeface="Segoe UI Light"/>
              </a:rPr>
              <a:t>DataTransferManager</a:t>
            </a:r>
            <a:r>
              <a:rPr lang="en-GB" b="1" dirty="0">
                <a:solidFill>
                  <a:srgbClr val="000000"/>
                </a:solidFill>
                <a:highlight>
                  <a:srgbClr val="FFFFFF"/>
                </a:highlight>
                <a:latin typeface="Segoe UI Light"/>
              </a:rPr>
              <a:t>.ShowShareUI();</a:t>
            </a:r>
            <a:endParaRPr kumimoji="0" lang="en-GB" sz="1400" b="0" i="0" u="none" strike="noStrike" kern="1200" cap="none" spc="0" normalizeH="0" baseline="0" noProof="0" dirty="0" smtClean="0">
              <a:ln>
                <a:noFill/>
              </a:ln>
              <a:solidFill>
                <a:srgbClr val="000000"/>
              </a:solidFill>
              <a:effectLst/>
              <a:highlight>
                <a:srgbClr val="FFFFFF"/>
              </a:highligh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737373"/>
              </a:solidFill>
              <a:effectLst/>
              <a:uLnTx/>
              <a:uFillTx/>
              <a:latin typeface="Segoe UI Light"/>
              <a:ea typeface="+mn-ea"/>
              <a:cs typeface="+mn-cs"/>
            </a:endParaRPr>
          </a:p>
        </p:txBody>
      </p:sp>
      <p:sp>
        <p:nvSpPr>
          <p:cNvPr id="9" name="TextBox 8"/>
          <p:cNvSpPr txBox="1"/>
          <p:nvPr/>
        </p:nvSpPr>
        <p:spPr>
          <a:xfrm>
            <a:off x="7391064" y="3795277"/>
            <a:ext cx="2221860" cy="5447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b="1" dirty="0">
                <a:gradFill>
                  <a:gsLst>
                    <a:gs pos="2917">
                      <a:srgbClr val="737373"/>
                    </a:gs>
                    <a:gs pos="30000">
                      <a:srgbClr val="737373"/>
                    </a:gs>
                  </a:gsLst>
                  <a:lin ang="5400000" scaled="0"/>
                </a:gradFill>
                <a:latin typeface="Segoe UI Light"/>
              </a:rPr>
              <a:t>Share DataPackage</a:t>
            </a:r>
            <a:endParaRPr kumimoji="0" lang="en-GB" sz="1200" b="1" i="0" u="none" strike="noStrike" kern="1200" cap="none" spc="0" normalizeH="0" baseline="0" noProof="0" dirty="0" smtClean="0">
              <a:ln>
                <a:noFill/>
              </a:ln>
              <a:gradFill>
                <a:gsLst>
                  <a:gs pos="2917">
                    <a:srgbClr val="737373"/>
                  </a:gs>
                  <a:gs pos="30000">
                    <a:srgbClr val="737373"/>
                  </a:gs>
                </a:gsLst>
                <a:lin ang="5400000" scaled="0"/>
              </a:gradFill>
              <a:effectLst/>
              <a:uLnTx/>
              <a:uFillTx/>
              <a:latin typeface="Segoe UI Light"/>
              <a:ea typeface="+mn-ea"/>
              <a:cs typeface="+mn-cs"/>
            </a:endParaRPr>
          </a:p>
        </p:txBody>
      </p:sp>
      <p:cxnSp>
        <p:nvCxnSpPr>
          <p:cNvPr id="10" name="Straight Arrow Connector 9"/>
          <p:cNvCxnSpPr/>
          <p:nvPr/>
        </p:nvCxnSpPr>
        <p:spPr>
          <a:xfrm>
            <a:off x="1951037" y="4280381"/>
            <a:ext cx="7661886"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 name="Group 10"/>
          <p:cNvGrpSpPr/>
          <p:nvPr/>
        </p:nvGrpSpPr>
        <p:grpSpPr>
          <a:xfrm>
            <a:off x="9764519" y="3361838"/>
            <a:ext cx="2158241" cy="1667111"/>
            <a:chOff x="9995362" y="3644424"/>
            <a:chExt cx="1583790" cy="1071410"/>
          </a:xfrm>
        </p:grpSpPr>
        <p:pic>
          <p:nvPicPr>
            <p:cNvPr id="16"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8"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5" name="TextBox 4"/>
          <p:cNvSpPr txBox="1"/>
          <p:nvPr/>
        </p:nvSpPr>
        <p:spPr>
          <a:xfrm>
            <a:off x="4874473" y="5502190"/>
            <a:ext cx="27320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737373"/>
                </a:solidFill>
                <a:latin typeface="Segoe UI Light"/>
              </a:rPr>
              <a:t>User chooses target</a:t>
            </a:r>
            <a:endParaRPr kumimoji="0" lang="en-US" sz="1800" b="0" i="0" u="none" strike="noStrike" kern="1200" cap="none" spc="0" normalizeH="0" baseline="0" noProof="0" dirty="0">
              <a:ln>
                <a:noFill/>
              </a:ln>
              <a:solidFill>
                <a:srgbClr val="737373"/>
              </a:solidFill>
              <a:effectLst/>
              <a:uLnTx/>
              <a:uFillTx/>
              <a:latin typeface="Segoe UI Light"/>
              <a:ea typeface="+mn-ea"/>
              <a:cs typeface="+mn-cs"/>
            </a:endParaRPr>
          </a:p>
        </p:txBody>
      </p:sp>
      <p:grpSp>
        <p:nvGrpSpPr>
          <p:cNvPr id="7" name="Group 30"/>
          <p:cNvGrpSpPr/>
          <p:nvPr/>
        </p:nvGrpSpPr>
        <p:grpSpPr>
          <a:xfrm>
            <a:off x="4923439" y="3450154"/>
            <a:ext cx="2345121" cy="1578795"/>
            <a:chOff x="5157648" y="3644424"/>
            <a:chExt cx="1583790" cy="1071410"/>
          </a:xfrm>
        </p:grpSpPr>
        <p:pic>
          <p:nvPicPr>
            <p:cNvPr id="28"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648"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32"/>
            <p:cNvPicPr>
              <a:picLocks noChangeAspect="1"/>
            </p:cNvPicPr>
            <p:nvPr/>
          </p:nvPicPr>
          <p:blipFill>
            <a:blip r:embed="rId7"/>
            <a:stretch>
              <a:fillRect/>
            </a:stretch>
          </p:blipFill>
          <p:spPr>
            <a:xfrm>
              <a:off x="5259757" y="3760561"/>
              <a:ext cx="1363465" cy="766575"/>
            </a:xfrm>
            <a:prstGeom prst="rect">
              <a:avLst/>
            </a:prstGeom>
          </p:spPr>
        </p:pic>
        <p:pic>
          <p:nvPicPr>
            <p:cNvPr id="29"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1166"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2534" y="4019086"/>
              <a:ext cx="319512" cy="619014"/>
            </a:xfrm>
            <a:prstGeom prst="rect">
              <a:avLst/>
            </a:prstGeom>
          </p:spPr>
        </p:pic>
      </p:grpSp>
      <p:grpSp>
        <p:nvGrpSpPr>
          <p:cNvPr id="20" name="Group 39"/>
          <p:cNvGrpSpPr/>
          <p:nvPr/>
        </p:nvGrpSpPr>
        <p:grpSpPr>
          <a:xfrm>
            <a:off x="276438" y="3494474"/>
            <a:ext cx="2488759" cy="1639191"/>
            <a:chOff x="276438" y="3494474"/>
            <a:chExt cx="2488759" cy="1639191"/>
          </a:xfrm>
        </p:grpSpPr>
        <p:pic>
          <p:nvPicPr>
            <p:cNvPr id="24"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8" y="3494474"/>
              <a:ext cx="2488759" cy="156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98" y="4067660"/>
              <a:ext cx="551224" cy="106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3996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Drag and Drop</a:t>
            </a:r>
            <a:br>
              <a:rPr lang="en-US" dirty="0" smtClean="0"/>
            </a:br>
            <a:r>
              <a:rPr lang="en-US" sz="3529" dirty="0"/>
              <a:t>Extended for “Windowed” Apps</a:t>
            </a:r>
          </a:p>
        </p:txBody>
      </p:sp>
      <p:sp>
        <p:nvSpPr>
          <p:cNvPr id="2" name="Text Placeholder 1"/>
          <p:cNvSpPr>
            <a:spLocks noGrp="1"/>
          </p:cNvSpPr>
          <p:nvPr>
            <p:ph type="body" sz="quarter" idx="10"/>
          </p:nvPr>
        </p:nvSpPr>
        <p:spPr/>
        <p:txBody>
          <a:bodyPr/>
          <a:lstStyle/>
          <a:p>
            <a:r>
              <a:rPr lang="en-GB" dirty="0" smtClean="0"/>
              <a:t> </a:t>
            </a:r>
            <a:endParaRPr lang="en-GB" dirty="0"/>
          </a:p>
        </p:txBody>
      </p:sp>
      <p:sp>
        <p:nvSpPr>
          <p:cNvPr id="8" name="Rectangle 7"/>
          <p:cNvSpPr/>
          <p:nvPr/>
        </p:nvSpPr>
        <p:spPr>
          <a:xfrm>
            <a:off x="264572" y="1860257"/>
            <a:ext cx="8894043" cy="1297423"/>
          </a:xfrm>
          <a:prstGeom prst="rect">
            <a:avLst/>
          </a:prstGeom>
        </p:spPr>
        <p:txBody>
          <a:bodyPr wrap="square">
            <a:spAutoFit/>
          </a:bodyPr>
          <a:lstStyle/>
          <a:p>
            <a:r>
              <a:rPr lang="en-US" sz="1961" dirty="0">
                <a:solidFill>
                  <a:srgbClr val="008000"/>
                </a:solidFill>
                <a:highlight>
                  <a:srgbClr val="FFFFFF"/>
                </a:highlight>
                <a:latin typeface="Consolas" panose="020B0609020204030204" pitchFamily="49" charset="0"/>
              </a:rPr>
              <a:t>&lt;!-- XAML --&gt;</a:t>
            </a:r>
            <a:endParaRPr lang="en-US" sz="1961" dirty="0">
              <a:solidFill>
                <a:srgbClr val="0000FF"/>
              </a:solidFill>
              <a:highlight>
                <a:srgbClr val="FFFFFF"/>
              </a:highlight>
              <a:latin typeface="Consolas" panose="020B0609020204030204" pitchFamily="49" charset="0"/>
            </a:endParaRPr>
          </a:p>
          <a:p>
            <a:r>
              <a:rPr lang="en-US" sz="1961" dirty="0">
                <a:solidFill>
                  <a:srgbClr val="0000FF"/>
                </a:solidFill>
                <a:highlight>
                  <a:srgbClr val="FFFFFF"/>
                </a:highlight>
                <a:latin typeface="Consolas" panose="020B0609020204030204" pitchFamily="49" charset="0"/>
              </a:rPr>
              <a:t>&lt;</a:t>
            </a:r>
            <a:r>
              <a:rPr lang="en-US" sz="1961" dirty="0">
                <a:solidFill>
                  <a:srgbClr val="A31515"/>
                </a:solidFill>
                <a:highlight>
                  <a:srgbClr val="FFFFFF"/>
                </a:highlight>
                <a:latin typeface="Consolas" panose="020B0609020204030204" pitchFamily="49" charset="0"/>
              </a:rPr>
              <a:t>Grid</a:t>
            </a:r>
            <a:r>
              <a:rPr lang="en-US" sz="1961" dirty="0">
                <a:solidFill>
                  <a:srgbClr val="FF0000"/>
                </a:solidFill>
                <a:highlight>
                  <a:srgbClr val="FFFFFF"/>
                </a:highlight>
                <a:latin typeface="Consolas" panose="020B0609020204030204" pitchFamily="49" charset="0"/>
              </a:rPr>
              <a:t> </a:t>
            </a:r>
            <a:r>
              <a:rPr lang="en-US" sz="1961" dirty="0" err="1">
                <a:solidFill>
                  <a:srgbClr val="FF0000"/>
                </a:solidFill>
                <a:highlight>
                  <a:srgbClr val="FFFFFF"/>
                </a:highlight>
                <a:latin typeface="Consolas" panose="020B0609020204030204" pitchFamily="49" charset="0"/>
              </a:rPr>
              <a:t>AllowDrop</a:t>
            </a:r>
            <a:r>
              <a:rPr lang="en-US" sz="1961" dirty="0">
                <a:solidFill>
                  <a:srgbClr val="0000FF"/>
                </a:solidFill>
                <a:highlight>
                  <a:srgbClr val="FFFFFF"/>
                </a:highlight>
                <a:latin typeface="Consolas" panose="020B0609020204030204" pitchFamily="49" charset="0"/>
              </a:rPr>
              <a:t>="True"</a:t>
            </a:r>
            <a:r>
              <a:rPr lang="en-US" sz="1961" dirty="0">
                <a:solidFill>
                  <a:srgbClr val="FF0000"/>
                </a:solidFill>
                <a:highlight>
                  <a:srgbClr val="FFFFFF"/>
                </a:highlight>
                <a:latin typeface="Consolas" panose="020B0609020204030204" pitchFamily="49" charset="0"/>
              </a:rPr>
              <a:t> </a:t>
            </a:r>
            <a:r>
              <a:rPr lang="en-US" sz="1961" dirty="0" err="1">
                <a:solidFill>
                  <a:srgbClr val="FF0000"/>
                </a:solidFill>
                <a:highlight>
                  <a:srgbClr val="FFFFFF"/>
                </a:highlight>
                <a:latin typeface="Consolas" panose="020B0609020204030204" pitchFamily="49" charset="0"/>
              </a:rPr>
              <a:t>DragOver</a:t>
            </a:r>
            <a:r>
              <a:rPr lang="en-US" sz="1961" dirty="0">
                <a:solidFill>
                  <a:srgbClr val="0000FF"/>
                </a:solidFill>
                <a:highlight>
                  <a:srgbClr val="FFFFFF"/>
                </a:highlight>
                <a:latin typeface="Consolas" panose="020B0609020204030204" pitchFamily="49" charset="0"/>
              </a:rPr>
              <a:t>="</a:t>
            </a:r>
            <a:r>
              <a:rPr lang="en-US" sz="1961" dirty="0" err="1">
                <a:solidFill>
                  <a:srgbClr val="0000FF"/>
                </a:solidFill>
                <a:highlight>
                  <a:srgbClr val="FFFFFF"/>
                </a:highlight>
                <a:latin typeface="Consolas" panose="020B0609020204030204" pitchFamily="49" charset="0"/>
              </a:rPr>
              <a:t>Do_DragOver</a:t>
            </a:r>
            <a:r>
              <a:rPr lang="en-US" sz="1961" dirty="0">
                <a:solidFill>
                  <a:srgbClr val="0000FF"/>
                </a:solidFill>
                <a:highlight>
                  <a:srgbClr val="FFFFFF"/>
                </a:highlight>
                <a:latin typeface="Consolas" panose="020B0609020204030204" pitchFamily="49" charset="0"/>
              </a:rPr>
              <a:t>"</a:t>
            </a:r>
            <a:r>
              <a:rPr lang="en-US" sz="1961" dirty="0">
                <a:solidFill>
                  <a:srgbClr val="FF0000"/>
                </a:solidFill>
                <a:highlight>
                  <a:srgbClr val="FFFFFF"/>
                </a:highlight>
                <a:latin typeface="Consolas" panose="020B0609020204030204" pitchFamily="49" charset="0"/>
              </a:rPr>
              <a:t> Drop</a:t>
            </a:r>
            <a:r>
              <a:rPr lang="en-US" sz="1961" dirty="0">
                <a:solidFill>
                  <a:srgbClr val="0000FF"/>
                </a:solidFill>
                <a:highlight>
                  <a:srgbClr val="FFFFFF"/>
                </a:highlight>
                <a:latin typeface="Consolas" panose="020B0609020204030204" pitchFamily="49" charset="0"/>
              </a:rPr>
              <a:t>="</a:t>
            </a:r>
            <a:r>
              <a:rPr lang="en-US" sz="1961" dirty="0" err="1">
                <a:solidFill>
                  <a:srgbClr val="0000FF"/>
                </a:solidFill>
                <a:highlight>
                  <a:srgbClr val="FFFFFF"/>
                </a:highlight>
                <a:latin typeface="Consolas" panose="020B0609020204030204" pitchFamily="49" charset="0"/>
              </a:rPr>
              <a:t>Do_Drop</a:t>
            </a:r>
            <a:r>
              <a:rPr lang="en-US" sz="1961" dirty="0">
                <a:solidFill>
                  <a:srgbClr val="0000FF"/>
                </a:solidFill>
                <a:highlight>
                  <a:srgbClr val="FFFFFF"/>
                </a:highlight>
                <a:latin typeface="Consolas" panose="020B0609020204030204" pitchFamily="49" charset="0"/>
              </a:rPr>
              <a:t>"</a:t>
            </a:r>
            <a:r>
              <a:rPr lang="en-US" sz="1961" dirty="0">
                <a:solidFill>
                  <a:srgbClr val="FF0000"/>
                </a:solidFill>
                <a:highlight>
                  <a:srgbClr val="FFFFFF"/>
                </a:highlight>
                <a:latin typeface="Consolas" panose="020B0609020204030204" pitchFamily="49" charset="0"/>
              </a:rPr>
              <a:t> …</a:t>
            </a:r>
            <a:r>
              <a:rPr lang="en-US" sz="1961" dirty="0">
                <a:solidFill>
                  <a:srgbClr val="0000FF"/>
                </a:solidFill>
                <a:highlight>
                  <a:srgbClr val="FFFFFF"/>
                </a:highlight>
                <a:latin typeface="Consolas" panose="020B0609020204030204" pitchFamily="49" charset="0"/>
              </a:rPr>
              <a:t>&gt;</a:t>
            </a:r>
            <a:endParaRPr lang="en-US" sz="1961" dirty="0">
              <a:solidFill>
                <a:srgbClr val="000000"/>
              </a:solidFill>
              <a:highlight>
                <a:srgbClr val="FFFFFF"/>
              </a:highlight>
              <a:latin typeface="Consolas" panose="020B0609020204030204" pitchFamily="49" charset="0"/>
            </a:endParaRPr>
          </a:p>
          <a:p>
            <a:r>
              <a:rPr lang="en-US" sz="1961" dirty="0">
                <a:solidFill>
                  <a:srgbClr val="0000FF"/>
                </a:solidFill>
                <a:highlight>
                  <a:srgbClr val="FFFFFF"/>
                </a:highlight>
                <a:latin typeface="Consolas" panose="020B0609020204030204" pitchFamily="49" charset="0"/>
              </a:rPr>
              <a:t>…</a:t>
            </a:r>
          </a:p>
          <a:p>
            <a:r>
              <a:rPr lang="en-US" sz="1961" dirty="0">
                <a:solidFill>
                  <a:srgbClr val="0000FF"/>
                </a:solidFill>
                <a:highlight>
                  <a:srgbClr val="FFFFFF"/>
                </a:highlight>
                <a:latin typeface="Consolas" panose="020B0609020204030204" pitchFamily="49" charset="0"/>
              </a:rPr>
              <a:t>&lt;/</a:t>
            </a:r>
            <a:r>
              <a:rPr lang="en-US" sz="1961" dirty="0">
                <a:solidFill>
                  <a:srgbClr val="A31515"/>
                </a:solidFill>
                <a:highlight>
                  <a:srgbClr val="FFFFFF"/>
                </a:highlight>
                <a:latin typeface="Consolas" panose="020B0609020204030204" pitchFamily="49" charset="0"/>
              </a:rPr>
              <a:t>Grid</a:t>
            </a:r>
            <a:r>
              <a:rPr lang="en-US" sz="1961" dirty="0">
                <a:solidFill>
                  <a:srgbClr val="0000FF"/>
                </a:solidFill>
                <a:highlight>
                  <a:srgbClr val="FFFFFF"/>
                </a:highlight>
                <a:latin typeface="Consolas" panose="020B0609020204030204" pitchFamily="49" charset="0"/>
              </a:rPr>
              <a:t>&gt;</a:t>
            </a:r>
            <a:endParaRPr lang="en-US" sz="1961" dirty="0">
              <a:solidFill>
                <a:srgbClr val="000000"/>
              </a:solidFill>
              <a:highlight>
                <a:srgbClr val="FFFFFF"/>
              </a:highlight>
              <a:latin typeface="Consolas" panose="020B0609020204030204" pitchFamily="49" charset="0"/>
            </a:endParaRPr>
          </a:p>
        </p:txBody>
      </p:sp>
      <p:pic>
        <p:nvPicPr>
          <p:cNvPr id="4" name="Picture 3"/>
          <p:cNvPicPr>
            <a:picLocks noChangeAspect="1"/>
          </p:cNvPicPr>
          <p:nvPr/>
        </p:nvPicPr>
        <p:blipFill>
          <a:blip r:embed="rId3"/>
          <a:stretch>
            <a:fillRect/>
          </a:stretch>
        </p:blipFill>
        <p:spPr>
          <a:xfrm>
            <a:off x="3481428" y="3336653"/>
            <a:ext cx="5070403" cy="2493182"/>
          </a:xfrm>
          <a:prstGeom prst="rect">
            <a:avLst/>
          </a:prstGeom>
        </p:spPr>
      </p:pic>
      <p:sp>
        <p:nvSpPr>
          <p:cNvPr id="10" name="Rectangle 9"/>
          <p:cNvSpPr/>
          <p:nvPr/>
        </p:nvSpPr>
        <p:spPr>
          <a:xfrm>
            <a:off x="6781152" y="5829833"/>
            <a:ext cx="1770678" cy="573280"/>
          </a:xfrm>
          <a:prstGeom prst="rect">
            <a:avLst/>
          </a:prstGeom>
        </p:spPr>
        <p:txBody>
          <a:bodyPr wrap="square">
            <a:spAutoFit/>
          </a:bodyPr>
          <a:lstStyle/>
          <a:p>
            <a:pPr algn="ctr"/>
            <a:r>
              <a:rPr lang="en-US" sz="3137" dirty="0"/>
              <a:t>My App</a:t>
            </a:r>
          </a:p>
        </p:txBody>
      </p:sp>
      <p:sp>
        <p:nvSpPr>
          <p:cNvPr id="11" name="Rectangle 10"/>
          <p:cNvSpPr/>
          <p:nvPr/>
        </p:nvSpPr>
        <p:spPr>
          <a:xfrm>
            <a:off x="3107917" y="5829834"/>
            <a:ext cx="2988083" cy="573280"/>
          </a:xfrm>
          <a:prstGeom prst="rect">
            <a:avLst/>
          </a:prstGeom>
        </p:spPr>
        <p:txBody>
          <a:bodyPr wrap="square">
            <a:spAutoFit/>
          </a:bodyPr>
          <a:lstStyle/>
          <a:p>
            <a:pPr algn="ctr"/>
            <a:r>
              <a:rPr lang="en-US" sz="3137" dirty="0"/>
              <a:t>File Explorer</a:t>
            </a:r>
          </a:p>
        </p:txBody>
      </p:sp>
    </p:spTree>
    <p:extLst>
      <p:ext uri="{BB962C8B-B14F-4D97-AF65-F5344CB8AC3E}">
        <p14:creationId xmlns:p14="http://schemas.microsoft.com/office/powerpoint/2010/main" val="1383079806"/>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Desktop Share UX Changes In W10</a:t>
            </a:r>
            <a:endParaRPr lang="en-GB" dirty="0"/>
          </a:p>
        </p:txBody>
      </p:sp>
      <p:pic>
        <p:nvPicPr>
          <p:cNvPr id="10" name="Content Placeholder 9"/>
          <p:cNvPicPr>
            <a:picLocks noGrp="1" noChangeAspect="1"/>
          </p:cNvPicPr>
          <p:nvPr>
            <p:ph sz="quarter" idx="14"/>
          </p:nvPr>
        </p:nvPicPr>
        <p:blipFill>
          <a:blip r:embed="rId2"/>
          <a:stretch>
            <a:fillRect/>
          </a:stretch>
        </p:blipFill>
        <p:spPr>
          <a:xfrm>
            <a:off x="1079588" y="1740513"/>
            <a:ext cx="3545574" cy="1992554"/>
          </a:xfrm>
          <a:prstGeom prst="rect">
            <a:avLst/>
          </a:prstGeom>
        </p:spPr>
      </p:pic>
      <p:sp>
        <p:nvSpPr>
          <p:cNvPr id="5" name="Slide Number Placeholder 4"/>
          <p:cNvSpPr>
            <a:spLocks noGrp="1"/>
          </p:cNvSpPr>
          <p:nvPr>
            <p:ph type="sldNum" sz="quarter" idx="4294967295"/>
          </p:nvPr>
        </p:nvSpPr>
        <p:spPr/>
        <p:txBody>
          <a:bodyPr/>
          <a:lstStyle/>
          <a:p>
            <a:fld id="{2775DF8E-1151-4C45-8C93-3AB060627CA9}" type="slidenum">
              <a:rPr lang="en-US" smtClean="0"/>
              <a:pPr/>
              <a:t>116</a:t>
            </a:fld>
            <a:endParaRPr lang="en-US"/>
          </a:p>
        </p:txBody>
      </p:sp>
      <p:sp>
        <p:nvSpPr>
          <p:cNvPr id="11" name="TextBox 10"/>
          <p:cNvSpPr txBox="1"/>
          <p:nvPr/>
        </p:nvSpPr>
        <p:spPr>
          <a:xfrm>
            <a:off x="489098" y="1187620"/>
            <a:ext cx="3072809" cy="553998"/>
          </a:xfrm>
          <a:prstGeom prst="rect">
            <a:avLst/>
          </a:prstGeom>
          <a:noFill/>
        </p:spPr>
        <p:txBody>
          <a:bodyPr wrap="square" lIns="137160" tIns="109728" rIns="137160" bIns="109728" rtlCol="0">
            <a:spAutoFit/>
          </a:bodyPr>
          <a:lstStyle/>
          <a:p>
            <a:pPr>
              <a:lnSpc>
                <a:spcPct val="90000"/>
              </a:lnSpc>
              <a:spcBef>
                <a:spcPts val="600"/>
              </a:spcBef>
            </a:pPr>
            <a:r>
              <a:rPr lang="en-GB" sz="2400" dirty="0" smtClean="0">
                <a:latin typeface="+mj-lt"/>
              </a:rPr>
              <a:t>Windows 8.x</a:t>
            </a:r>
          </a:p>
        </p:txBody>
      </p:sp>
      <p:pic>
        <p:nvPicPr>
          <p:cNvPr id="12" name="Picture 11"/>
          <p:cNvPicPr>
            <a:picLocks noChangeAspect="1"/>
          </p:cNvPicPr>
          <p:nvPr/>
        </p:nvPicPr>
        <p:blipFill>
          <a:blip r:embed="rId3"/>
          <a:stretch>
            <a:fillRect/>
          </a:stretch>
        </p:blipFill>
        <p:spPr>
          <a:xfrm>
            <a:off x="1089823" y="4400644"/>
            <a:ext cx="3535340" cy="1989523"/>
          </a:xfrm>
          <a:prstGeom prst="rect">
            <a:avLst/>
          </a:prstGeom>
        </p:spPr>
      </p:pic>
      <p:sp>
        <p:nvSpPr>
          <p:cNvPr id="14" name="TextBox 13"/>
          <p:cNvSpPr txBox="1"/>
          <p:nvPr/>
        </p:nvSpPr>
        <p:spPr>
          <a:xfrm>
            <a:off x="6096000" y="1187620"/>
            <a:ext cx="6046621" cy="553998"/>
          </a:xfrm>
          <a:prstGeom prst="rect">
            <a:avLst/>
          </a:prstGeom>
          <a:noFill/>
        </p:spPr>
        <p:txBody>
          <a:bodyPr wrap="square" lIns="137160" tIns="109728" rIns="137160" bIns="109728" rtlCol="0">
            <a:spAutoFit/>
          </a:bodyPr>
          <a:lstStyle/>
          <a:p>
            <a:pPr>
              <a:lnSpc>
                <a:spcPct val="90000"/>
              </a:lnSpc>
              <a:spcBef>
                <a:spcPts val="600"/>
              </a:spcBef>
            </a:pPr>
            <a:r>
              <a:rPr lang="en-GB" sz="2400" dirty="0" smtClean="0">
                <a:latin typeface="+mj-lt"/>
              </a:rPr>
              <a:t>Windows 8.x app running on Windows 10</a:t>
            </a:r>
          </a:p>
        </p:txBody>
      </p:sp>
      <p:sp>
        <p:nvSpPr>
          <p:cNvPr id="15" name="Content Placeholder 14"/>
          <p:cNvSpPr>
            <a:spLocks noGrp="1"/>
          </p:cNvSpPr>
          <p:nvPr>
            <p:ph sz="quarter" idx="15"/>
          </p:nvPr>
        </p:nvSpPr>
        <p:spPr/>
        <p:txBody>
          <a:bodyPr/>
          <a:lstStyle/>
          <a:p>
            <a:r>
              <a:rPr lang="en-GB" dirty="0" smtClean="0"/>
              <a:t> </a:t>
            </a:r>
            <a:endParaRPr lang="en-GB" dirty="0"/>
          </a:p>
        </p:txBody>
      </p:sp>
      <p:pic>
        <p:nvPicPr>
          <p:cNvPr id="16" name="Picture 15"/>
          <p:cNvPicPr>
            <a:picLocks noChangeAspect="1"/>
          </p:cNvPicPr>
          <p:nvPr/>
        </p:nvPicPr>
        <p:blipFill>
          <a:blip r:embed="rId4"/>
          <a:stretch>
            <a:fillRect/>
          </a:stretch>
        </p:blipFill>
        <p:spPr>
          <a:xfrm>
            <a:off x="8502779" y="1740513"/>
            <a:ext cx="3038419" cy="1992554"/>
          </a:xfrm>
          <a:prstGeom prst="rect">
            <a:avLst/>
          </a:prstGeom>
        </p:spPr>
      </p:pic>
      <p:pic>
        <p:nvPicPr>
          <p:cNvPr id="17" name="Picture 16"/>
          <p:cNvPicPr>
            <a:picLocks noChangeAspect="1"/>
          </p:cNvPicPr>
          <p:nvPr/>
        </p:nvPicPr>
        <p:blipFill>
          <a:blip r:embed="rId5"/>
          <a:stretch>
            <a:fillRect/>
          </a:stretch>
        </p:blipFill>
        <p:spPr>
          <a:xfrm>
            <a:off x="8502779" y="4400644"/>
            <a:ext cx="3038419" cy="1944499"/>
          </a:xfrm>
          <a:prstGeom prst="rect">
            <a:avLst/>
          </a:prstGeom>
        </p:spPr>
      </p:pic>
      <p:sp>
        <p:nvSpPr>
          <p:cNvPr id="18" name="Oval Callout 17"/>
          <p:cNvSpPr/>
          <p:nvPr/>
        </p:nvSpPr>
        <p:spPr>
          <a:xfrm>
            <a:off x="5656521" y="1990854"/>
            <a:ext cx="2644239" cy="2294067"/>
          </a:xfrm>
          <a:prstGeom prst="wedgeEllipseCallout">
            <a:avLst>
              <a:gd name="adj1" fmla="val 63090"/>
              <a:gd name="adj2" fmla="val -4537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pic>
        <p:nvPicPr>
          <p:cNvPr id="19" name="Picture 18"/>
          <p:cNvPicPr>
            <a:picLocks noChangeAspect="1"/>
          </p:cNvPicPr>
          <p:nvPr/>
        </p:nvPicPr>
        <p:blipFill>
          <a:blip r:embed="rId6"/>
          <a:stretch>
            <a:fillRect/>
          </a:stretch>
        </p:blipFill>
        <p:spPr>
          <a:xfrm>
            <a:off x="6047820" y="2361931"/>
            <a:ext cx="1861362" cy="1530624"/>
          </a:xfrm>
          <a:prstGeom prst="rect">
            <a:avLst/>
          </a:prstGeom>
        </p:spPr>
      </p:pic>
      <p:sp>
        <p:nvSpPr>
          <p:cNvPr id="2" name="Oval 1"/>
          <p:cNvSpPr/>
          <p:nvPr/>
        </p:nvSpPr>
        <p:spPr>
          <a:xfrm>
            <a:off x="4040372" y="1860696"/>
            <a:ext cx="893135" cy="87187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spTree>
    <p:extLst>
      <p:ext uri="{BB962C8B-B14F-4D97-AF65-F5344CB8AC3E}">
        <p14:creationId xmlns:p14="http://schemas.microsoft.com/office/powerpoint/2010/main" val="300792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GB" dirty="0" smtClean="0"/>
              <a:t>Many apps will be a share source</a:t>
            </a:r>
            <a:br>
              <a:rPr lang="en-GB" dirty="0" smtClean="0"/>
            </a:br>
            <a:r>
              <a:rPr lang="en-GB" dirty="0" smtClean="0"/>
              <a:t>Only a few will be a share target</a:t>
            </a:r>
            <a:endParaRPr lang="en-GB" dirty="0"/>
          </a:p>
        </p:txBody>
      </p:sp>
    </p:spTree>
    <p:extLst>
      <p:ext uri="{BB962C8B-B14F-4D97-AF65-F5344CB8AC3E}">
        <p14:creationId xmlns:p14="http://schemas.microsoft.com/office/powerpoint/2010/main" val="3386984931"/>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8"/>
          </p:nvPr>
        </p:nvSpPr>
        <p:spPr>
          <a:xfrm>
            <a:off x="560715" y="1507482"/>
            <a:ext cx="11381903" cy="4138612"/>
          </a:xfrm>
        </p:spPr>
        <p:txBody>
          <a:bodyPr/>
          <a:lstStyle/>
          <a:p>
            <a:pPr marL="571500" indent="-571500">
              <a:buFont typeface="Arial" panose="020B0604020202020204" pitchFamily="34" charset="0"/>
              <a:buChar char="•"/>
            </a:pPr>
            <a:r>
              <a:rPr lang="en-US" dirty="0" smtClean="0"/>
              <a:t>Start Here: </a:t>
            </a:r>
          </a:p>
          <a:p>
            <a:pPr marL="804857" lvl="2" indent="-571500"/>
            <a:r>
              <a:rPr lang="en-US" dirty="0" smtClean="0">
                <a:hlinkClick r:id="rId2"/>
              </a:rPr>
              <a:t>https</a:t>
            </a:r>
            <a:r>
              <a:rPr lang="en-US" dirty="0">
                <a:hlinkClick r:id="rId2"/>
              </a:rPr>
              <a:t>://</a:t>
            </a:r>
            <a:r>
              <a:rPr lang="en-US" dirty="0" smtClean="0">
                <a:hlinkClick r:id="rId2"/>
              </a:rPr>
              <a:t>dev.windows.com/en-us/downloads/windows-10-developer-tools</a:t>
            </a:r>
            <a:r>
              <a:rPr lang="en-US" dirty="0" smtClean="0"/>
              <a:t> </a:t>
            </a:r>
          </a:p>
          <a:p>
            <a:pPr marL="1028689" lvl="3" indent="-571500"/>
            <a:r>
              <a:rPr lang="en-US" dirty="0" smtClean="0"/>
              <a:t>Get Windows 10: </a:t>
            </a:r>
            <a:r>
              <a:rPr lang="en-US" dirty="0" smtClean="0">
                <a:hlinkClick r:id="rId3"/>
              </a:rPr>
              <a:t>http://microsoft.com/windows</a:t>
            </a:r>
            <a:r>
              <a:rPr lang="en-US" dirty="0" smtClean="0"/>
              <a:t> </a:t>
            </a:r>
          </a:p>
          <a:p>
            <a:pPr marL="1028689" lvl="3" indent="-571500"/>
            <a:r>
              <a:rPr lang="en-US" dirty="0" smtClean="0"/>
              <a:t>Get Visual Studio 2015: </a:t>
            </a:r>
            <a:r>
              <a:rPr lang="en-US" dirty="0" smtClean="0">
                <a:hlinkClick r:id="rId4"/>
              </a:rPr>
              <a:t>http://aka.ms/vs2015ce</a:t>
            </a:r>
            <a:r>
              <a:rPr lang="en-US" dirty="0" smtClean="0"/>
              <a:t> </a:t>
            </a:r>
          </a:p>
          <a:p>
            <a:pPr marL="571500" indent="-571500">
              <a:buFont typeface="Arial" panose="020B0604020202020204" pitchFamily="34" charset="0"/>
              <a:buChar char="•"/>
            </a:pPr>
            <a:r>
              <a:rPr lang="en-US" dirty="0" smtClean="0"/>
              <a:t>MVA video series: </a:t>
            </a:r>
          </a:p>
          <a:p>
            <a:pPr marL="804857" lvl="2" indent="-571500"/>
            <a:r>
              <a:rPr lang="en-US" dirty="0" smtClean="0">
                <a:hlinkClick r:id="rId5"/>
              </a:rPr>
              <a:t>http</a:t>
            </a:r>
            <a:r>
              <a:rPr lang="en-US" dirty="0">
                <a:hlinkClick r:id="rId5"/>
              </a:rPr>
              <a:t>://</a:t>
            </a:r>
            <a:r>
              <a:rPr lang="en-US" dirty="0" smtClean="0">
                <a:hlinkClick r:id="rId5"/>
              </a:rPr>
              <a:t>aka.ms/mva-win10-dev</a:t>
            </a:r>
            <a:r>
              <a:rPr lang="en-US" dirty="0" smtClean="0"/>
              <a:t> </a:t>
            </a:r>
            <a:endParaRPr lang="en-US" dirty="0"/>
          </a:p>
        </p:txBody>
      </p:sp>
    </p:spTree>
    <p:extLst>
      <p:ext uri="{BB962C8B-B14F-4D97-AF65-F5344CB8AC3E}">
        <p14:creationId xmlns:p14="http://schemas.microsoft.com/office/powerpoint/2010/main" val="28699532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GitHub</a:t>
            </a:r>
            <a:endParaRPr lang="en-US" dirty="0"/>
          </a:p>
        </p:txBody>
      </p:sp>
      <p:sp>
        <p:nvSpPr>
          <p:cNvPr id="3" name="Content Placeholder 2"/>
          <p:cNvSpPr>
            <a:spLocks noGrp="1"/>
          </p:cNvSpPr>
          <p:nvPr>
            <p:ph sz="quarter" idx="18"/>
          </p:nvPr>
        </p:nvSpPr>
        <p:spPr>
          <a:xfrm>
            <a:off x="560715" y="1091841"/>
            <a:ext cx="11104812" cy="5447504"/>
          </a:xfrm>
        </p:spPr>
        <p:txBody>
          <a:bodyPr/>
          <a:lstStyle/>
          <a:p>
            <a:pPr marL="571500" indent="-571500">
              <a:buFont typeface="Arial" panose="020B0604020202020204" pitchFamily="34" charset="0"/>
              <a:buChar char="•"/>
            </a:pPr>
            <a:r>
              <a:rPr lang="en-US" sz="4400" dirty="0" smtClean="0"/>
              <a:t>UWP Samples:</a:t>
            </a:r>
          </a:p>
          <a:p>
            <a:pPr marL="804857" lvl="2" indent="-571500"/>
            <a:r>
              <a:rPr lang="en-US" sz="2800" dirty="0" smtClean="0">
                <a:hlinkClick r:id="rId2"/>
              </a:rPr>
              <a:t>https</a:t>
            </a:r>
            <a:r>
              <a:rPr lang="en-US" sz="2800" dirty="0">
                <a:hlinkClick r:id="rId2"/>
              </a:rPr>
              <a:t>://</a:t>
            </a:r>
            <a:r>
              <a:rPr lang="en-US" sz="2800" dirty="0" smtClean="0">
                <a:hlinkClick r:id="rId2"/>
              </a:rPr>
              <a:t>github.com/Microsoft/Windows-universal-samples</a:t>
            </a:r>
            <a:r>
              <a:rPr lang="en-US" sz="2800" dirty="0" smtClean="0"/>
              <a:t> </a:t>
            </a:r>
            <a:endParaRPr lang="en-US" sz="2800" dirty="0"/>
          </a:p>
          <a:p>
            <a:pPr marL="571500" indent="-571500">
              <a:buFont typeface="Arial" panose="020B0604020202020204" pitchFamily="34" charset="0"/>
              <a:buChar char="•"/>
            </a:pPr>
            <a:r>
              <a:rPr lang="en-US" sz="4400" dirty="0" smtClean="0"/>
              <a:t>Template10: </a:t>
            </a:r>
          </a:p>
          <a:p>
            <a:pPr marL="804857" lvl="2" indent="-571500"/>
            <a:r>
              <a:rPr lang="en-US" sz="2800" dirty="0" smtClean="0">
                <a:hlinkClick r:id="rId3"/>
              </a:rPr>
              <a:t>https</a:t>
            </a:r>
            <a:r>
              <a:rPr lang="en-US" sz="2800" dirty="0">
                <a:hlinkClick r:id="rId3"/>
              </a:rPr>
              <a:t>://</a:t>
            </a:r>
            <a:r>
              <a:rPr lang="en-US" sz="2800" dirty="0" smtClean="0">
                <a:hlinkClick r:id="rId3"/>
              </a:rPr>
              <a:t>github.com/Windows-XAML/Template10</a:t>
            </a:r>
            <a:r>
              <a:rPr lang="en-US" sz="2800" dirty="0" smtClean="0"/>
              <a:t> </a:t>
            </a:r>
            <a:endParaRPr lang="en-US" sz="2800" dirty="0"/>
          </a:p>
          <a:p>
            <a:pPr marL="571500" indent="-571500">
              <a:buFont typeface="Arial" panose="020B0604020202020204" pitchFamily="34" charset="0"/>
              <a:buChar char="•"/>
            </a:pPr>
            <a:r>
              <a:rPr lang="en-US" sz="4400" dirty="0" smtClean="0"/>
              <a:t>MVA Samples: </a:t>
            </a:r>
          </a:p>
          <a:p>
            <a:pPr marL="804857" lvl="2" indent="-571500"/>
            <a:r>
              <a:rPr lang="en-US" sz="2800" dirty="0" smtClean="0">
                <a:hlinkClick r:id="rId4"/>
              </a:rPr>
              <a:t>https</a:t>
            </a:r>
            <a:r>
              <a:rPr lang="en-US" sz="2800" dirty="0">
                <a:hlinkClick r:id="rId4"/>
              </a:rPr>
              <a:t>://</a:t>
            </a:r>
            <a:r>
              <a:rPr lang="en-US" sz="2800" dirty="0" smtClean="0">
                <a:hlinkClick r:id="rId4"/>
              </a:rPr>
              <a:t>github.com/Windows-XAML/201505-MVA</a:t>
            </a:r>
            <a:r>
              <a:rPr lang="en-US" sz="2800" dirty="0" smtClean="0"/>
              <a:t> </a:t>
            </a:r>
          </a:p>
          <a:p>
            <a:pPr marL="571500" indent="-571500">
              <a:buFont typeface="Arial" panose="020B0604020202020204" pitchFamily="34" charset="0"/>
              <a:buChar char="•"/>
            </a:pPr>
            <a:r>
              <a:rPr lang="en-US" sz="4400" dirty="0" smtClean="0"/>
              <a:t>Project Upgrade Utility: </a:t>
            </a:r>
            <a:endParaRPr lang="en-US" sz="2800" dirty="0"/>
          </a:p>
          <a:p>
            <a:pPr marL="804857" lvl="2" indent="-571500"/>
            <a:r>
              <a:rPr lang="en-US" sz="2800" dirty="0">
                <a:hlinkClick r:id="rId5"/>
              </a:rPr>
              <a:t>http://</a:t>
            </a:r>
            <a:r>
              <a:rPr lang="en-US" sz="2800" dirty="0" smtClean="0">
                <a:hlinkClick r:id="rId5"/>
              </a:rPr>
              <a:t>aka.ms/uwp-projectupgradeutility</a:t>
            </a:r>
            <a:r>
              <a:rPr lang="en-US" sz="2800" dirty="0" smtClean="0"/>
              <a:t>  </a:t>
            </a:r>
          </a:p>
          <a:p>
            <a:pPr lvl="1"/>
            <a:endParaRPr lang="en-US" sz="2800" dirty="0"/>
          </a:p>
        </p:txBody>
      </p:sp>
    </p:spTree>
    <p:extLst>
      <p:ext uri="{BB962C8B-B14F-4D97-AF65-F5344CB8AC3E}">
        <p14:creationId xmlns:p14="http://schemas.microsoft.com/office/powerpoint/2010/main" val="4240952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In-app purchases</a:t>
            </a:r>
            <a:endParaRPr lang="en-US" dirty="0"/>
          </a:p>
        </p:txBody>
      </p:sp>
      <p:sp>
        <p:nvSpPr>
          <p:cNvPr id="3" name="Text Placeholder 2"/>
          <p:cNvSpPr>
            <a:spLocks noGrp="1"/>
          </p:cNvSpPr>
          <p:nvPr>
            <p:ph type="body" sz="quarter" idx="10"/>
          </p:nvPr>
        </p:nvSpPr>
        <p:spPr/>
        <p:txBody>
          <a:bodyPr/>
          <a:lstStyle/>
          <a:p>
            <a:pPr>
              <a:spcBef>
                <a:spcPts val="400"/>
              </a:spcBef>
            </a:pPr>
            <a:r>
              <a:rPr lang="en-US" sz="1600" b="0" dirty="0">
                <a:solidFill>
                  <a:srgbClr val="0000FF"/>
                </a:solidFill>
                <a:highlight>
                  <a:srgbClr val="FFFFFF"/>
                </a:highlight>
                <a:latin typeface="Consolas" panose="020B0609020204030204" pitchFamily="49" charset="0"/>
              </a:rPr>
              <a:t>#if</a:t>
            </a:r>
            <a:r>
              <a:rPr lang="en-US" sz="1600" b="0" dirty="0">
                <a:solidFill>
                  <a:srgbClr val="000000"/>
                </a:solidFill>
                <a:highlight>
                  <a:srgbClr val="FFFFFF"/>
                </a:highlight>
                <a:latin typeface="Consolas" panose="020B0609020204030204" pitchFamily="49" charset="0"/>
              </a:rPr>
              <a:t> DEBUG</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err="1">
                <a:solidFill>
                  <a:srgbClr val="0000FF"/>
                </a:solidFill>
                <a:highlight>
                  <a:srgbClr val="FFFFFF"/>
                </a:highlight>
                <a:latin typeface="Consolas" panose="020B0609020204030204" pitchFamily="49" charset="0"/>
              </a:rPr>
              <a:t>var</a:t>
            </a:r>
            <a:r>
              <a:rPr lang="en-US" sz="1600" b="0" dirty="0">
                <a:solidFill>
                  <a:srgbClr val="000000"/>
                </a:solidFill>
                <a:highlight>
                  <a:srgbClr val="FFFFFF"/>
                </a:highlight>
                <a:latin typeface="Consolas" panose="020B0609020204030204" pitchFamily="49" charset="0"/>
              </a:rPr>
              <a:t> license = </a:t>
            </a:r>
            <a:r>
              <a:rPr lang="en-US" sz="1600" b="0" dirty="0" err="1">
                <a:solidFill>
                  <a:srgbClr val="2B91AF"/>
                </a:solidFill>
                <a:highlight>
                  <a:srgbClr val="FFFFFF"/>
                </a:highlight>
                <a:latin typeface="Consolas" panose="020B0609020204030204" pitchFamily="49" charset="0"/>
              </a:rPr>
              <a:t>CurrentAppSimulator</a:t>
            </a:r>
            <a:r>
              <a:rPr lang="en-US" sz="1600" b="0" dirty="0" err="1">
                <a:solidFill>
                  <a:srgbClr val="000000"/>
                </a:solidFill>
                <a:highlight>
                  <a:srgbClr val="FFFFFF"/>
                </a:highlight>
                <a:latin typeface="Consolas" panose="020B0609020204030204" pitchFamily="49" charset="0"/>
              </a:rPr>
              <a:t>.LicenseInformation</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if</a:t>
            </a:r>
            <a:r>
              <a:rPr lang="en-US" sz="1600" b="0" dirty="0">
                <a:solidFill>
                  <a:srgbClr val="000000"/>
                </a:solidFill>
                <a:highlight>
                  <a:srgbClr val="FFFFFF"/>
                </a:highlight>
                <a:latin typeface="Consolas" panose="020B0609020204030204" pitchFamily="49" charset="0"/>
              </a:rPr>
              <a:t> (</a:t>
            </a:r>
            <a:r>
              <a:rPr lang="en-US" sz="1600" b="0" dirty="0" err="1">
                <a:solidFill>
                  <a:srgbClr val="000000"/>
                </a:solidFill>
                <a:highlight>
                  <a:srgbClr val="FFFFFF"/>
                </a:highlight>
                <a:latin typeface="Consolas" panose="020B0609020204030204" pitchFamily="49" charset="0"/>
              </a:rPr>
              <a:t>license.ProductLicenses</a:t>
            </a:r>
            <a:r>
              <a:rPr lang="en-US" sz="1600" b="0" dirty="0">
                <a:solidFill>
                  <a:srgbClr val="000000"/>
                </a:solidFill>
                <a:highlight>
                  <a:srgbClr val="FFFFFF"/>
                </a:highlight>
                <a:latin typeface="Consolas" panose="020B0609020204030204" pitchFamily="49" charset="0"/>
              </a:rPr>
              <a:t>[</a:t>
            </a:r>
            <a:r>
              <a:rPr lang="en-US" sz="1600" b="0" dirty="0">
                <a:solidFill>
                  <a:srgbClr val="A31515"/>
                </a:solidFill>
                <a:highlight>
                  <a:srgbClr val="FFFFFF"/>
                </a:highlight>
                <a:latin typeface="Consolas" panose="020B0609020204030204" pitchFamily="49" charset="0"/>
              </a:rPr>
              <a:t>"</a:t>
            </a:r>
            <a:r>
              <a:rPr lang="en-US" sz="1600" b="0" dirty="0" err="1">
                <a:solidFill>
                  <a:srgbClr val="A31515"/>
                </a:solidFill>
                <a:highlight>
                  <a:srgbClr val="FFFFFF"/>
                </a:highlight>
                <a:latin typeface="Consolas" panose="020B0609020204030204" pitchFamily="49" charset="0"/>
              </a:rPr>
              <a:t>AdFree</a:t>
            </a:r>
            <a:r>
              <a:rPr lang="en-US" sz="1600" b="0" dirty="0">
                <a:solidFill>
                  <a:srgbClr val="A31515"/>
                </a:solidFill>
                <a:highlight>
                  <a:srgbClr val="FFFFFF"/>
                </a:highlight>
                <a:latin typeface="Consolas" panose="020B0609020204030204" pitchFamily="49" charset="0"/>
              </a:rPr>
              <a:t>"</a:t>
            </a:r>
            <a:r>
              <a:rPr lang="en-US" sz="1600" b="0" dirty="0">
                <a:solidFill>
                  <a:srgbClr val="000000"/>
                </a:solidFill>
                <a:highlight>
                  <a:srgbClr val="FFFFFF"/>
                </a:highlight>
                <a:latin typeface="Consolas" panose="020B0609020204030204" pitchFamily="49" charset="0"/>
              </a:rPr>
              <a:t>].</a:t>
            </a:r>
            <a:r>
              <a:rPr lang="en-US" sz="1600" b="0" dirty="0" err="1">
                <a:solidFill>
                  <a:srgbClr val="000000"/>
                </a:solidFill>
                <a:highlight>
                  <a:srgbClr val="FFFFFF"/>
                </a:highlight>
                <a:latin typeface="Consolas" panose="020B0609020204030204" pitchFamily="49" charset="0"/>
              </a:rPr>
              <a:t>IsActive</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8000"/>
                </a:solidFill>
                <a:highlight>
                  <a:srgbClr val="FFFFFF"/>
                </a:highlight>
                <a:latin typeface="Consolas" panose="020B0609020204030204" pitchFamily="49" charset="0"/>
              </a:rPr>
              <a:t>// already owns</a:t>
            </a:r>
            <a:endParaRPr lang="en-US" sz="1600" b="0" dirty="0">
              <a:solidFill>
                <a:srgbClr val="000000"/>
              </a:solidFill>
              <a:highlight>
                <a:srgbClr val="FFFFFF"/>
              </a:highlight>
              <a:latin typeface="Consolas" panose="020B0609020204030204" pitchFamily="49" charset="0"/>
            </a:endParaRP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err="1">
                <a:solidFill>
                  <a:srgbClr val="0000FF"/>
                </a:solidFill>
                <a:highlight>
                  <a:srgbClr val="FFFFFF"/>
                </a:highlight>
                <a:latin typeface="Consolas" panose="020B0609020204030204" pitchFamily="49" charset="0"/>
              </a:rPr>
              <a:t>this</a:t>
            </a:r>
            <a:r>
              <a:rPr lang="en-US" sz="1600" b="0" dirty="0" err="1">
                <a:solidFill>
                  <a:srgbClr val="000000"/>
                </a:solidFill>
                <a:highlight>
                  <a:srgbClr val="FFFFFF"/>
                </a:highlight>
                <a:latin typeface="Consolas" panose="020B0609020204030204" pitchFamily="49" charset="0"/>
              </a:rPr>
              <a:t>.ShowAds</a:t>
            </a:r>
            <a:r>
              <a:rPr lang="en-US" sz="1600" b="0" dirty="0">
                <a:solidFill>
                  <a:srgbClr val="000000"/>
                </a:solidFill>
                <a:highlight>
                  <a:srgbClr val="FFFFFF"/>
                </a:highlight>
                <a:latin typeface="Consolas" panose="020B0609020204030204" pitchFamily="49" charset="0"/>
              </a:rPr>
              <a:t> = </a:t>
            </a:r>
            <a:r>
              <a:rPr lang="en-US" sz="1600" b="0" dirty="0">
                <a:solidFill>
                  <a:srgbClr val="0000FF"/>
                </a:solidFill>
                <a:highlight>
                  <a:srgbClr val="FFFFFF"/>
                </a:highlight>
                <a:latin typeface="Consolas" panose="020B0609020204030204" pitchFamily="49" charset="0"/>
              </a:rPr>
              <a:t>false</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else</a:t>
            </a:r>
            <a:endParaRPr lang="en-US" sz="1600" b="0" dirty="0">
              <a:solidFill>
                <a:srgbClr val="000000"/>
              </a:solidFill>
              <a:highlight>
                <a:srgbClr val="FFFFFF"/>
              </a:highlight>
              <a:latin typeface="Consolas" panose="020B0609020204030204" pitchFamily="49" charset="0"/>
            </a:endParaRP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smtClean="0">
                <a:solidFill>
                  <a:srgbClr val="000000"/>
                </a:solidFill>
                <a:highlight>
                  <a:srgbClr val="FFFFFF"/>
                </a:highlight>
                <a:latin typeface="Consolas" panose="020B0609020204030204" pitchFamily="49" charset="0"/>
              </a:rPr>
              <a:t>{</a:t>
            </a:r>
            <a:endParaRPr lang="en-US" sz="1600" b="0" dirty="0">
              <a:solidFill>
                <a:srgbClr val="000000"/>
              </a:solidFill>
              <a:highlight>
                <a:srgbClr val="FFFFFF"/>
              </a:highlight>
              <a:latin typeface="Consolas" panose="020B0609020204030204" pitchFamily="49" charset="0"/>
            </a:endParaRP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err="1">
                <a:solidFill>
                  <a:srgbClr val="0000FF"/>
                </a:solidFill>
                <a:highlight>
                  <a:srgbClr val="FFFFFF"/>
                </a:highlight>
                <a:latin typeface="Consolas" panose="020B0609020204030204" pitchFamily="49" charset="0"/>
              </a:rPr>
              <a:t>var</a:t>
            </a:r>
            <a:r>
              <a:rPr lang="en-US" sz="1600" b="0" dirty="0">
                <a:solidFill>
                  <a:srgbClr val="000000"/>
                </a:solidFill>
                <a:highlight>
                  <a:srgbClr val="FFFFFF"/>
                </a:highlight>
                <a:latin typeface="Consolas" panose="020B0609020204030204" pitchFamily="49" charset="0"/>
              </a:rPr>
              <a:t> result = </a:t>
            </a:r>
            <a:r>
              <a:rPr lang="en-US" sz="1600" b="0" dirty="0">
                <a:solidFill>
                  <a:srgbClr val="0000FF"/>
                </a:solidFill>
                <a:highlight>
                  <a:srgbClr val="FFFFFF"/>
                </a:highlight>
                <a:latin typeface="Consolas" panose="020B0609020204030204" pitchFamily="49" charset="0"/>
              </a:rPr>
              <a:t>await</a:t>
            </a:r>
            <a:r>
              <a:rPr lang="en-US" sz="1600" b="0" dirty="0">
                <a:solidFill>
                  <a:srgbClr val="000000"/>
                </a:solidFill>
                <a:highlight>
                  <a:srgbClr val="FFFFFF"/>
                </a:highlight>
                <a:latin typeface="Consolas" panose="020B0609020204030204" pitchFamily="49" charset="0"/>
              </a:rPr>
              <a:t> </a:t>
            </a:r>
            <a:r>
              <a:rPr lang="en-US" sz="1600" b="0" dirty="0" err="1">
                <a:solidFill>
                  <a:srgbClr val="2B91AF"/>
                </a:solidFill>
                <a:highlight>
                  <a:srgbClr val="FFFFFF"/>
                </a:highlight>
                <a:latin typeface="Consolas" panose="020B0609020204030204" pitchFamily="49" charset="0"/>
              </a:rPr>
              <a:t>CurrentAppSimulator</a:t>
            </a:r>
            <a:r>
              <a:rPr lang="en-US" sz="1600" b="0" dirty="0" err="1">
                <a:solidFill>
                  <a:srgbClr val="000000"/>
                </a:solidFill>
                <a:highlight>
                  <a:srgbClr val="FFFFFF"/>
                </a:highlight>
                <a:latin typeface="Consolas" panose="020B0609020204030204" pitchFamily="49" charset="0"/>
              </a:rPr>
              <a:t>.RequestProductPurchaseAsync</a:t>
            </a:r>
            <a:r>
              <a:rPr lang="en-US" sz="1600" b="0" dirty="0">
                <a:solidFill>
                  <a:srgbClr val="000000"/>
                </a:solidFill>
                <a:highlight>
                  <a:srgbClr val="FFFFFF"/>
                </a:highlight>
                <a:latin typeface="Consolas" panose="020B0609020204030204" pitchFamily="49" charset="0"/>
              </a:rPr>
              <a:t>(</a:t>
            </a:r>
            <a:r>
              <a:rPr lang="en-US" sz="1600" b="0" dirty="0">
                <a:solidFill>
                  <a:srgbClr val="A31515"/>
                </a:solidFill>
                <a:highlight>
                  <a:srgbClr val="FFFFFF"/>
                </a:highlight>
                <a:latin typeface="Consolas" panose="020B0609020204030204" pitchFamily="49" charset="0"/>
              </a:rPr>
              <a:t>"</a:t>
            </a:r>
            <a:r>
              <a:rPr lang="en-US" sz="1600" b="0" dirty="0" err="1">
                <a:solidFill>
                  <a:srgbClr val="A31515"/>
                </a:solidFill>
                <a:highlight>
                  <a:srgbClr val="FFFFFF"/>
                </a:highlight>
                <a:latin typeface="Consolas" panose="020B0609020204030204" pitchFamily="49" charset="0"/>
              </a:rPr>
              <a:t>AdFree</a:t>
            </a:r>
            <a:r>
              <a:rPr lang="en-US" sz="1600" b="0" dirty="0">
                <a:solidFill>
                  <a:srgbClr val="A31515"/>
                </a:solidFill>
                <a:highlight>
                  <a:srgbClr val="FFFFFF"/>
                </a:highlight>
                <a:latin typeface="Consolas" panose="020B0609020204030204" pitchFamily="49" charset="0"/>
              </a:rPr>
              <a:t>"</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switch</a:t>
            </a:r>
            <a:r>
              <a:rPr lang="en-US" sz="1600" b="0" dirty="0">
                <a:solidFill>
                  <a:srgbClr val="000000"/>
                </a:solidFill>
                <a:highlight>
                  <a:srgbClr val="FFFFFF"/>
                </a:highlight>
                <a:latin typeface="Consolas" panose="020B0609020204030204" pitchFamily="49" charset="0"/>
              </a:rPr>
              <a:t> (</a:t>
            </a:r>
            <a:r>
              <a:rPr lang="en-US" sz="1600" b="0" dirty="0" err="1">
                <a:solidFill>
                  <a:srgbClr val="000000"/>
                </a:solidFill>
                <a:highlight>
                  <a:srgbClr val="FFFFFF"/>
                </a:highlight>
                <a:latin typeface="Consolas" panose="020B0609020204030204" pitchFamily="49" charset="0"/>
              </a:rPr>
              <a:t>result.Status</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case</a:t>
            </a:r>
            <a:r>
              <a:rPr lang="en-US" sz="1600" b="0" dirty="0">
                <a:solidFill>
                  <a:srgbClr val="000000"/>
                </a:solidFill>
                <a:highlight>
                  <a:srgbClr val="FFFFFF"/>
                </a:highlight>
                <a:latin typeface="Consolas" panose="020B0609020204030204" pitchFamily="49" charset="0"/>
              </a:rPr>
              <a:t> </a:t>
            </a:r>
            <a:r>
              <a:rPr lang="en-US" sz="1600" b="0" dirty="0" err="1">
                <a:solidFill>
                  <a:srgbClr val="2B91AF"/>
                </a:solidFill>
                <a:highlight>
                  <a:srgbClr val="FFFFFF"/>
                </a:highlight>
                <a:latin typeface="Consolas" panose="020B0609020204030204" pitchFamily="49" charset="0"/>
              </a:rPr>
              <a:t>ProductPurchaseStatus</a:t>
            </a:r>
            <a:r>
              <a:rPr lang="en-US" sz="1600" b="0" dirty="0" err="1">
                <a:solidFill>
                  <a:srgbClr val="000000"/>
                </a:solidFill>
                <a:highlight>
                  <a:srgbClr val="FFFFFF"/>
                </a:highlight>
                <a:latin typeface="Consolas" panose="020B0609020204030204" pitchFamily="49" charset="0"/>
              </a:rPr>
              <a:t>.Succeeded</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case</a:t>
            </a:r>
            <a:r>
              <a:rPr lang="en-US" sz="1600" b="0" dirty="0">
                <a:solidFill>
                  <a:srgbClr val="000000"/>
                </a:solidFill>
                <a:highlight>
                  <a:srgbClr val="FFFFFF"/>
                </a:highlight>
                <a:latin typeface="Consolas" panose="020B0609020204030204" pitchFamily="49" charset="0"/>
              </a:rPr>
              <a:t> </a:t>
            </a:r>
            <a:r>
              <a:rPr lang="en-US" sz="1600" b="0" dirty="0" err="1">
                <a:solidFill>
                  <a:srgbClr val="2B91AF"/>
                </a:solidFill>
                <a:highlight>
                  <a:srgbClr val="FFFFFF"/>
                </a:highlight>
                <a:latin typeface="Consolas" panose="020B0609020204030204" pitchFamily="49" charset="0"/>
              </a:rPr>
              <a:t>ProductPurchaseStatus</a:t>
            </a:r>
            <a:r>
              <a:rPr lang="en-US" sz="1600" b="0" dirty="0" err="1">
                <a:solidFill>
                  <a:srgbClr val="000000"/>
                </a:solidFill>
                <a:highlight>
                  <a:srgbClr val="FFFFFF"/>
                </a:highlight>
                <a:latin typeface="Consolas" panose="020B0609020204030204" pitchFamily="49" charset="0"/>
              </a:rPr>
              <a:t>.AlreadyPurchased</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err="1">
                <a:solidFill>
                  <a:srgbClr val="0000FF"/>
                </a:solidFill>
                <a:highlight>
                  <a:srgbClr val="FFFFFF"/>
                </a:highlight>
                <a:latin typeface="Consolas" panose="020B0609020204030204" pitchFamily="49" charset="0"/>
              </a:rPr>
              <a:t>this</a:t>
            </a:r>
            <a:r>
              <a:rPr lang="en-US" sz="1600" b="0" dirty="0" err="1">
                <a:solidFill>
                  <a:srgbClr val="000000"/>
                </a:solidFill>
                <a:highlight>
                  <a:srgbClr val="FFFFFF"/>
                </a:highlight>
                <a:latin typeface="Consolas" panose="020B0609020204030204" pitchFamily="49" charset="0"/>
              </a:rPr>
              <a:t>.ShowAds</a:t>
            </a:r>
            <a:r>
              <a:rPr lang="en-US" sz="1600" b="0" dirty="0">
                <a:solidFill>
                  <a:srgbClr val="000000"/>
                </a:solidFill>
                <a:highlight>
                  <a:srgbClr val="FFFFFF"/>
                </a:highlight>
                <a:latin typeface="Consolas" panose="020B0609020204030204" pitchFamily="49" charset="0"/>
              </a:rPr>
              <a:t> = </a:t>
            </a:r>
            <a:r>
              <a:rPr lang="en-US" sz="1600" b="0" dirty="0">
                <a:solidFill>
                  <a:srgbClr val="0000FF"/>
                </a:solidFill>
                <a:highlight>
                  <a:srgbClr val="FFFFFF"/>
                </a:highlight>
                <a:latin typeface="Consolas" panose="020B0609020204030204" pitchFamily="49" charset="0"/>
              </a:rPr>
              <a:t>false</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break</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FF"/>
                </a:solidFill>
                <a:highlight>
                  <a:srgbClr val="FFFFFF"/>
                </a:highlight>
                <a:latin typeface="Consolas" panose="020B0609020204030204" pitchFamily="49" charset="0"/>
              </a:rPr>
              <a:t> </a:t>
            </a:r>
            <a:r>
              <a:rPr lang="en-US" sz="1600" b="0" dirty="0" smtClean="0">
                <a:solidFill>
                  <a:srgbClr val="0000FF"/>
                </a:solidFill>
                <a:highlight>
                  <a:srgbClr val="FFFFFF"/>
                </a:highlight>
                <a:latin typeface="Consolas" panose="020B0609020204030204" pitchFamily="49" charset="0"/>
              </a:rPr>
              <a:t>           default</a:t>
            </a:r>
            <a:r>
              <a:rPr lang="en-US" sz="1600" b="0" dirty="0" smtClean="0">
                <a:solidFill>
                  <a:srgbClr val="000000"/>
                </a:solidFill>
                <a:highlight>
                  <a:srgbClr val="FFFFFF"/>
                </a:highlight>
                <a:latin typeface="Consolas" panose="020B0609020204030204" pitchFamily="49" charset="0"/>
              </a:rPr>
              <a:t>:</a:t>
            </a:r>
            <a:endParaRPr lang="en-US" sz="1600" b="0" dirty="0">
              <a:solidFill>
                <a:srgbClr val="000000"/>
              </a:solidFill>
              <a:highlight>
                <a:srgbClr val="FFFFFF"/>
              </a:highlight>
              <a:latin typeface="Consolas" panose="020B0609020204030204" pitchFamily="49" charset="0"/>
            </a:endParaRPr>
          </a:p>
          <a:p>
            <a:pPr>
              <a:spcBef>
                <a:spcPts val="400"/>
              </a:spcBef>
            </a:pPr>
            <a:r>
              <a:rPr lang="en-US" sz="1600" b="0" dirty="0" smtClean="0">
                <a:solidFill>
                  <a:srgbClr val="0000FF"/>
                </a:solidFill>
                <a:highlight>
                  <a:srgbClr val="FFFFFF"/>
                </a:highlight>
                <a:latin typeface="Consolas" panose="020B0609020204030204" pitchFamily="49" charset="0"/>
              </a:rPr>
              <a:t>                </a:t>
            </a:r>
            <a:r>
              <a:rPr lang="en-US" sz="1600" b="0" dirty="0" err="1" smtClean="0">
                <a:solidFill>
                  <a:srgbClr val="0000FF"/>
                </a:solidFill>
                <a:highlight>
                  <a:srgbClr val="FFFFFF"/>
                </a:highlight>
                <a:latin typeface="Consolas" panose="020B0609020204030204" pitchFamily="49" charset="0"/>
              </a:rPr>
              <a:t>this</a:t>
            </a:r>
            <a:r>
              <a:rPr lang="en-US" sz="1600" b="0" dirty="0" err="1" smtClean="0">
                <a:solidFill>
                  <a:srgbClr val="000000"/>
                </a:solidFill>
                <a:highlight>
                  <a:srgbClr val="FFFFFF"/>
                </a:highlight>
                <a:latin typeface="Consolas" panose="020B0609020204030204" pitchFamily="49" charset="0"/>
              </a:rPr>
              <a:t>.ShowAds</a:t>
            </a:r>
            <a:r>
              <a:rPr lang="en-US" sz="1600" b="0" dirty="0" smtClean="0">
                <a:solidFill>
                  <a:srgbClr val="000000"/>
                </a:solidFill>
                <a:highlight>
                  <a:srgbClr val="FFFFFF"/>
                </a:highlight>
                <a:latin typeface="Consolas" panose="020B0609020204030204" pitchFamily="49" charset="0"/>
              </a:rPr>
              <a:t> </a:t>
            </a: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true</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r>
              <a:rPr lang="en-US" sz="1600" b="0" dirty="0">
                <a:solidFill>
                  <a:srgbClr val="0000FF"/>
                </a:solidFill>
                <a:highlight>
                  <a:srgbClr val="FFFFFF"/>
                </a:highlight>
                <a:latin typeface="Consolas" panose="020B0609020204030204" pitchFamily="49" charset="0"/>
              </a:rPr>
              <a:t>break</a:t>
            </a:r>
            <a:r>
              <a:rPr lang="en-US" sz="1600" b="0" dirty="0">
                <a:solidFill>
                  <a:srgbClr val="000000"/>
                </a:solidFill>
                <a:highlight>
                  <a:srgbClr val="FFFFFF"/>
                </a:highlight>
                <a:latin typeface="Consolas" panose="020B0609020204030204" pitchFamily="49" charset="0"/>
              </a:rPr>
              <a:t>;</a:t>
            </a:r>
          </a:p>
          <a:p>
            <a:pPr>
              <a:spcBef>
                <a:spcPts val="400"/>
              </a:spcBef>
            </a:pPr>
            <a:r>
              <a:rPr lang="en-US" sz="1600" b="0" dirty="0">
                <a:solidFill>
                  <a:srgbClr val="000000"/>
                </a:solidFill>
                <a:highlight>
                  <a:srgbClr val="FFFFFF"/>
                </a:highlight>
                <a:latin typeface="Consolas" panose="020B0609020204030204" pitchFamily="49" charset="0"/>
              </a:rPr>
              <a:t>        }</a:t>
            </a:r>
          </a:p>
          <a:p>
            <a:pPr>
              <a:spcBef>
                <a:spcPts val="400"/>
              </a:spcBef>
            </a:pPr>
            <a:r>
              <a:rPr lang="en-US" sz="1600" b="0" dirty="0">
                <a:solidFill>
                  <a:srgbClr val="000000"/>
                </a:solidFill>
                <a:highlight>
                  <a:srgbClr val="FFFFFF"/>
                </a:highlight>
                <a:latin typeface="Consolas" panose="020B0609020204030204" pitchFamily="49" charset="0"/>
              </a:rPr>
              <a:t>    }</a:t>
            </a:r>
          </a:p>
          <a:p>
            <a:pPr>
              <a:spcBef>
                <a:spcPts val="400"/>
              </a:spcBef>
            </a:pPr>
            <a:r>
              <a:rPr lang="en-US" sz="1600" b="0" dirty="0">
                <a:solidFill>
                  <a:srgbClr val="0000FF"/>
                </a:solidFill>
                <a:highlight>
                  <a:srgbClr val="FFFFFF"/>
                </a:highlight>
                <a:latin typeface="Consolas" panose="020B0609020204030204" pitchFamily="49" charset="0"/>
              </a:rPr>
              <a:t>#else</a:t>
            </a:r>
            <a:endParaRPr lang="en-US" sz="1600" b="0" dirty="0">
              <a:solidFill>
                <a:srgbClr val="000000"/>
              </a:solidFill>
              <a:highlight>
                <a:srgbClr val="FFFFFF"/>
              </a:highlight>
              <a:latin typeface="Consolas" panose="020B0609020204030204" pitchFamily="49" charset="0"/>
            </a:endParaRPr>
          </a:p>
          <a:p>
            <a:pPr>
              <a:spcBef>
                <a:spcPts val="400"/>
              </a:spcBef>
            </a:pPr>
            <a:r>
              <a:rPr lang="en-US" sz="1600" b="0" dirty="0">
                <a:solidFill>
                  <a:srgbClr val="808080"/>
                </a:solidFill>
                <a:highlight>
                  <a:srgbClr val="FFFFFF"/>
                </a:highlight>
                <a:latin typeface="Consolas" panose="020B0609020204030204" pitchFamily="49" charset="0"/>
              </a:rPr>
              <a:t>    </a:t>
            </a:r>
            <a:r>
              <a:rPr lang="en-US" sz="1600" b="0" dirty="0" err="1">
                <a:solidFill>
                  <a:srgbClr val="808080"/>
                </a:solidFill>
                <a:highlight>
                  <a:srgbClr val="FFFFFF"/>
                </a:highlight>
                <a:latin typeface="Consolas" panose="020B0609020204030204" pitchFamily="49" charset="0"/>
              </a:rPr>
              <a:t>var</a:t>
            </a:r>
            <a:r>
              <a:rPr lang="en-US" sz="1600" b="0" dirty="0">
                <a:solidFill>
                  <a:srgbClr val="808080"/>
                </a:solidFill>
                <a:highlight>
                  <a:srgbClr val="FFFFFF"/>
                </a:highlight>
                <a:latin typeface="Consolas" panose="020B0609020204030204" pitchFamily="49" charset="0"/>
              </a:rPr>
              <a:t> license = </a:t>
            </a:r>
            <a:r>
              <a:rPr lang="en-US" sz="1600" b="0" dirty="0" err="1">
                <a:solidFill>
                  <a:srgbClr val="808080"/>
                </a:solidFill>
                <a:highlight>
                  <a:srgbClr val="FFFFFF"/>
                </a:highlight>
                <a:latin typeface="Consolas" panose="020B0609020204030204" pitchFamily="49" charset="0"/>
              </a:rPr>
              <a:t>CurrentApp.LicenseInformation</a:t>
            </a:r>
            <a:r>
              <a:rPr lang="en-US" sz="1600" b="0" dirty="0">
                <a:solidFill>
                  <a:srgbClr val="808080"/>
                </a:solidFill>
                <a:highlight>
                  <a:srgbClr val="FFFFFF"/>
                </a:highlight>
                <a:latin typeface="Consolas" panose="020B0609020204030204" pitchFamily="49" charset="0"/>
              </a:rPr>
              <a:t>;</a:t>
            </a:r>
          </a:p>
          <a:p>
            <a:pPr>
              <a:spcBef>
                <a:spcPts val="400"/>
              </a:spcBef>
            </a:pPr>
            <a:r>
              <a:rPr lang="en-US" sz="1600" b="0" dirty="0">
                <a:solidFill>
                  <a:srgbClr val="808080"/>
                </a:solidFill>
                <a:highlight>
                  <a:srgbClr val="FFFFFF"/>
                </a:highlight>
                <a:latin typeface="Consolas" panose="020B0609020204030204" pitchFamily="49" charset="0"/>
              </a:rPr>
              <a:t>    ...</a:t>
            </a:r>
          </a:p>
          <a:p>
            <a:pPr>
              <a:spcBef>
                <a:spcPts val="400"/>
              </a:spcBef>
            </a:pPr>
            <a:r>
              <a:rPr lang="en-US" sz="1600" b="0" dirty="0">
                <a:solidFill>
                  <a:srgbClr val="0000FF"/>
                </a:solidFill>
                <a:highlight>
                  <a:srgbClr val="FFFFFF"/>
                </a:highlight>
                <a:latin typeface="Consolas" panose="020B0609020204030204" pitchFamily="49" charset="0"/>
              </a:rPr>
              <a:t>#</a:t>
            </a:r>
            <a:r>
              <a:rPr lang="en-US" sz="1600" b="0" dirty="0" err="1">
                <a:solidFill>
                  <a:srgbClr val="0000FF"/>
                </a:solidFill>
                <a:highlight>
                  <a:srgbClr val="FFFFFF"/>
                </a:highlight>
                <a:latin typeface="Consolas" panose="020B0609020204030204" pitchFamily="49" charset="0"/>
              </a:rPr>
              <a:t>endif</a:t>
            </a:r>
            <a:endParaRPr lang="en-US" sz="1600" b="0" dirty="0" smtClean="0">
              <a:solidFill>
                <a:srgbClr val="000000"/>
              </a:solidFill>
              <a:highlight>
                <a:srgbClr val="FFFFFF"/>
              </a:highlight>
              <a:latin typeface="Consolas" panose="020B0609020204030204" pitchFamily="49" charset="0"/>
            </a:endParaRPr>
          </a:p>
        </p:txBody>
      </p:sp>
      <p:sp>
        <p:nvSpPr>
          <p:cNvPr id="4" name="Rectangle 3"/>
          <p:cNvSpPr/>
          <p:nvPr/>
        </p:nvSpPr>
        <p:spPr>
          <a:xfrm>
            <a:off x="269239" y="1187620"/>
            <a:ext cx="1549833" cy="44662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6" name="Rectangle 5"/>
          <p:cNvSpPr/>
          <p:nvPr/>
        </p:nvSpPr>
        <p:spPr>
          <a:xfrm>
            <a:off x="4674753" y="1770715"/>
            <a:ext cx="1549833" cy="44662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7" name="Rectangle 6"/>
          <p:cNvSpPr/>
          <p:nvPr/>
        </p:nvSpPr>
        <p:spPr>
          <a:xfrm>
            <a:off x="5449669" y="3629191"/>
            <a:ext cx="4582227" cy="44662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8" name="Rectangle 7"/>
          <p:cNvSpPr/>
          <p:nvPr/>
        </p:nvSpPr>
        <p:spPr>
          <a:xfrm>
            <a:off x="1819072" y="3922993"/>
            <a:ext cx="2130076" cy="44662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9" name="Rectangle 8"/>
          <p:cNvSpPr/>
          <p:nvPr/>
        </p:nvSpPr>
        <p:spPr>
          <a:xfrm>
            <a:off x="2031107" y="4997227"/>
            <a:ext cx="2577385" cy="446627"/>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17963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2015</a:t>
            </a:r>
            <a:endParaRPr lang="en-US" dirty="0"/>
          </a:p>
        </p:txBody>
      </p:sp>
      <p:sp>
        <p:nvSpPr>
          <p:cNvPr id="3" name="Content Placeholder 2"/>
          <p:cNvSpPr>
            <a:spLocks noGrp="1"/>
          </p:cNvSpPr>
          <p:nvPr>
            <p:ph sz="quarter" idx="18"/>
          </p:nvPr>
        </p:nvSpPr>
        <p:spPr>
          <a:xfrm>
            <a:off x="519150" y="997527"/>
            <a:ext cx="11451177" cy="5375564"/>
          </a:xfrm>
        </p:spPr>
        <p:txBody>
          <a:bodyPr/>
          <a:lstStyle/>
          <a:p>
            <a:pPr marL="571500" indent="-571500">
              <a:buFont typeface="Arial" panose="020B0604020202020204" pitchFamily="34" charset="0"/>
              <a:buChar char="•"/>
            </a:pPr>
            <a:r>
              <a:rPr lang="en-US" sz="3600" dirty="0" smtClean="0"/>
              <a:t>Introducing </a:t>
            </a:r>
            <a:r>
              <a:rPr lang="en-US" sz="3600" dirty="0"/>
              <a:t>the Windows 10 App Model</a:t>
            </a:r>
          </a:p>
          <a:p>
            <a:pPr marL="804857" lvl="2" indent="-571500"/>
            <a:r>
              <a:rPr lang="en-US" sz="2000" dirty="0">
                <a:hlinkClick r:id="rId2"/>
              </a:rPr>
              <a:t>https://</a:t>
            </a:r>
            <a:r>
              <a:rPr lang="en-US" sz="2000" dirty="0" smtClean="0">
                <a:hlinkClick r:id="rId2"/>
              </a:rPr>
              <a:t>channel9.msdn.com/Events/Build/2015/2-617</a:t>
            </a:r>
            <a:r>
              <a:rPr lang="en-US" sz="2000" dirty="0" smtClean="0"/>
              <a:t>   </a:t>
            </a:r>
          </a:p>
          <a:p>
            <a:pPr lvl="2" indent="0">
              <a:buNone/>
            </a:pPr>
            <a:endParaRPr lang="en-US" sz="3600" dirty="0"/>
          </a:p>
          <a:p>
            <a:pPr marL="571500" indent="-571500">
              <a:buFont typeface="Arial" panose="020B0604020202020204" pitchFamily="34" charset="0"/>
              <a:buChar char="•"/>
            </a:pPr>
            <a:r>
              <a:rPr lang="en-US" sz="3600" dirty="0"/>
              <a:t>What's New in XAML for Universal Windows Apps</a:t>
            </a:r>
          </a:p>
          <a:p>
            <a:pPr marL="804857" lvl="2" indent="-571500"/>
            <a:r>
              <a:rPr lang="en-US" sz="2000" dirty="0">
                <a:hlinkClick r:id="rId3"/>
              </a:rPr>
              <a:t>https://</a:t>
            </a:r>
            <a:r>
              <a:rPr lang="en-US" sz="2000" dirty="0" smtClean="0">
                <a:hlinkClick r:id="rId3"/>
              </a:rPr>
              <a:t>channel9.msdn.com/Events/Build/2015/2-629</a:t>
            </a:r>
            <a:r>
              <a:rPr lang="en-US" sz="2000" dirty="0" smtClean="0"/>
              <a:t>   </a:t>
            </a:r>
          </a:p>
          <a:p>
            <a:pPr lvl="2" indent="0">
              <a:buNone/>
            </a:pPr>
            <a:endParaRPr lang="en-US" sz="3600" dirty="0"/>
          </a:p>
          <a:p>
            <a:pPr marL="571500" indent="-571500">
              <a:buFont typeface="Arial" panose="020B0604020202020204" pitchFamily="34" charset="0"/>
              <a:buChar char="•"/>
            </a:pPr>
            <a:r>
              <a:rPr lang="en-US" sz="3600" dirty="0"/>
              <a:t>Game Developers: Get the Most Out of Windows 10</a:t>
            </a:r>
          </a:p>
          <a:p>
            <a:pPr marL="804857" lvl="2" indent="-571500"/>
            <a:r>
              <a:rPr lang="en-US" sz="2000" dirty="0">
                <a:hlinkClick r:id="rId4"/>
              </a:rPr>
              <a:t>https://</a:t>
            </a:r>
            <a:r>
              <a:rPr lang="en-US" sz="2000" dirty="0" smtClean="0">
                <a:hlinkClick r:id="rId4"/>
              </a:rPr>
              <a:t>channel9.msdn.com/Events/Build/2015/2-637</a:t>
            </a:r>
            <a:r>
              <a:rPr lang="en-US" sz="2000" dirty="0" smtClean="0"/>
              <a:t> </a:t>
            </a:r>
            <a:endParaRPr lang="en-US" sz="2000" dirty="0"/>
          </a:p>
        </p:txBody>
      </p:sp>
    </p:spTree>
    <p:extLst>
      <p:ext uri="{BB962C8B-B14F-4D97-AF65-F5344CB8AC3E}">
        <p14:creationId xmlns:p14="http://schemas.microsoft.com/office/powerpoint/2010/main" val="19406903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13925" y="6207887"/>
            <a:ext cx="7662403" cy="45981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367"/>
            <a:r>
              <a:rPr lang="en-US" dirty="0">
                <a:solidFill>
                  <a:srgbClr val="505050"/>
                </a:solidFill>
              </a:rPr>
              <a:t>Email: </a:t>
            </a:r>
            <a:r>
              <a:rPr lang="en-US" dirty="0">
                <a:solidFill>
                  <a:srgbClr val="505050"/>
                </a:solidFill>
                <a:hlinkClick r:id="rId3"/>
              </a:rPr>
              <a:t>shchowd@microsoft.com</a:t>
            </a:r>
            <a:r>
              <a:rPr lang="en-US" dirty="0">
                <a:solidFill>
                  <a:srgbClr val="505050"/>
                </a:solidFill>
              </a:rPr>
              <a:t> </a:t>
            </a:r>
            <a:r>
              <a:rPr lang="en-US" dirty="0">
                <a:solidFill>
                  <a:srgbClr val="505050"/>
                </a:solidFill>
                <a:sym typeface="Wingdings" panose="05000000000000000000" pitchFamily="2" charset="2"/>
              </a:rPr>
              <a:t></a:t>
            </a:r>
            <a:r>
              <a:rPr lang="en-US" dirty="0">
                <a:solidFill>
                  <a:srgbClr val="505050"/>
                </a:solidFill>
              </a:rPr>
              <a:t> Twitter: </a:t>
            </a:r>
            <a:r>
              <a:rPr lang="en-US" dirty="0">
                <a:solidFill>
                  <a:srgbClr val="505050"/>
                </a:solidFill>
                <a:hlinkClick r:id="rId4"/>
              </a:rPr>
              <a:t>@shahedC</a:t>
            </a:r>
            <a:r>
              <a:rPr lang="en-US" dirty="0">
                <a:solidFill>
                  <a:srgbClr val="505050"/>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3208" y="1156480"/>
            <a:ext cx="8605584" cy="45450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337628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The Windows store provides many ways to monetize your app</a:t>
            </a:r>
            <a:endParaRPr lang="en-US" dirty="0"/>
          </a:p>
        </p:txBody>
      </p:sp>
    </p:spTree>
    <p:extLst>
      <p:ext uri="{BB962C8B-B14F-4D97-AF65-F5344CB8AC3E}">
        <p14:creationId xmlns:p14="http://schemas.microsoft.com/office/powerpoint/2010/main" val="76444520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XAML UI platform</a:t>
            </a:r>
            <a:endParaRPr lang="en-US" dirty="0"/>
          </a:p>
        </p:txBody>
      </p:sp>
      <p:sp>
        <p:nvSpPr>
          <p:cNvPr id="5" name="Text Placeholder 4"/>
          <p:cNvSpPr>
            <a:spLocks noGrp="1"/>
          </p:cNvSpPr>
          <p:nvPr>
            <p:ph type="body" sz="quarter" idx="10"/>
          </p:nvPr>
        </p:nvSpPr>
        <p:spPr/>
        <p:txBody>
          <a:bodyPr/>
          <a:lstStyle/>
          <a:p>
            <a:r>
              <a:rPr lang="en-US" dirty="0" smtClean="0"/>
              <a:t>Windows is standardizing</a:t>
            </a:r>
          </a:p>
          <a:p>
            <a:pPr lvl="1"/>
            <a:r>
              <a:rPr lang="en-US" dirty="0" smtClean="0"/>
              <a:t>New experiences like Start and File Explorer use the XAML UI platform</a:t>
            </a:r>
          </a:p>
          <a:p>
            <a:pPr lvl="1"/>
            <a:r>
              <a:rPr lang="en-US" dirty="0" smtClean="0"/>
              <a:t>The operating system has tremendous performance requirements</a:t>
            </a:r>
          </a:p>
          <a:p>
            <a:r>
              <a:rPr lang="en-US" dirty="0" smtClean="0"/>
              <a:t>Office is standardizing</a:t>
            </a:r>
          </a:p>
          <a:p>
            <a:pPr lvl="1"/>
            <a:r>
              <a:rPr lang="en-US" dirty="0" smtClean="0"/>
              <a:t>The universal suite of Office apps use the XAML UI platform</a:t>
            </a:r>
          </a:p>
          <a:p>
            <a:pPr lvl="1"/>
            <a:r>
              <a:rPr lang="en-US" dirty="0" smtClean="0"/>
              <a:t>Office has tremendous usability and feature requirements</a:t>
            </a:r>
          </a:p>
          <a:p>
            <a:r>
              <a:rPr lang="en-US" dirty="0" smtClean="0"/>
              <a:t>First-party is standardizing</a:t>
            </a:r>
          </a:p>
          <a:p>
            <a:pPr lvl="1"/>
            <a:r>
              <a:rPr lang="en-US" dirty="0" smtClean="0"/>
              <a:t>New and existing MSN apps for Windows use the XAML UI platform</a:t>
            </a:r>
          </a:p>
          <a:p>
            <a:pPr lvl="1"/>
            <a:r>
              <a:rPr lang="en-US" dirty="0" smtClean="0"/>
              <a:t>First party apps push the edge of API capability and availability</a:t>
            </a:r>
          </a:p>
        </p:txBody>
      </p:sp>
    </p:spTree>
    <p:extLst>
      <p:ext uri="{BB962C8B-B14F-4D97-AF65-F5344CB8AC3E}">
        <p14:creationId xmlns:p14="http://schemas.microsoft.com/office/powerpoint/2010/main" val="54133473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Blend, the XAML developer’s IDE</a:t>
            </a:r>
            <a:endParaRPr lang="en-US" dirty="0"/>
          </a:p>
        </p:txBody>
      </p:sp>
      <p:sp>
        <p:nvSpPr>
          <p:cNvPr id="5" name="Content Placeholder 4"/>
          <p:cNvSpPr>
            <a:spLocks noGrp="1"/>
          </p:cNvSpPr>
          <p:nvPr>
            <p:ph type="body" sz="quarter" idx="10"/>
          </p:nvPr>
        </p:nvSpPr>
        <p:spPr/>
        <p:txBody>
          <a:bodyPr/>
          <a:lstStyle/>
          <a:p>
            <a:r>
              <a:rPr lang="en-US" dirty="0" smtClean="0"/>
              <a:t>Visual Studio Shell</a:t>
            </a:r>
          </a:p>
          <a:p>
            <a:pPr lvl="1"/>
            <a:r>
              <a:rPr lang="en-US" dirty="0" smtClean="0"/>
              <a:t>XAML </a:t>
            </a:r>
            <a:r>
              <a:rPr lang="en-US" dirty="0" err="1" smtClean="0"/>
              <a:t>Intellisense</a:t>
            </a:r>
            <a:endParaRPr lang="en-US" dirty="0" smtClean="0"/>
          </a:p>
          <a:p>
            <a:pPr lvl="1"/>
            <a:r>
              <a:rPr lang="en-US" dirty="0" smtClean="0"/>
              <a:t>XAML Peek</a:t>
            </a:r>
          </a:p>
          <a:p>
            <a:pPr lvl="1"/>
            <a:r>
              <a:rPr lang="en-US" dirty="0" smtClean="0"/>
              <a:t>Sync Settings</a:t>
            </a:r>
          </a:p>
          <a:p>
            <a:pPr lvl="1"/>
            <a:r>
              <a:rPr lang="en-US" dirty="0" smtClean="0"/>
              <a:t>Quick launch</a:t>
            </a:r>
          </a:p>
          <a:p>
            <a:r>
              <a:rPr lang="en-US" dirty="0" smtClean="0"/>
              <a:t>Classic Blend</a:t>
            </a:r>
          </a:p>
          <a:p>
            <a:pPr lvl="1"/>
            <a:r>
              <a:rPr lang="en-US" dirty="0" smtClean="0"/>
              <a:t>Resources</a:t>
            </a:r>
          </a:p>
          <a:p>
            <a:pPr lvl="1"/>
            <a:r>
              <a:rPr lang="en-US" dirty="0" smtClean="0"/>
              <a:t>Data</a:t>
            </a:r>
          </a:p>
          <a:p>
            <a:pPr lvl="1"/>
            <a:r>
              <a:rPr lang="en-US" dirty="0" smtClean="0"/>
              <a:t>Storyboards</a:t>
            </a:r>
          </a:p>
          <a:p>
            <a:pPr lvl="1"/>
            <a:r>
              <a:rPr lang="en-US" dirty="0" smtClean="0"/>
              <a:t>States</a:t>
            </a:r>
          </a:p>
          <a:p>
            <a:pPr lvl="1"/>
            <a:r>
              <a:rPr lang="en-US" dirty="0" smtClean="0"/>
              <a:t>Behaviors</a:t>
            </a:r>
          </a:p>
          <a:p>
            <a:pPr lvl="1"/>
            <a:endParaRPr lang="en-US" dirty="0"/>
          </a:p>
        </p:txBody>
      </p:sp>
      <p:pic>
        <p:nvPicPr>
          <p:cNvPr id="8" name="Content Placeholder 1"/>
          <p:cNvPicPr>
            <a:picLocks noGrp="1" noChangeAspect="1"/>
          </p:cNvPicPr>
          <p:nvPr>
            <p:ph sz="quarter" idx="4294967295"/>
          </p:nvPr>
        </p:nvPicPr>
        <p:blipFill>
          <a:blip r:embed="rId2"/>
          <a:stretch>
            <a:fillRect/>
          </a:stretch>
        </p:blipFill>
        <p:spPr>
          <a:xfrm>
            <a:off x="5792518" y="2139950"/>
            <a:ext cx="5899150" cy="3197225"/>
          </a:xfrm>
          <a:prstGeom prst="rect">
            <a:avLst/>
          </a:prstGeom>
        </p:spPr>
      </p:pic>
    </p:spTree>
    <p:extLst>
      <p:ext uri="{BB962C8B-B14F-4D97-AF65-F5344CB8AC3E}">
        <p14:creationId xmlns:p14="http://schemas.microsoft.com/office/powerpoint/2010/main" val="33591158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 bars and commands</a:t>
            </a:r>
            <a:endParaRPr lang="en-US" dirty="0"/>
          </a:p>
        </p:txBody>
      </p:sp>
      <p:sp>
        <p:nvSpPr>
          <p:cNvPr id="5" name="Content Placeholder 4"/>
          <p:cNvSpPr>
            <a:spLocks noGrp="1"/>
          </p:cNvSpPr>
          <p:nvPr>
            <p:ph type="body" sz="quarter" idx="10"/>
          </p:nvPr>
        </p:nvSpPr>
        <p:spPr/>
        <p:txBody>
          <a:bodyPr vert="horz" lIns="137160" tIns="109728" rIns="137160" bIns="109728" rtlCol="0">
            <a:noAutofit/>
          </a:bodyPr>
          <a:lstStyle/>
          <a:p>
            <a:pPr>
              <a:lnSpc>
                <a:spcPct val="100000"/>
              </a:lnSpc>
            </a:pPr>
            <a:r>
              <a:rPr lang="en-US" sz="2000" b="0" dirty="0" smtClean="0">
                <a:latin typeface="Consolas" panose="020B0609020204030204" pitchFamily="49" charset="0"/>
                <a:cs typeface="Consolas" panose="020B0609020204030204" pitchFamily="49" charset="0"/>
              </a:rPr>
              <a:t>&lt;</a:t>
            </a:r>
            <a:r>
              <a:rPr lang="en-US" sz="2000" b="0" dirty="0" err="1" smtClean="0">
                <a:solidFill>
                  <a:schemeClr val="accent1"/>
                </a:solidFill>
                <a:latin typeface="Consolas" panose="020B0609020204030204" pitchFamily="49" charset="0"/>
                <a:cs typeface="Consolas" panose="020B0609020204030204" pitchFamily="49" charset="0"/>
              </a:rPr>
              <a:t>AppBar</a:t>
            </a:r>
            <a:r>
              <a:rPr lang="en-US" sz="2000" b="0" dirty="0" smtClean="0">
                <a:solidFill>
                  <a:schemeClr val="accent1"/>
                </a:solidFill>
                <a:latin typeface="Consolas" panose="020B0609020204030204" pitchFamily="49" charset="0"/>
                <a:cs typeface="Consolas" panose="020B0609020204030204" pitchFamily="49" charset="0"/>
              </a:rPr>
              <a:t> </a:t>
            </a:r>
            <a:r>
              <a:rPr lang="en-US" sz="2000" b="0" dirty="0" smtClean="0">
                <a:latin typeface="Consolas" panose="020B0609020204030204" pitchFamily="49" charset="0"/>
                <a:cs typeface="Consolas" panose="020B0609020204030204" pitchFamily="49" charset="0"/>
              </a:rPr>
              <a:t>/&gt;</a:t>
            </a:r>
          </a:p>
          <a:p>
            <a:pPr>
              <a:lnSpc>
                <a:spcPct val="100000"/>
              </a:lnSpc>
            </a:pPr>
            <a:r>
              <a:rPr lang="en-US" sz="2000" b="0" dirty="0" smtClean="0">
                <a:latin typeface="Consolas" panose="020B0609020204030204" pitchFamily="49" charset="0"/>
                <a:cs typeface="Consolas" panose="020B0609020204030204" pitchFamily="49" charset="0"/>
              </a:rPr>
              <a:t>&lt;</a:t>
            </a:r>
            <a:r>
              <a:rPr lang="en-US" sz="2000" b="0" dirty="0" err="1" smtClean="0">
                <a:solidFill>
                  <a:schemeClr val="accent1"/>
                </a:solidFill>
                <a:latin typeface="Consolas" panose="020B0609020204030204" pitchFamily="49" charset="0"/>
                <a:cs typeface="Consolas" panose="020B0609020204030204" pitchFamily="49" charset="0"/>
              </a:rPr>
              <a:t>CommandBar</a:t>
            </a:r>
            <a:r>
              <a:rPr lang="en-US" sz="2000" b="0" dirty="0" smtClean="0">
                <a:solidFill>
                  <a:schemeClr val="accent1"/>
                </a:solidFill>
                <a:latin typeface="Consolas" panose="020B0609020204030204" pitchFamily="49" charset="0"/>
                <a:cs typeface="Consolas" panose="020B0609020204030204" pitchFamily="49" charset="0"/>
              </a:rPr>
              <a:t> </a:t>
            </a:r>
            <a:r>
              <a:rPr lang="en-US" sz="2000" b="0" dirty="0" smtClean="0">
                <a:latin typeface="Consolas" panose="020B0609020204030204" pitchFamily="49" charset="0"/>
                <a:cs typeface="Consolas" panose="020B0609020204030204" pitchFamily="49" charset="0"/>
              </a:rPr>
              <a:t>/&gt;</a:t>
            </a:r>
          </a:p>
          <a:p>
            <a:pPr>
              <a:lnSpc>
                <a:spcPct val="100000"/>
              </a:lnSpc>
            </a:pPr>
            <a:r>
              <a:rPr lang="en-US" sz="2000" b="0" dirty="0" smtClean="0">
                <a:latin typeface="Consolas" panose="020B0609020204030204" pitchFamily="49" charset="0"/>
                <a:cs typeface="Consolas" panose="020B0609020204030204" pitchFamily="49" charset="0"/>
              </a:rPr>
              <a:t>&lt;</a:t>
            </a:r>
            <a:r>
              <a:rPr lang="en-US" sz="2000" b="0" dirty="0" err="1" smtClean="0">
                <a:solidFill>
                  <a:schemeClr val="accent1"/>
                </a:solidFill>
                <a:latin typeface="Consolas" panose="020B0609020204030204" pitchFamily="49" charset="0"/>
                <a:cs typeface="Consolas" panose="020B0609020204030204" pitchFamily="49" charset="0"/>
              </a:rPr>
              <a:t>AppBarButton</a:t>
            </a:r>
            <a:r>
              <a:rPr lang="en-US" sz="2000" b="0" dirty="0" smtClean="0">
                <a:latin typeface="Consolas" panose="020B0609020204030204" pitchFamily="49" charset="0"/>
                <a:cs typeface="Consolas" panose="020B0609020204030204" pitchFamily="49" charset="0"/>
              </a:rPr>
              <a:t> Label="" Icon="" /&gt;</a:t>
            </a:r>
          </a:p>
          <a:p>
            <a:pPr>
              <a:lnSpc>
                <a:spcPct val="100000"/>
              </a:lnSpc>
            </a:pPr>
            <a:r>
              <a:rPr lang="en-US" sz="2000" b="0" dirty="0" smtClean="0">
                <a:latin typeface="Consolas" panose="020B0609020204030204" pitchFamily="49" charset="0"/>
                <a:cs typeface="Consolas" panose="020B0609020204030204" pitchFamily="49" charset="0"/>
              </a:rPr>
              <a:t>&lt;</a:t>
            </a:r>
            <a:r>
              <a:rPr lang="en-US" sz="2000" b="0" dirty="0" err="1" smtClean="0">
                <a:solidFill>
                  <a:schemeClr val="accent1"/>
                </a:solidFill>
                <a:latin typeface="Consolas" panose="020B0609020204030204" pitchFamily="49" charset="0"/>
                <a:cs typeface="Consolas" panose="020B0609020204030204" pitchFamily="49" charset="0"/>
              </a:rPr>
              <a:t>AppBarToggleButton</a:t>
            </a:r>
            <a:r>
              <a:rPr lang="en-US" sz="2000" b="0" dirty="0" smtClean="0">
                <a:latin typeface="Consolas" panose="020B0609020204030204" pitchFamily="49" charset="0"/>
                <a:cs typeface="Consolas" panose="020B0609020204030204" pitchFamily="49" charset="0"/>
              </a:rPr>
              <a:t> </a:t>
            </a:r>
            <a:r>
              <a:rPr lang="en-US" sz="2000" b="0" dirty="0" err="1" smtClean="0">
                <a:latin typeface="Consolas" panose="020B0609020204030204" pitchFamily="49" charset="0"/>
                <a:cs typeface="Consolas" panose="020B0609020204030204" pitchFamily="49" charset="0"/>
              </a:rPr>
              <a:t>IsChecked</a:t>
            </a:r>
            <a:r>
              <a:rPr lang="en-US" sz="2000" b="0" dirty="0" smtClean="0">
                <a:latin typeface="Consolas" panose="020B0609020204030204" pitchFamily="49" charset="0"/>
                <a:cs typeface="Consolas" panose="020B0609020204030204" pitchFamily="49" charset="0"/>
              </a:rPr>
              <a:t>="" /&gt;</a:t>
            </a:r>
          </a:p>
          <a:p>
            <a:pPr>
              <a:lnSpc>
                <a:spcPct val="100000"/>
              </a:lnSpc>
            </a:pPr>
            <a:r>
              <a:rPr lang="en-US" sz="2000" b="0" dirty="0" smtClean="0">
                <a:latin typeface="Consolas" panose="020B0609020204030204" pitchFamily="49" charset="0"/>
                <a:cs typeface="Consolas" panose="020B0609020204030204" pitchFamily="49" charset="0"/>
              </a:rPr>
              <a:t>&lt;</a:t>
            </a:r>
            <a:r>
              <a:rPr lang="en-US" sz="2000" b="0" dirty="0" err="1" smtClean="0">
                <a:solidFill>
                  <a:schemeClr val="accent1"/>
                </a:solidFill>
                <a:latin typeface="Consolas" panose="020B0609020204030204" pitchFamily="49" charset="0"/>
                <a:cs typeface="Consolas" panose="020B0609020204030204" pitchFamily="49" charset="0"/>
              </a:rPr>
              <a:t>AppBarSeparator</a:t>
            </a:r>
            <a:r>
              <a:rPr lang="en-US" sz="2000" b="0" dirty="0" smtClean="0">
                <a:latin typeface="Consolas" panose="020B0609020204030204" pitchFamily="49" charset="0"/>
                <a:cs typeface="Consolas" panose="020B0609020204030204" pitchFamily="49" charset="0"/>
              </a:rPr>
              <a:t> /&gt;</a:t>
            </a:r>
            <a:endParaRPr lang="en-US" sz="2000" b="0" dirty="0">
              <a:latin typeface="Consolas" panose="020B0609020204030204" pitchFamily="49" charset="0"/>
              <a:cs typeface="Consolas" panose="020B0609020204030204" pitchFamily="49"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96809" y="1053296"/>
            <a:ext cx="4795190" cy="5804704"/>
          </a:xfrm>
          <a:prstGeom prst="rect">
            <a:avLst/>
          </a:prstGeom>
        </p:spPr>
      </p:pic>
    </p:spTree>
    <p:extLst>
      <p:ext uri="{BB962C8B-B14F-4D97-AF65-F5344CB8AC3E}">
        <p14:creationId xmlns:p14="http://schemas.microsoft.com/office/powerpoint/2010/main" val="1545229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7257143"/>
          </a:xfrm>
          <a:prstGeom prst="rect">
            <a:avLst/>
          </a:prstGeom>
        </p:spPr>
      </p:pic>
      <p:sp>
        <p:nvSpPr>
          <p:cNvPr id="3" name="Rectangle 2"/>
          <p:cNvSpPr/>
          <p:nvPr/>
        </p:nvSpPr>
        <p:spPr>
          <a:xfrm>
            <a:off x="219919" y="601886"/>
            <a:ext cx="3889094" cy="729203"/>
          </a:xfrm>
          <a:prstGeom prst="rect">
            <a:avLst/>
          </a:prstGeom>
          <a:noFill/>
          <a:ln w="76200"/>
          <a:effectLst>
            <a:outerShdw blurRad="50800" dist="38100" dir="2700000" algn="tl" rotWithShape="0">
              <a:schemeClr val="bg1">
                <a:alpha val="4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 name="Rectangle 3"/>
          <p:cNvSpPr/>
          <p:nvPr/>
        </p:nvSpPr>
        <p:spPr>
          <a:xfrm>
            <a:off x="185194" y="3732743"/>
            <a:ext cx="10648709" cy="2158771"/>
          </a:xfrm>
          <a:prstGeom prst="rect">
            <a:avLst/>
          </a:prstGeom>
          <a:noFill/>
          <a:ln w="76200"/>
          <a:effectLst>
            <a:outerShdw blurRad="50800" dist="38100" dir="2700000" algn="tl" rotWithShape="0">
              <a:schemeClr val="bg1">
                <a:alpha val="4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sp>
        <p:nvSpPr>
          <p:cNvPr id="5" name="Rectangle 4"/>
          <p:cNvSpPr/>
          <p:nvPr/>
        </p:nvSpPr>
        <p:spPr>
          <a:xfrm>
            <a:off x="1701479" y="5625297"/>
            <a:ext cx="1064872" cy="925975"/>
          </a:xfrm>
          <a:prstGeom prst="rect">
            <a:avLst/>
          </a:prstGeom>
          <a:noFill/>
          <a:ln w="76200"/>
          <a:effectLst>
            <a:outerShdw blurRad="50800" dist="38100" dir="2700000" algn="tl" rotWithShape="0">
              <a:schemeClr val="bg1">
                <a:alpha val="4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sp>
        <p:nvSpPr>
          <p:cNvPr id="7" name="Rectangle 6"/>
          <p:cNvSpPr/>
          <p:nvPr/>
        </p:nvSpPr>
        <p:spPr>
          <a:xfrm>
            <a:off x="4109013" y="3877519"/>
            <a:ext cx="1064872" cy="1880887"/>
          </a:xfrm>
          <a:prstGeom prst="rect">
            <a:avLst/>
          </a:prstGeom>
          <a:noFill/>
          <a:ln w="76200"/>
          <a:effectLst>
            <a:outerShdw blurRad="50800" dist="38100" dir="2700000" algn="tl" rotWithShape="0">
              <a:schemeClr val="bg1">
                <a:alpha val="4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spTree>
    <p:extLst>
      <p:ext uri="{BB962C8B-B14F-4D97-AF65-F5344CB8AC3E}">
        <p14:creationId xmlns:p14="http://schemas.microsoft.com/office/powerpoint/2010/main" val="1599047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The XAML UI platform is </a:t>
            </a:r>
            <a:br>
              <a:rPr lang="en-US" dirty="0" smtClean="0"/>
            </a:br>
            <a:r>
              <a:rPr lang="en-US" dirty="0" smtClean="0"/>
              <a:t>foundational to Windows </a:t>
            </a:r>
            <a:endParaRPr lang="en-US" dirty="0"/>
          </a:p>
        </p:txBody>
      </p:sp>
    </p:spTree>
    <p:extLst>
      <p:ext uri="{BB962C8B-B14F-4D97-AF65-F5344CB8AC3E}">
        <p14:creationId xmlns:p14="http://schemas.microsoft.com/office/powerpoint/2010/main" val="420851304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x:Bind</a:t>
            </a:r>
            <a:endParaRPr lang="en-US" dirty="0"/>
          </a:p>
        </p:txBody>
      </p:sp>
      <p:sp>
        <p:nvSpPr>
          <p:cNvPr id="4" name="Text Placeholder 3"/>
          <p:cNvSpPr>
            <a:spLocks noGrp="1"/>
          </p:cNvSpPr>
          <p:nvPr>
            <p:ph type="body" sz="quarter" idx="10"/>
          </p:nvPr>
        </p:nvSpPr>
        <p:spPr/>
        <p:txBody>
          <a:bodyPr/>
          <a:lstStyle/>
          <a:p>
            <a:r>
              <a:rPr lang="en-US" dirty="0" smtClean="0"/>
              <a:t>Compiled binding</a:t>
            </a:r>
          </a:p>
          <a:p>
            <a:pPr lvl="1"/>
            <a:r>
              <a:rPr lang="en-US" dirty="0" smtClean="0"/>
              <a:t>Bindings are committed at compile-time</a:t>
            </a:r>
          </a:p>
          <a:p>
            <a:r>
              <a:rPr lang="en-US" dirty="0" smtClean="0"/>
              <a:t>Strongly-typed binding</a:t>
            </a:r>
          </a:p>
          <a:p>
            <a:pPr lvl="1"/>
            <a:r>
              <a:rPr lang="en-US" dirty="0" smtClean="0"/>
              <a:t>Duck binding is not supported</a:t>
            </a:r>
          </a:p>
          <a:p>
            <a:r>
              <a:rPr lang="en-US" dirty="0" smtClean="0"/>
              <a:t>Default mode is </a:t>
            </a:r>
            <a:r>
              <a:rPr lang="en-US" dirty="0" err="1" smtClean="0"/>
              <a:t>OneTime</a:t>
            </a:r>
            <a:endParaRPr lang="en-US" dirty="0" smtClean="0"/>
          </a:p>
          <a:p>
            <a:pPr lvl="1"/>
            <a:r>
              <a:rPr lang="en-US" dirty="0" err="1" smtClean="0"/>
              <a:t>OneWay</a:t>
            </a:r>
            <a:r>
              <a:rPr lang="en-US" dirty="0" smtClean="0"/>
              <a:t> and </a:t>
            </a:r>
            <a:r>
              <a:rPr lang="en-US" dirty="0" err="1" smtClean="0"/>
              <a:t>TwoWay</a:t>
            </a:r>
            <a:r>
              <a:rPr lang="en-US" dirty="0" smtClean="0"/>
              <a:t> are still available</a:t>
            </a:r>
          </a:p>
          <a:p>
            <a:r>
              <a:rPr lang="en-US" dirty="0" smtClean="0"/>
              <a:t>Standard binding approaches</a:t>
            </a:r>
          </a:p>
          <a:p>
            <a:pPr lvl="1"/>
            <a:r>
              <a:rPr lang="en-US" dirty="0" err="1" smtClean="0"/>
              <a:t>INotifyPropertyChanged</a:t>
            </a:r>
            <a:r>
              <a:rPr lang="en-US" dirty="0" smtClean="0"/>
              <a:t>, </a:t>
            </a:r>
            <a:r>
              <a:rPr lang="en-US" dirty="0" err="1" smtClean="0"/>
              <a:t>IObservableVector</a:t>
            </a:r>
            <a:r>
              <a:rPr lang="en-US" dirty="0" smtClean="0"/>
              <a:t>, </a:t>
            </a:r>
            <a:r>
              <a:rPr lang="en-US" dirty="0" err="1" smtClean="0"/>
              <a:t>INotifyCollectionChanged</a:t>
            </a:r>
            <a:endParaRPr lang="en-US" dirty="0"/>
          </a:p>
        </p:txBody>
      </p:sp>
    </p:spTree>
    <p:extLst>
      <p:ext uri="{BB962C8B-B14F-4D97-AF65-F5344CB8AC3E}">
        <p14:creationId xmlns:p14="http://schemas.microsoft.com/office/powerpoint/2010/main" val="90621944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Quick Overview</a:t>
            </a:r>
          </a:p>
          <a:p>
            <a:pPr marL="234950" lvl="1" indent="0">
              <a:buNone/>
            </a:pPr>
            <a:r>
              <a:rPr lang="en-US" dirty="0" smtClean="0"/>
              <a:t>One Windows</a:t>
            </a:r>
          </a:p>
          <a:p>
            <a:pPr marL="234950" lvl="1" indent="0">
              <a:buNone/>
            </a:pPr>
            <a:r>
              <a:rPr lang="en-US" dirty="0" smtClean="0"/>
              <a:t>Many devices</a:t>
            </a:r>
          </a:p>
          <a:p>
            <a:pPr indent="-222250"/>
            <a:r>
              <a:rPr lang="en-US" dirty="0" smtClean="0"/>
              <a:t>Windows 10 App Development</a:t>
            </a:r>
            <a:endParaRPr lang="en-US" dirty="0"/>
          </a:p>
          <a:p>
            <a:pPr marL="234950" lvl="1" indent="0">
              <a:buNone/>
            </a:pPr>
            <a:r>
              <a:rPr lang="en-US" dirty="0" smtClean="0"/>
              <a:t>Build 2015</a:t>
            </a:r>
          </a:p>
          <a:p>
            <a:pPr marL="234950" lvl="1" indent="0">
              <a:buNone/>
            </a:pPr>
            <a:r>
              <a:rPr lang="en-US" dirty="0" smtClean="0"/>
              <a:t>MSDN Channel 9</a:t>
            </a:r>
            <a:endParaRPr lang="en-US" dirty="0"/>
          </a:p>
          <a:p>
            <a:pPr marL="234950" lvl="1" indent="0">
              <a:buNone/>
            </a:pPr>
            <a:r>
              <a:rPr lang="en-US" dirty="0" smtClean="0"/>
              <a:t>Microsoft Virtual Academy</a:t>
            </a:r>
          </a:p>
          <a:p>
            <a:pPr indent="-222250"/>
            <a:r>
              <a:rPr lang="en-US" dirty="0" smtClean="0"/>
              <a:t>Demos</a:t>
            </a:r>
          </a:p>
          <a:p>
            <a:pPr marL="234950" lvl="1" indent="0">
              <a:buNone/>
            </a:pPr>
            <a:r>
              <a:rPr lang="en-US" dirty="0" smtClean="0"/>
              <a:t>Public projects from </a:t>
            </a:r>
            <a:r>
              <a:rPr lang="en-US" dirty="0" err="1" smtClean="0"/>
              <a:t>Github</a:t>
            </a:r>
            <a:endParaRPr lang="en-US" dirty="0"/>
          </a:p>
          <a:p>
            <a:pPr marL="234950" lvl="1" indent="0">
              <a:buNone/>
            </a:pPr>
            <a:endParaRPr lang="en-US" dirty="0"/>
          </a:p>
        </p:txBody>
      </p:sp>
    </p:spTree>
    <p:extLst>
      <p:ext uri="{BB962C8B-B14F-4D97-AF65-F5344CB8AC3E}">
        <p14:creationId xmlns:p14="http://schemas.microsoft.com/office/powerpoint/2010/main" val="2595463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Syntax</a:t>
            </a:r>
            <a:endParaRPr lang="en-US" dirty="0"/>
          </a:p>
        </p:txBody>
      </p:sp>
      <p:sp>
        <p:nvSpPr>
          <p:cNvPr id="3" name="Text Placeholder 2"/>
          <p:cNvSpPr>
            <a:spLocks noGrp="1"/>
          </p:cNvSpPr>
          <p:nvPr>
            <p:ph sz="quarter" idx="14"/>
          </p:nvPr>
        </p:nvSpPr>
        <p:spPr/>
        <p:txBody>
          <a:bodyPr/>
          <a:lstStyle/>
          <a:p>
            <a:pPr>
              <a:lnSpc>
                <a:spcPct val="100000"/>
              </a:lnSpc>
              <a:spcBef>
                <a:spcPts val="400"/>
              </a:spcBef>
            </a:pPr>
            <a:r>
              <a:rPr lang="en-US" sz="2400" b="0" dirty="0" smtClean="0">
                <a:solidFill>
                  <a:schemeClr val="tx2">
                    <a:lumMod val="50000"/>
                    <a:lumOff val="50000"/>
                  </a:schemeClr>
                </a:solidFill>
                <a:latin typeface="Consolas" panose="020B0609020204030204" pitchFamily="49" charset="0"/>
                <a:cs typeface="Consolas" panose="020B0609020204030204" pitchFamily="49" charset="0"/>
              </a:rPr>
              <a:t>&lt;</a:t>
            </a:r>
            <a:r>
              <a:rPr lang="en-US" sz="2400" b="0" dirty="0" err="1" smtClean="0">
                <a:solidFill>
                  <a:schemeClr val="tx2">
                    <a:lumMod val="50000"/>
                    <a:lumOff val="50000"/>
                  </a:schemeClr>
                </a:solidFill>
                <a:latin typeface="Consolas" panose="020B0609020204030204" pitchFamily="49" charset="0"/>
                <a:cs typeface="Consolas" panose="020B0609020204030204" pitchFamily="49" charset="0"/>
              </a:rPr>
              <a:t>TextBox</a:t>
            </a:r>
            <a:r>
              <a:rPr lang="en-US" sz="2400" b="0" dirty="0" smtClean="0">
                <a:solidFill>
                  <a:schemeClr val="tx2">
                    <a:lumMod val="50000"/>
                    <a:lumOff val="50000"/>
                  </a:schemeClr>
                </a:solidFill>
                <a:latin typeface="Consolas" panose="020B0609020204030204" pitchFamily="49" charset="0"/>
                <a:cs typeface="Consolas" panose="020B0609020204030204" pitchFamily="49" charset="0"/>
              </a:rPr>
              <a:t> Text="</a:t>
            </a:r>
            <a:r>
              <a:rPr lang="en-US" sz="2400" b="0" dirty="0" smtClean="0">
                <a:solidFill>
                  <a:schemeClr val="accent1">
                    <a:lumMod val="40000"/>
                    <a:lumOff val="60000"/>
                  </a:schemeClr>
                </a:solidFill>
                <a:latin typeface="Consolas" panose="020B0609020204030204" pitchFamily="49" charset="0"/>
                <a:cs typeface="Consolas" panose="020B0609020204030204" pitchFamily="49" charset="0"/>
              </a:rPr>
              <a:t>{</a:t>
            </a:r>
            <a:r>
              <a:rPr lang="en-US" sz="2400" b="0" dirty="0" smtClean="0">
                <a:solidFill>
                  <a:schemeClr val="accent6">
                    <a:lumMod val="60000"/>
                    <a:lumOff val="40000"/>
                  </a:schemeClr>
                </a:solidFill>
                <a:latin typeface="Consolas" panose="020B0609020204030204" pitchFamily="49" charset="0"/>
                <a:cs typeface="Consolas" panose="020B0609020204030204" pitchFamily="49" charset="0"/>
              </a:rPr>
              <a:t>Binding</a:t>
            </a:r>
          </a:p>
          <a:p>
            <a:pPr marL="914400">
              <a:lnSpc>
                <a:spcPct val="100000"/>
              </a:lnSpc>
              <a:spcBef>
                <a:spcPts val="400"/>
              </a:spcBef>
            </a:pPr>
            <a:r>
              <a:rPr lang="en-US" sz="2400" b="0" dirty="0" smtClean="0">
                <a:solidFill>
                  <a:schemeClr val="bg1">
                    <a:lumMod val="65000"/>
                  </a:schemeClr>
                </a:solidFill>
                <a:latin typeface="Consolas" panose="020B0609020204030204" pitchFamily="49" charset="0"/>
                <a:cs typeface="Consolas" panose="020B0609020204030204" pitchFamily="49" charset="0"/>
              </a:rPr>
              <a:t>Converter</a:t>
            </a: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ConverterLanguage</a:t>
            </a:r>
            <a:endParaRPr lang="en-US" sz="2400" b="0" dirty="0" smtClean="0">
              <a:solidFill>
                <a:schemeClr val="bg1">
                  <a:lumMod val="65000"/>
                </a:schemeClr>
              </a:solidFill>
              <a:latin typeface="Consolas" panose="020B0609020204030204" pitchFamily="49" charset="0"/>
              <a:cs typeface="Consolas" panose="020B0609020204030204" pitchFamily="49" charset="0"/>
            </a:endParaRP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ConverterParameter</a:t>
            </a:r>
            <a:endParaRPr lang="en-US" sz="2400" b="0" dirty="0" smtClean="0">
              <a:solidFill>
                <a:schemeClr val="bg1">
                  <a:lumMod val="65000"/>
                </a:schemeClr>
              </a:solidFill>
              <a:latin typeface="Consolas" panose="020B0609020204030204" pitchFamily="49" charset="0"/>
              <a:cs typeface="Consolas" panose="020B0609020204030204" pitchFamily="49" charset="0"/>
            </a:endParaRP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ElementName</a:t>
            </a:r>
            <a:endParaRPr lang="en-US" sz="2400" b="0" dirty="0" smtClean="0">
              <a:solidFill>
                <a:schemeClr val="bg1">
                  <a:lumMod val="65000"/>
                </a:schemeClr>
              </a:solidFill>
              <a:latin typeface="Consolas" panose="020B0609020204030204" pitchFamily="49" charset="0"/>
              <a:cs typeface="Consolas" panose="020B0609020204030204" pitchFamily="49" charset="0"/>
            </a:endParaRP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FallbackValue</a:t>
            </a:r>
            <a:endParaRPr lang="en-US" sz="2400" b="0" dirty="0" smtClean="0">
              <a:solidFill>
                <a:schemeClr val="bg1">
                  <a:lumMod val="65000"/>
                </a:schemeClr>
              </a:solidFill>
              <a:latin typeface="Consolas" panose="020B0609020204030204" pitchFamily="49" charset="0"/>
              <a:cs typeface="Consolas" panose="020B0609020204030204" pitchFamily="49" charset="0"/>
            </a:endParaRPr>
          </a:p>
          <a:p>
            <a:pPr marL="914400">
              <a:lnSpc>
                <a:spcPct val="100000"/>
              </a:lnSpc>
              <a:spcBef>
                <a:spcPts val="400"/>
              </a:spcBef>
            </a:pPr>
            <a:r>
              <a:rPr lang="en-US" sz="2400" b="0" dirty="0" smtClean="0">
                <a:solidFill>
                  <a:schemeClr val="bg1">
                    <a:lumMod val="65000"/>
                  </a:schemeClr>
                </a:solidFill>
                <a:latin typeface="Consolas" panose="020B0609020204030204" pitchFamily="49" charset="0"/>
                <a:cs typeface="Consolas" panose="020B0609020204030204" pitchFamily="49" charset="0"/>
              </a:rPr>
              <a:t>Mode</a:t>
            </a:r>
          </a:p>
          <a:p>
            <a:pPr marL="914400">
              <a:lnSpc>
                <a:spcPct val="100000"/>
              </a:lnSpc>
              <a:spcBef>
                <a:spcPts val="400"/>
              </a:spcBef>
            </a:pPr>
            <a:r>
              <a:rPr lang="en-US" sz="2400" b="0" dirty="0" smtClean="0">
                <a:solidFill>
                  <a:schemeClr val="bg1">
                    <a:lumMod val="65000"/>
                  </a:schemeClr>
                </a:solidFill>
                <a:latin typeface="Consolas" panose="020B0609020204030204" pitchFamily="49" charset="0"/>
                <a:cs typeface="Consolas" panose="020B0609020204030204" pitchFamily="49" charset="0"/>
              </a:rPr>
              <a:t>Path</a:t>
            </a: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RelativeSource</a:t>
            </a:r>
            <a:endParaRPr lang="en-US" sz="2400" b="0" dirty="0" smtClean="0">
              <a:solidFill>
                <a:schemeClr val="bg1">
                  <a:lumMod val="65000"/>
                </a:schemeClr>
              </a:solidFill>
              <a:latin typeface="Consolas" panose="020B0609020204030204" pitchFamily="49" charset="0"/>
              <a:cs typeface="Consolas" panose="020B0609020204030204" pitchFamily="49" charset="0"/>
            </a:endParaRPr>
          </a:p>
          <a:p>
            <a:pPr marL="914400">
              <a:lnSpc>
                <a:spcPct val="100000"/>
              </a:lnSpc>
              <a:spcBef>
                <a:spcPts val="400"/>
              </a:spcBef>
            </a:pPr>
            <a:r>
              <a:rPr lang="en-US" sz="2400" b="0" dirty="0" smtClean="0">
                <a:solidFill>
                  <a:schemeClr val="bg1">
                    <a:lumMod val="65000"/>
                  </a:schemeClr>
                </a:solidFill>
                <a:latin typeface="Consolas" panose="020B0609020204030204" pitchFamily="49" charset="0"/>
                <a:cs typeface="Consolas" panose="020B0609020204030204" pitchFamily="49" charset="0"/>
              </a:rPr>
              <a:t>Source</a:t>
            </a: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TargetNullValue</a:t>
            </a:r>
            <a:endParaRPr lang="en-US" sz="2400" b="0" dirty="0" smtClean="0">
              <a:solidFill>
                <a:schemeClr val="bg1">
                  <a:lumMod val="65000"/>
                </a:schemeClr>
              </a:solidFill>
              <a:latin typeface="Consolas" panose="020B0609020204030204" pitchFamily="49" charset="0"/>
              <a:cs typeface="Consolas" panose="020B0609020204030204" pitchFamily="49" charset="0"/>
            </a:endParaRPr>
          </a:p>
          <a:p>
            <a:pPr marL="914400">
              <a:lnSpc>
                <a:spcPct val="100000"/>
              </a:lnSpc>
              <a:spcBef>
                <a:spcPts val="400"/>
              </a:spcBef>
            </a:pPr>
            <a:r>
              <a:rPr lang="en-US" sz="2400" b="0" dirty="0" err="1" smtClean="0">
                <a:solidFill>
                  <a:schemeClr val="bg1">
                    <a:lumMod val="65000"/>
                  </a:schemeClr>
                </a:solidFill>
                <a:latin typeface="Consolas" panose="020B0609020204030204" pitchFamily="49" charset="0"/>
                <a:cs typeface="Consolas" panose="020B0609020204030204" pitchFamily="49" charset="0"/>
              </a:rPr>
              <a:t>UpdateSourceTrigger</a:t>
            </a:r>
            <a:r>
              <a:rPr lang="en-US" sz="2400" b="0" dirty="0" smtClean="0">
                <a:solidFill>
                  <a:schemeClr val="accent1">
                    <a:lumMod val="40000"/>
                    <a:lumOff val="60000"/>
                  </a:schemeClr>
                </a:solidFill>
                <a:latin typeface="Consolas" panose="020B0609020204030204" pitchFamily="49" charset="0"/>
                <a:cs typeface="Consolas" panose="020B0609020204030204" pitchFamily="49" charset="0"/>
              </a:rPr>
              <a:t>}</a:t>
            </a:r>
            <a:endParaRPr lang="en-US" sz="2400" b="0" dirty="0">
              <a:solidFill>
                <a:schemeClr val="accent1">
                  <a:lumMod val="40000"/>
                  <a:lumOff val="60000"/>
                </a:schemeClr>
              </a:solidFill>
              <a:latin typeface="Consolas" panose="020B0609020204030204" pitchFamily="49" charset="0"/>
              <a:cs typeface="Consolas" panose="020B0609020204030204" pitchFamily="49" charset="0"/>
            </a:endParaRPr>
          </a:p>
        </p:txBody>
      </p:sp>
      <p:sp>
        <p:nvSpPr>
          <p:cNvPr id="7" name="Content Placeholder 6"/>
          <p:cNvSpPr>
            <a:spLocks noGrp="1"/>
          </p:cNvSpPr>
          <p:nvPr>
            <p:ph sz="quarter" idx="15"/>
          </p:nvPr>
        </p:nvSpPr>
        <p:spPr/>
        <p:txBody>
          <a:bodyPr/>
          <a:lstStyle/>
          <a:p>
            <a:pPr lvl="0">
              <a:lnSpc>
                <a:spcPct val="100000"/>
              </a:lnSpc>
              <a:spcBef>
                <a:spcPts val="400"/>
              </a:spcBef>
            </a:pPr>
            <a:r>
              <a:rPr lang="en-US" sz="2400" b="0" dirty="0">
                <a:solidFill>
                  <a:schemeClr val="tx2"/>
                </a:solidFill>
                <a:latin typeface="Consolas" panose="020B0609020204030204" pitchFamily="49" charset="0"/>
                <a:cs typeface="Consolas" panose="020B0609020204030204" pitchFamily="49" charset="0"/>
              </a:rPr>
              <a:t>&lt;</a:t>
            </a:r>
            <a:r>
              <a:rPr lang="en-US" sz="2400" b="0" dirty="0" err="1">
                <a:solidFill>
                  <a:schemeClr val="tx2"/>
                </a:solidFill>
                <a:latin typeface="Consolas" panose="020B0609020204030204" pitchFamily="49" charset="0"/>
                <a:cs typeface="Consolas" panose="020B0609020204030204" pitchFamily="49" charset="0"/>
              </a:rPr>
              <a:t>TextBox</a:t>
            </a:r>
            <a:r>
              <a:rPr lang="en-US" sz="2400" b="0" dirty="0">
                <a:solidFill>
                  <a:schemeClr val="tx2"/>
                </a:solidFill>
                <a:latin typeface="Consolas" panose="020B0609020204030204" pitchFamily="49" charset="0"/>
                <a:cs typeface="Consolas" panose="020B0609020204030204" pitchFamily="49" charset="0"/>
              </a:rPr>
              <a:t> </a:t>
            </a:r>
            <a:r>
              <a:rPr lang="en-US" sz="2400" b="0" dirty="0" smtClean="0">
                <a:solidFill>
                  <a:srgbClr val="000000"/>
                </a:solidFill>
                <a:latin typeface="Consolas" panose="020B0609020204030204" pitchFamily="49" charset="0"/>
                <a:cs typeface="Consolas" panose="020B0609020204030204" pitchFamily="49" charset="0"/>
              </a:rPr>
              <a:t>Text="</a:t>
            </a:r>
            <a:r>
              <a:rPr lang="en-US" sz="2400" b="0" dirty="0" smtClean="0">
                <a:solidFill>
                  <a:srgbClr val="0078D7"/>
                </a:solidFill>
                <a:latin typeface="Consolas" panose="020B0609020204030204" pitchFamily="49" charset="0"/>
                <a:cs typeface="Consolas" panose="020B0609020204030204" pitchFamily="49" charset="0"/>
              </a:rPr>
              <a:t>{</a:t>
            </a:r>
            <a:r>
              <a:rPr lang="en-US" sz="2400" b="0" dirty="0" err="1" smtClean="0">
                <a:solidFill>
                  <a:srgbClr val="E81123">
                    <a:lumMod val="75000"/>
                  </a:srgbClr>
                </a:solidFill>
                <a:latin typeface="Consolas" panose="020B0609020204030204" pitchFamily="49" charset="0"/>
                <a:cs typeface="Consolas" panose="020B0609020204030204" pitchFamily="49" charset="0"/>
              </a:rPr>
              <a:t>x:Bind</a:t>
            </a:r>
            <a:endParaRPr lang="en-US" sz="2400" b="0" dirty="0">
              <a:solidFill>
                <a:srgbClr val="E81123">
                  <a:lumMod val="75000"/>
                </a:srgbClr>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dirty="0">
                <a:solidFill>
                  <a:srgbClr val="737373"/>
                </a:solidFill>
                <a:latin typeface="Consolas" panose="020B0609020204030204" pitchFamily="49" charset="0"/>
                <a:cs typeface="Consolas" panose="020B0609020204030204" pitchFamily="49" charset="0"/>
              </a:rPr>
              <a:t>Converter</a:t>
            </a:r>
          </a:p>
          <a:p>
            <a:pPr marL="914400" lvl="0">
              <a:lnSpc>
                <a:spcPct val="100000"/>
              </a:lnSpc>
              <a:spcBef>
                <a:spcPts val="400"/>
              </a:spcBef>
            </a:pPr>
            <a:r>
              <a:rPr lang="en-US" sz="2400" b="0" dirty="0" err="1">
                <a:solidFill>
                  <a:srgbClr val="737373"/>
                </a:solidFill>
                <a:latin typeface="Consolas" panose="020B0609020204030204" pitchFamily="49" charset="0"/>
                <a:cs typeface="Consolas" panose="020B0609020204030204" pitchFamily="49" charset="0"/>
              </a:rPr>
              <a:t>ConverterLanguage</a:t>
            </a:r>
            <a:endParaRPr lang="en-US" sz="2400" b="0" dirty="0">
              <a:solidFill>
                <a:srgbClr val="737373"/>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dirty="0" err="1">
                <a:solidFill>
                  <a:srgbClr val="737373"/>
                </a:solidFill>
                <a:latin typeface="Consolas" panose="020B0609020204030204" pitchFamily="49" charset="0"/>
                <a:cs typeface="Consolas" panose="020B0609020204030204" pitchFamily="49" charset="0"/>
              </a:rPr>
              <a:t>ConverterParameter</a:t>
            </a:r>
            <a:endParaRPr lang="en-US" sz="2400" b="0" dirty="0">
              <a:solidFill>
                <a:srgbClr val="737373"/>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strike="sngStrike" dirty="0" err="1" smtClean="0">
                <a:solidFill>
                  <a:schemeClr val="bg2">
                    <a:lumMod val="90000"/>
                  </a:schemeClr>
                </a:solidFill>
                <a:latin typeface="Consolas" panose="020B0609020204030204" pitchFamily="49" charset="0"/>
                <a:cs typeface="Consolas" panose="020B0609020204030204" pitchFamily="49" charset="0"/>
              </a:rPr>
              <a:t>ElementName</a:t>
            </a:r>
            <a:endParaRPr lang="en-US" sz="2400" b="0" strike="sngStrike" dirty="0">
              <a:solidFill>
                <a:schemeClr val="bg2">
                  <a:lumMod val="90000"/>
                </a:schemeClr>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dirty="0" err="1">
                <a:solidFill>
                  <a:srgbClr val="737373"/>
                </a:solidFill>
                <a:latin typeface="Consolas" panose="020B0609020204030204" pitchFamily="49" charset="0"/>
                <a:cs typeface="Consolas" panose="020B0609020204030204" pitchFamily="49" charset="0"/>
              </a:rPr>
              <a:t>FallbackValue</a:t>
            </a:r>
            <a:endParaRPr lang="en-US" sz="2400" b="0" dirty="0">
              <a:solidFill>
                <a:srgbClr val="737373"/>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dirty="0">
                <a:solidFill>
                  <a:srgbClr val="737373"/>
                </a:solidFill>
                <a:latin typeface="Consolas" panose="020B0609020204030204" pitchFamily="49" charset="0"/>
                <a:cs typeface="Consolas" panose="020B0609020204030204" pitchFamily="49" charset="0"/>
              </a:rPr>
              <a:t>Mode</a:t>
            </a:r>
          </a:p>
          <a:p>
            <a:pPr marL="914400" lvl="0">
              <a:lnSpc>
                <a:spcPct val="100000"/>
              </a:lnSpc>
              <a:spcBef>
                <a:spcPts val="400"/>
              </a:spcBef>
            </a:pPr>
            <a:r>
              <a:rPr lang="en-US" sz="2400" b="0" dirty="0">
                <a:solidFill>
                  <a:srgbClr val="737373"/>
                </a:solidFill>
                <a:latin typeface="Consolas" panose="020B0609020204030204" pitchFamily="49" charset="0"/>
                <a:cs typeface="Consolas" panose="020B0609020204030204" pitchFamily="49" charset="0"/>
              </a:rPr>
              <a:t>Path</a:t>
            </a:r>
          </a:p>
          <a:p>
            <a:pPr marL="914400" lvl="0">
              <a:lnSpc>
                <a:spcPct val="100000"/>
              </a:lnSpc>
              <a:spcBef>
                <a:spcPts val="400"/>
              </a:spcBef>
            </a:pPr>
            <a:r>
              <a:rPr lang="en-US" sz="2400" b="0" strike="sngStrike" dirty="0" err="1" smtClean="0">
                <a:solidFill>
                  <a:schemeClr val="bg2">
                    <a:lumMod val="90000"/>
                  </a:schemeClr>
                </a:solidFill>
                <a:latin typeface="Consolas" panose="020B0609020204030204" pitchFamily="49" charset="0"/>
                <a:cs typeface="Consolas" panose="020B0609020204030204" pitchFamily="49" charset="0"/>
              </a:rPr>
              <a:t>RelativeSource</a:t>
            </a:r>
            <a:endParaRPr lang="en-US" sz="2400" b="0" strike="sngStrike" dirty="0">
              <a:solidFill>
                <a:schemeClr val="bg2">
                  <a:lumMod val="90000"/>
                </a:schemeClr>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strike="sngStrike" dirty="0" smtClean="0">
                <a:solidFill>
                  <a:schemeClr val="bg2">
                    <a:lumMod val="90000"/>
                  </a:schemeClr>
                </a:solidFill>
                <a:latin typeface="Consolas" panose="020B0609020204030204" pitchFamily="49" charset="0"/>
                <a:cs typeface="Consolas" panose="020B0609020204030204" pitchFamily="49" charset="0"/>
              </a:rPr>
              <a:t>Source</a:t>
            </a:r>
            <a:endParaRPr lang="en-US" sz="2400" b="0" strike="sngStrike" dirty="0">
              <a:solidFill>
                <a:schemeClr val="bg2">
                  <a:lumMod val="90000"/>
                </a:schemeClr>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dirty="0" err="1">
                <a:solidFill>
                  <a:srgbClr val="737373"/>
                </a:solidFill>
                <a:latin typeface="Consolas" panose="020B0609020204030204" pitchFamily="49" charset="0"/>
                <a:cs typeface="Consolas" panose="020B0609020204030204" pitchFamily="49" charset="0"/>
              </a:rPr>
              <a:t>TargetNullValue</a:t>
            </a:r>
            <a:endParaRPr lang="en-US" sz="2400" b="0" dirty="0">
              <a:solidFill>
                <a:srgbClr val="737373"/>
              </a:solidFill>
              <a:latin typeface="Consolas" panose="020B0609020204030204" pitchFamily="49" charset="0"/>
              <a:cs typeface="Consolas" panose="020B0609020204030204" pitchFamily="49" charset="0"/>
            </a:endParaRPr>
          </a:p>
          <a:p>
            <a:pPr marL="914400" lvl="0">
              <a:lnSpc>
                <a:spcPct val="100000"/>
              </a:lnSpc>
              <a:spcBef>
                <a:spcPts val="400"/>
              </a:spcBef>
            </a:pPr>
            <a:r>
              <a:rPr lang="en-US" sz="2400" b="0" strike="sngStrike" dirty="0" err="1" smtClean="0">
                <a:solidFill>
                  <a:schemeClr val="bg2">
                    <a:lumMod val="90000"/>
                  </a:schemeClr>
                </a:solidFill>
                <a:latin typeface="Consolas" panose="020B0609020204030204" pitchFamily="49" charset="0"/>
                <a:cs typeface="Consolas" panose="020B0609020204030204" pitchFamily="49" charset="0"/>
              </a:rPr>
              <a:t>UpdateSourceTrigger</a:t>
            </a:r>
            <a:r>
              <a:rPr lang="en-US" sz="2400" b="0" dirty="0" smtClean="0">
                <a:solidFill>
                  <a:srgbClr val="0078D7"/>
                </a:solidFill>
                <a:latin typeface="Consolas" panose="020B0609020204030204" pitchFamily="49" charset="0"/>
                <a:cs typeface="Consolas" panose="020B0609020204030204" pitchFamily="49" charset="0"/>
              </a:rPr>
              <a:t>}</a:t>
            </a:r>
            <a:endParaRPr lang="en-US" sz="2400" b="0" dirty="0">
              <a:solidFill>
                <a:srgbClr val="737373"/>
              </a:solidFill>
              <a:latin typeface="Consolas" panose="020B0609020204030204" pitchFamily="49" charset="0"/>
              <a:cs typeface="Consolas" panose="020B0609020204030204" pitchFamily="49" charset="0"/>
            </a:endParaRPr>
          </a:p>
          <a:p>
            <a:endParaRPr lang="en-US" sz="4000" dirty="0"/>
          </a:p>
        </p:txBody>
      </p:sp>
      <p:sp>
        <p:nvSpPr>
          <p:cNvPr id="5" name="Rectangle 4"/>
          <p:cNvSpPr/>
          <p:nvPr/>
        </p:nvSpPr>
        <p:spPr>
          <a:xfrm>
            <a:off x="6858000" y="2841396"/>
            <a:ext cx="3733800" cy="609600"/>
          </a:xfrm>
          <a:prstGeom prst="rect">
            <a:avLst/>
          </a:prstGeom>
          <a:noFill/>
          <a:ln w="76200"/>
          <a:effectLst>
            <a:outerShdw blurRad="50800" dist="38100" dir="2700000" algn="tl" rotWithShape="0">
              <a:schemeClr val="bg1">
                <a:alpha val="4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sp>
        <p:nvSpPr>
          <p:cNvPr id="6" name="Rectangle 5"/>
          <p:cNvSpPr/>
          <p:nvPr/>
        </p:nvSpPr>
        <p:spPr>
          <a:xfrm>
            <a:off x="6858000" y="5791200"/>
            <a:ext cx="3733800" cy="609600"/>
          </a:xfrm>
          <a:prstGeom prst="rect">
            <a:avLst/>
          </a:prstGeom>
          <a:noFill/>
          <a:ln w="76200"/>
          <a:effectLst>
            <a:outerShdw blurRad="50800" dist="38100" dir="2700000" algn="tl" rotWithShape="0">
              <a:schemeClr val="bg1">
                <a:alpha val="4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a:p>
        </p:txBody>
      </p:sp>
    </p:spTree>
    <p:extLst>
      <p:ext uri="{BB962C8B-B14F-4D97-AF65-F5344CB8AC3E}">
        <p14:creationId xmlns:p14="http://schemas.microsoft.com/office/powerpoint/2010/main" val="1878192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pPr>
              <a:lnSpc>
                <a:spcPct val="150000"/>
              </a:lnSpc>
              <a:spcBef>
                <a:spcPts val="564"/>
              </a:spcBef>
            </a:pPr>
            <a:r>
              <a:rPr lang="en-US" sz="2000" b="0" dirty="0" smtClean="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ListView</a:t>
            </a:r>
            <a:r>
              <a:rPr lang="en-US" sz="2000" b="0" dirty="0">
                <a:solidFill>
                  <a:srgbClr val="FF0000"/>
                </a:solidFill>
                <a:latin typeface="Consolas" panose="020B0609020204030204" pitchFamily="49" charset="0"/>
                <a:cs typeface="Consolas" panose="020B0609020204030204" pitchFamily="49" charset="0"/>
              </a:rPr>
              <a:t> </a:t>
            </a:r>
            <a:r>
              <a:rPr lang="en-US" sz="2000" b="0" dirty="0" err="1" smtClean="0">
                <a:solidFill>
                  <a:srgbClr val="FF0000"/>
                </a:solidFill>
                <a:latin typeface="Consolas" panose="020B0609020204030204" pitchFamily="49" charset="0"/>
                <a:cs typeface="Consolas" panose="020B0609020204030204" pitchFamily="49" charset="0"/>
              </a:rPr>
              <a:t>ItemsSource</a:t>
            </a:r>
            <a:r>
              <a:rPr lang="en-US" sz="2000" b="0" dirty="0">
                <a:solidFill>
                  <a:srgbClr val="0000FF"/>
                </a:solidFill>
                <a:latin typeface="Consolas" panose="020B0609020204030204" pitchFamily="49" charset="0"/>
                <a:cs typeface="Consolas" panose="020B0609020204030204" pitchFamily="49" charset="0"/>
              </a:rPr>
              <a:t>="{</a:t>
            </a:r>
            <a:r>
              <a:rPr lang="en-US" sz="2000" b="0" dirty="0" err="1">
                <a:solidFill>
                  <a:srgbClr val="A31515"/>
                </a:solidFill>
                <a:latin typeface="Consolas" panose="020B0609020204030204" pitchFamily="49" charset="0"/>
                <a:cs typeface="Consolas" panose="020B0609020204030204" pitchFamily="49" charset="0"/>
              </a:rPr>
              <a:t>x</a:t>
            </a:r>
            <a:r>
              <a:rPr lang="en-US" sz="2000" b="0" dirty="0" err="1">
                <a:solidFill>
                  <a:srgbClr val="0000FF"/>
                </a:solidFill>
                <a:latin typeface="Consolas" panose="020B0609020204030204" pitchFamily="49" charset="0"/>
                <a:cs typeface="Consolas" panose="020B0609020204030204" pitchFamily="49" charset="0"/>
              </a:rPr>
              <a:t>:</a:t>
            </a:r>
            <a:r>
              <a:rPr lang="en-US" sz="2000" b="0" dirty="0" err="1">
                <a:solidFill>
                  <a:srgbClr val="A31515"/>
                </a:solidFill>
                <a:latin typeface="Consolas" panose="020B0609020204030204" pitchFamily="49" charset="0"/>
                <a:cs typeface="Consolas" panose="020B0609020204030204" pitchFamily="49" charset="0"/>
              </a:rPr>
              <a:t>Bind</a:t>
            </a:r>
            <a:r>
              <a:rPr lang="en-US" sz="2000" b="0" dirty="0">
                <a:solidFill>
                  <a:srgbClr val="FF0000"/>
                </a:solidFill>
                <a:latin typeface="Consolas" panose="020B0609020204030204" pitchFamily="49" charset="0"/>
                <a:cs typeface="Consolas" panose="020B0609020204030204" pitchFamily="49" charset="0"/>
              </a:rPr>
              <a:t> </a:t>
            </a:r>
            <a:r>
              <a:rPr lang="en-US" sz="2000" b="0" dirty="0" err="1" smtClean="0">
                <a:solidFill>
                  <a:srgbClr val="FF0000"/>
                </a:solidFill>
                <a:latin typeface="Consolas" panose="020B0609020204030204" pitchFamily="49" charset="0"/>
                <a:cs typeface="Consolas" panose="020B0609020204030204" pitchFamily="49" charset="0"/>
              </a:rPr>
              <a:t>ViewModel</a:t>
            </a:r>
            <a:r>
              <a:rPr lang="en-US" sz="2000" b="0" dirty="0" err="1" smtClean="0">
                <a:solidFill>
                  <a:srgbClr val="0000FF"/>
                </a:solidFill>
                <a:latin typeface="Consolas" panose="020B0609020204030204" pitchFamily="49" charset="0"/>
                <a:cs typeface="Consolas" panose="020B0609020204030204" pitchFamily="49" charset="0"/>
              </a:rPr>
              <a:t>.Employees</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ListView.ItemTemplate</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DataTemplate</a:t>
            </a:r>
            <a:r>
              <a:rPr lang="en-US" sz="2000" b="0" dirty="0">
                <a:solidFill>
                  <a:srgbClr val="FF0000"/>
                </a:solidFill>
                <a:latin typeface="Consolas" panose="020B0609020204030204" pitchFamily="49" charset="0"/>
                <a:cs typeface="Consolas" panose="020B0609020204030204" pitchFamily="49" charset="0"/>
              </a:rPr>
              <a:t> x</a:t>
            </a:r>
            <a:r>
              <a:rPr lang="en-US" sz="2000" b="0" dirty="0">
                <a:solidFill>
                  <a:srgbClr val="0000FF"/>
                </a:solidFill>
                <a:latin typeface="Consolas" panose="020B0609020204030204" pitchFamily="49" charset="0"/>
                <a:cs typeface="Consolas" panose="020B0609020204030204" pitchFamily="49" charset="0"/>
              </a:rPr>
              <a:t>:</a:t>
            </a:r>
            <a:r>
              <a:rPr lang="en-US" sz="2000" b="0" dirty="0">
                <a:solidFill>
                  <a:srgbClr val="FF0000"/>
                </a:solidFill>
                <a:latin typeface="Consolas" panose="020B0609020204030204" pitchFamily="49" charset="0"/>
                <a:cs typeface="Consolas" panose="020B0609020204030204" pitchFamily="49" charset="0"/>
              </a:rPr>
              <a:t>DataType</a:t>
            </a:r>
            <a:r>
              <a:rPr lang="en-US" sz="2000" b="0" dirty="0">
                <a:solidFill>
                  <a:srgbClr val="0000FF"/>
                </a:solidFill>
                <a:latin typeface="Consolas" panose="020B0609020204030204" pitchFamily="49" charset="0"/>
                <a:cs typeface="Consolas" panose="020B0609020204030204" pitchFamily="49" charset="0"/>
              </a:rPr>
              <a:t>="</a:t>
            </a:r>
            <a:r>
              <a:rPr lang="en-US" sz="2000" b="0" dirty="0" smtClean="0">
                <a:solidFill>
                  <a:srgbClr val="0000FF"/>
                </a:solidFill>
                <a:latin typeface="Consolas" panose="020B0609020204030204" pitchFamily="49" charset="0"/>
                <a:cs typeface="Consolas" panose="020B0609020204030204" pitchFamily="49" charset="0"/>
              </a:rPr>
              <a:t>model:Employee</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a:solidFill>
                  <a:srgbClr val="A31515"/>
                </a:solidFill>
                <a:latin typeface="Consolas" panose="020B0609020204030204" pitchFamily="49" charset="0"/>
                <a:cs typeface="Consolas" panose="020B0609020204030204" pitchFamily="49" charset="0"/>
              </a:rPr>
              <a:t>Grid</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TextBlock</a:t>
            </a:r>
            <a:r>
              <a:rPr lang="en-US" sz="2000" b="0" dirty="0">
                <a:solidFill>
                  <a:srgbClr val="FF0000"/>
                </a:solidFill>
                <a:latin typeface="Consolas" panose="020B0609020204030204" pitchFamily="49" charset="0"/>
                <a:cs typeface="Consolas" panose="020B0609020204030204" pitchFamily="49" charset="0"/>
              </a:rPr>
              <a:t> Text</a:t>
            </a:r>
            <a:r>
              <a:rPr lang="en-US" sz="2000" b="0" dirty="0">
                <a:solidFill>
                  <a:srgbClr val="0000FF"/>
                </a:solidFill>
                <a:latin typeface="Consolas" panose="020B0609020204030204" pitchFamily="49" charset="0"/>
                <a:cs typeface="Consolas" panose="020B0609020204030204" pitchFamily="49" charset="0"/>
              </a:rPr>
              <a:t>="{</a:t>
            </a:r>
            <a:r>
              <a:rPr lang="en-US" sz="2000" b="0" dirty="0" err="1">
                <a:solidFill>
                  <a:srgbClr val="A31515"/>
                </a:solidFill>
                <a:latin typeface="Consolas" panose="020B0609020204030204" pitchFamily="49" charset="0"/>
                <a:cs typeface="Consolas" panose="020B0609020204030204" pitchFamily="49" charset="0"/>
              </a:rPr>
              <a:t>x</a:t>
            </a:r>
            <a:r>
              <a:rPr lang="en-US" sz="2000" b="0" dirty="0" err="1">
                <a:solidFill>
                  <a:srgbClr val="0000FF"/>
                </a:solidFill>
                <a:latin typeface="Consolas" panose="020B0609020204030204" pitchFamily="49" charset="0"/>
                <a:cs typeface="Consolas" panose="020B0609020204030204" pitchFamily="49" charset="0"/>
              </a:rPr>
              <a:t>:</a:t>
            </a:r>
            <a:r>
              <a:rPr lang="en-US" sz="2000" b="0" dirty="0" err="1">
                <a:solidFill>
                  <a:srgbClr val="A31515"/>
                </a:solidFill>
                <a:latin typeface="Consolas" panose="020B0609020204030204" pitchFamily="49" charset="0"/>
                <a:cs typeface="Consolas" panose="020B0609020204030204" pitchFamily="49" charset="0"/>
              </a:rPr>
              <a:t>Bind</a:t>
            </a:r>
            <a:r>
              <a:rPr lang="en-US" sz="2000" b="0" dirty="0">
                <a:solidFill>
                  <a:srgbClr val="FF0000"/>
                </a:solidFill>
                <a:latin typeface="Consolas" panose="020B0609020204030204" pitchFamily="49" charset="0"/>
                <a:cs typeface="Consolas" panose="020B0609020204030204" pitchFamily="49" charset="0"/>
              </a:rPr>
              <a:t> </a:t>
            </a:r>
            <a:r>
              <a:rPr lang="en-US" sz="2000" b="0" dirty="0" smtClean="0">
                <a:solidFill>
                  <a:srgbClr val="FF0000"/>
                </a:solidFill>
                <a:latin typeface="Consolas" panose="020B0609020204030204" pitchFamily="49" charset="0"/>
                <a:cs typeface="Consolas" panose="020B0609020204030204" pitchFamily="49" charset="0"/>
              </a:rPr>
              <a:t>Name</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a:solidFill>
                  <a:srgbClr val="A31515"/>
                </a:solidFill>
                <a:latin typeface="Consolas" panose="020B0609020204030204" pitchFamily="49" charset="0"/>
                <a:cs typeface="Consolas" panose="020B0609020204030204" pitchFamily="49" charset="0"/>
              </a:rPr>
              <a:t>Grid</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DataTemplate</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00"/>
                </a:solidFill>
                <a:latin typeface="Consolas" panose="020B0609020204030204" pitchFamily="49" charset="0"/>
                <a:cs typeface="Consolas" panose="020B0609020204030204" pitchFamily="49" charset="0"/>
              </a:rPr>
              <a:t>    </a:t>
            </a:r>
            <a:r>
              <a:rPr lang="en-US" sz="2000" b="0" dirty="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ListView.ItemTemplate</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a:p>
            <a:pPr>
              <a:lnSpc>
                <a:spcPct val="150000"/>
              </a:lnSpc>
              <a:spcBef>
                <a:spcPts val="564"/>
              </a:spcBef>
            </a:pPr>
            <a:r>
              <a:rPr lang="en-US" sz="2000" b="0" dirty="0">
                <a:solidFill>
                  <a:srgbClr val="0000FF"/>
                </a:solidFill>
                <a:latin typeface="Consolas" panose="020B0609020204030204" pitchFamily="49" charset="0"/>
                <a:cs typeface="Consolas" panose="020B0609020204030204" pitchFamily="49" charset="0"/>
              </a:rPr>
              <a:t>&lt;/</a:t>
            </a:r>
            <a:r>
              <a:rPr lang="en-US" sz="2000" b="0" dirty="0" err="1">
                <a:solidFill>
                  <a:srgbClr val="A31515"/>
                </a:solidFill>
                <a:latin typeface="Consolas" panose="020B0609020204030204" pitchFamily="49" charset="0"/>
                <a:cs typeface="Consolas" panose="020B0609020204030204" pitchFamily="49" charset="0"/>
              </a:rPr>
              <a:t>ListView</a:t>
            </a:r>
            <a:r>
              <a:rPr lang="en-US" sz="2000" b="0" dirty="0">
                <a:solidFill>
                  <a:srgbClr val="0000FF"/>
                </a:solidFill>
                <a:latin typeface="Consolas" panose="020B0609020204030204" pitchFamily="49" charset="0"/>
                <a:cs typeface="Consolas" panose="020B0609020204030204" pitchFamily="49" charset="0"/>
              </a:rPr>
              <a:t>&gt;</a:t>
            </a:r>
            <a:endParaRPr lang="en-US" sz="2000" b="0" dirty="0">
              <a:latin typeface="Consolas" panose="020B0609020204030204" pitchFamily="49" charset="0"/>
              <a:ea typeface="Times New Roman" panose="02020603050405020304" pitchFamily="18" charset="0"/>
              <a:cs typeface="Consolas" panose="020B0609020204030204" pitchFamily="49" charset="0"/>
            </a:endParaRPr>
          </a:p>
        </p:txBody>
      </p:sp>
      <p:sp>
        <p:nvSpPr>
          <p:cNvPr id="8" name="Rectangle 7"/>
          <p:cNvSpPr/>
          <p:nvPr/>
        </p:nvSpPr>
        <p:spPr bwMode="auto">
          <a:xfrm>
            <a:off x="247843" y="1371600"/>
            <a:ext cx="8208818" cy="45720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p:cNvSpPr>
            <a:spLocks noGrp="1"/>
          </p:cNvSpPr>
          <p:nvPr>
            <p:ph type="title"/>
          </p:nvPr>
        </p:nvSpPr>
        <p:spPr/>
        <p:txBody>
          <a:bodyPr/>
          <a:lstStyle/>
          <a:p>
            <a:r>
              <a:rPr lang="en-US" dirty="0" smtClean="0"/>
              <a:t>Data Templates</a:t>
            </a:r>
            <a:endParaRPr lang="en-US" dirty="0"/>
          </a:p>
        </p:txBody>
      </p:sp>
      <p:sp>
        <p:nvSpPr>
          <p:cNvPr id="9" name="Rectangle 8"/>
          <p:cNvSpPr/>
          <p:nvPr/>
        </p:nvSpPr>
        <p:spPr bwMode="auto">
          <a:xfrm>
            <a:off x="1214613" y="2483643"/>
            <a:ext cx="6710187" cy="45720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2284461" y="3503696"/>
            <a:ext cx="5640339" cy="45720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17233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classic binding</a:t>
            </a:r>
            <a:endParaRPr lang="en-US" dirty="0"/>
          </a:p>
        </p:txBody>
      </p:sp>
      <p:sp>
        <p:nvSpPr>
          <p:cNvPr id="3" name="Content Placeholder 2"/>
          <p:cNvSpPr>
            <a:spLocks noGrp="1"/>
          </p:cNvSpPr>
          <p:nvPr>
            <p:ph type="body" sz="quarter" idx="10"/>
          </p:nvPr>
        </p:nvSpPr>
        <p:spPr/>
        <p:txBody>
          <a:bodyPr/>
          <a:lstStyle/>
          <a:p>
            <a:r>
              <a:rPr lang="en-US" dirty="0" smtClean="0"/>
              <a:t>Duck Typing</a:t>
            </a:r>
          </a:p>
          <a:p>
            <a:pPr lvl="1"/>
            <a:r>
              <a:rPr lang="en-US" dirty="0" smtClean="0"/>
              <a:t>Text=“{Binding Age}” works for both </a:t>
            </a:r>
            <a:r>
              <a:rPr lang="en-US" dirty="0" err="1" smtClean="0"/>
              <a:t>PersonModel</a:t>
            </a:r>
            <a:r>
              <a:rPr lang="en-US" dirty="0" smtClean="0"/>
              <a:t> &amp; </a:t>
            </a:r>
            <a:r>
              <a:rPr lang="en-US" dirty="0" err="1" smtClean="0"/>
              <a:t>WineModel</a:t>
            </a:r>
            <a:endParaRPr lang="en-US" dirty="0" smtClean="0"/>
          </a:p>
          <a:p>
            <a:r>
              <a:rPr lang="en-US" dirty="0" smtClean="0"/>
              <a:t>Dictionary graphs</a:t>
            </a:r>
          </a:p>
          <a:p>
            <a:pPr lvl="1"/>
            <a:r>
              <a:rPr lang="en-US" dirty="0" smtClean="0"/>
              <a:t>Use {Binding} with JSON or other </a:t>
            </a:r>
            <a:r>
              <a:rPr lang="en-US" dirty="0" err="1" smtClean="0"/>
              <a:t>untyped</a:t>
            </a:r>
            <a:r>
              <a:rPr lang="en-US" dirty="0" smtClean="0"/>
              <a:t> objects</a:t>
            </a:r>
          </a:p>
          <a:p>
            <a:r>
              <a:rPr lang="en-US" dirty="0" smtClean="0"/>
              <a:t>Code-behind binding</a:t>
            </a:r>
          </a:p>
          <a:p>
            <a:pPr lvl="1"/>
            <a:r>
              <a:rPr lang="en-US" dirty="0" smtClean="0"/>
              <a:t>Can add/remove {</a:t>
            </a:r>
            <a:r>
              <a:rPr lang="en-US" dirty="0" err="1" smtClean="0"/>
              <a:t>x:Bind</a:t>
            </a:r>
            <a:r>
              <a:rPr lang="en-US" dirty="0" smtClean="0"/>
              <a:t>} @ runtime</a:t>
            </a:r>
          </a:p>
          <a:p>
            <a:r>
              <a:rPr lang="en-US" dirty="0" smtClean="0"/>
              <a:t>Use in a style</a:t>
            </a:r>
          </a:p>
          <a:p>
            <a:pPr lvl="1"/>
            <a:r>
              <a:rPr lang="en-US" dirty="0" smtClean="0"/>
              <a:t>{</a:t>
            </a:r>
            <a:r>
              <a:rPr lang="en-US" dirty="0" err="1" smtClean="0"/>
              <a:t>x:Bind</a:t>
            </a:r>
            <a:r>
              <a:rPr lang="en-US" dirty="0" smtClean="0"/>
              <a:t>} can’t be used in a style for setters</a:t>
            </a:r>
          </a:p>
          <a:p>
            <a:pPr lvl="1"/>
            <a:r>
              <a:rPr lang="en-US" dirty="0"/>
              <a:t>{</a:t>
            </a:r>
            <a:r>
              <a:rPr lang="en-US" dirty="0" err="1"/>
              <a:t>x:Bind</a:t>
            </a:r>
            <a:r>
              <a:rPr lang="en-US" dirty="0"/>
              <a:t>} </a:t>
            </a:r>
            <a:r>
              <a:rPr lang="en-US" dirty="0" smtClean="0"/>
              <a:t>can be used in a </a:t>
            </a:r>
            <a:r>
              <a:rPr lang="en-US" dirty="0" err="1" smtClean="0"/>
              <a:t>DataTemplate</a:t>
            </a:r>
            <a:r>
              <a:rPr lang="en-US" dirty="0" smtClean="0"/>
              <a:t> that is defined in the style</a:t>
            </a:r>
          </a:p>
        </p:txBody>
      </p:sp>
    </p:spTree>
    <p:extLst>
      <p:ext uri="{BB962C8B-B14F-4D97-AF65-F5344CB8AC3E}">
        <p14:creationId xmlns:p14="http://schemas.microsoft.com/office/powerpoint/2010/main" val="101350094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x:Bind can meet your binding </a:t>
            </a:r>
            <a:r>
              <a:rPr lang="en-US" smtClean="0"/>
              <a:t>needs most </a:t>
            </a:r>
            <a:r>
              <a:rPr lang="en-US" dirty="0" smtClean="0"/>
              <a:t>of the time. </a:t>
            </a:r>
            <a:endParaRPr lang="en-US" dirty="0"/>
          </a:p>
        </p:txBody>
      </p:sp>
    </p:spTree>
    <p:extLst>
      <p:ext uri="{BB962C8B-B14F-4D97-AF65-F5344CB8AC3E}">
        <p14:creationId xmlns:p14="http://schemas.microsoft.com/office/powerpoint/2010/main" val="72047864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205581" y="2547305"/>
            <a:ext cx="5826762" cy="4324208"/>
          </a:xfrm>
          <a:prstGeom prst="rect">
            <a:avLst/>
          </a:prstGeom>
        </p:spPr>
      </p:pic>
      <p:pic>
        <p:nvPicPr>
          <p:cNvPr id="3" name="Picture 2"/>
          <p:cNvPicPr>
            <a:picLocks noChangeAspect="1"/>
          </p:cNvPicPr>
          <p:nvPr/>
        </p:nvPicPr>
        <p:blipFill>
          <a:blip r:embed="rId3"/>
          <a:stretch>
            <a:fillRect/>
          </a:stretch>
        </p:blipFill>
        <p:spPr>
          <a:xfrm>
            <a:off x="484909" y="2573960"/>
            <a:ext cx="5078130" cy="4297553"/>
          </a:xfrm>
          <a:prstGeom prst="rect">
            <a:avLst/>
          </a:prstGeom>
        </p:spPr>
      </p:pic>
      <p:sp>
        <p:nvSpPr>
          <p:cNvPr id="6" name="TextBox 1"/>
          <p:cNvSpPr txBox="1"/>
          <p:nvPr/>
        </p:nvSpPr>
        <p:spPr>
          <a:xfrm>
            <a:off x="8093411" y="1669098"/>
            <a:ext cx="3482232" cy="90486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r">
              <a:lnSpc>
                <a:spcPct val="90000"/>
              </a:lnSpc>
              <a:spcAft>
                <a:spcPts val="600"/>
              </a:spcAft>
            </a:pPr>
            <a:r>
              <a:rPr lang="en-US" sz="4400" b="1" dirty="0" smtClean="0">
                <a:latin typeface="+mj-lt"/>
              </a:rPr>
              <a:t>Startup</a:t>
            </a:r>
          </a:p>
        </p:txBody>
      </p:sp>
      <p:sp>
        <p:nvSpPr>
          <p:cNvPr id="7" name="TextBox 8"/>
          <p:cNvSpPr txBox="1"/>
          <p:nvPr/>
        </p:nvSpPr>
        <p:spPr>
          <a:xfrm>
            <a:off x="2080807" y="1669098"/>
            <a:ext cx="3482232" cy="90486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r">
              <a:lnSpc>
                <a:spcPct val="90000"/>
              </a:lnSpc>
              <a:spcAft>
                <a:spcPts val="600"/>
              </a:spcAft>
            </a:pPr>
            <a:r>
              <a:rPr lang="en-US" sz="4400" b="1" dirty="0" smtClean="0">
                <a:latin typeface="+mj-lt"/>
              </a:rPr>
              <a:t>Memory</a:t>
            </a:r>
          </a:p>
        </p:txBody>
      </p:sp>
      <p:sp>
        <p:nvSpPr>
          <p:cNvPr id="2" name="Title 1"/>
          <p:cNvSpPr>
            <a:spLocks noGrp="1"/>
          </p:cNvSpPr>
          <p:nvPr>
            <p:ph type="title"/>
          </p:nvPr>
        </p:nvSpPr>
        <p:spPr/>
        <p:txBody>
          <a:bodyPr/>
          <a:lstStyle/>
          <a:p>
            <a:r>
              <a:rPr lang="en-US" dirty="0" smtClean="0"/>
              <a:t>Benefits on the universal platform</a:t>
            </a:r>
            <a:endParaRPr lang="en-US" dirty="0"/>
          </a:p>
        </p:txBody>
      </p:sp>
    </p:spTree>
    <p:extLst>
      <p:ext uri="{BB962C8B-B14F-4D97-AF65-F5344CB8AC3E}">
        <p14:creationId xmlns:p14="http://schemas.microsoft.com/office/powerpoint/2010/main" val="53448950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x:Phase &amp; progressive rendering</a:t>
            </a:r>
            <a:endParaRPr lang="en-US" dirty="0"/>
          </a:p>
        </p:txBody>
      </p:sp>
      <p:sp>
        <p:nvSpPr>
          <p:cNvPr id="3" name="Content Placeholder 2"/>
          <p:cNvSpPr>
            <a:spLocks noGrp="1"/>
          </p:cNvSpPr>
          <p:nvPr>
            <p:ph type="body" sz="quarter" idx="10"/>
          </p:nvPr>
        </p:nvSpPr>
        <p:spPr/>
        <p:txBody>
          <a:bodyPr/>
          <a:lstStyle/>
          <a:p>
            <a:pPr marL="236546" lvl="1">
              <a:lnSpc>
                <a:spcPct val="150000"/>
              </a:lnSpc>
              <a:spcBef>
                <a:spcPts val="0"/>
              </a:spcBef>
            </a:pP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&lt;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DataTemplate</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x</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DataType</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="model:FileItem"&gt;</a:t>
            </a:r>
            <a:endParaRPr lang="en-US" sz="1961" dirty="0">
              <a:latin typeface="Calibri" panose="020F0502020204030204" pitchFamily="34" charset="0"/>
              <a:ea typeface="Calibri" panose="020F0502020204030204" pitchFamily="34" charset="0"/>
              <a:cs typeface="Times New Roman" panose="02020603050405020304" pitchFamily="18" charset="0"/>
            </a:endParaRPr>
          </a:p>
          <a:p>
            <a:pPr marL="236546" lvl="1">
              <a:lnSpc>
                <a:spcPct val="150000"/>
              </a:lnSpc>
              <a:spcBef>
                <a:spcPts val="0"/>
              </a:spcBef>
            </a:pPr>
            <a:r>
              <a:rPr lang="en-US" sz="1961" dirty="0">
                <a:solidFill>
                  <a:srgbClr val="000000"/>
                </a:solidFill>
                <a:latin typeface="Consolas" panose="020B0609020204030204" pitchFamily="49" charset="0"/>
                <a:ea typeface="Calibri" panose="020F0502020204030204" pitchFamily="34" charset="0"/>
                <a:cs typeface="Times New Roman" panose="02020603050405020304" pitchFamily="18" charset="0"/>
              </a:rPr>
              <a:t>  </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&lt;</a:t>
            </a:r>
            <a:r>
              <a:rPr lang="en-US" sz="1961" dirty="0">
                <a:solidFill>
                  <a:srgbClr val="A31515"/>
                </a:solidFill>
                <a:latin typeface="Consolas" panose="020B0609020204030204" pitchFamily="49" charset="0"/>
                <a:ea typeface="Calibri" panose="020F0502020204030204" pitchFamily="34" charset="0"/>
                <a:cs typeface="Times New Roman" panose="02020603050405020304" pitchFamily="18" charset="0"/>
              </a:rPr>
              <a:t>Grid</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Width</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="200"</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Height</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="80"&gt;</a:t>
            </a:r>
            <a:endParaRPr lang="en-US" sz="1961" dirty="0">
              <a:latin typeface="Calibri" panose="020F0502020204030204" pitchFamily="34" charset="0"/>
              <a:ea typeface="Calibri" panose="020F0502020204030204" pitchFamily="34" charset="0"/>
              <a:cs typeface="Times New Roman" panose="02020603050405020304" pitchFamily="18" charset="0"/>
            </a:endParaRPr>
          </a:p>
          <a:p>
            <a:pPr marL="236546" lvl="1">
              <a:lnSpc>
                <a:spcPct val="150000"/>
              </a:lnSpc>
              <a:spcBef>
                <a:spcPts val="0"/>
              </a:spcBef>
            </a:pP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    &lt;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TextBlock</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Text</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x</a:t>
            </a:r>
            <a:r>
              <a:rPr lang="en-US" sz="1961" dirty="0" err="1">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Bind</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a:t>
            </a:r>
            <a:r>
              <a:rPr lang="en-US" sz="1961" dirty="0" err="1">
                <a:solidFill>
                  <a:srgbClr val="FF0000"/>
                </a:solidFill>
                <a:latin typeface="Consolas" panose="020B0609020204030204" pitchFamily="49" charset="0"/>
                <a:ea typeface="Calibri" panose="020F0502020204030204" pitchFamily="34" charset="0"/>
                <a:cs typeface="Times New Roman" panose="02020603050405020304" pitchFamily="18" charset="0"/>
              </a:rPr>
              <a:t>DisplayName</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/&gt;</a:t>
            </a:r>
            <a:endParaRPr lang="en-US" sz="1961" dirty="0">
              <a:latin typeface="Calibri" panose="020F0502020204030204" pitchFamily="34" charset="0"/>
              <a:ea typeface="Calibri" panose="020F0502020204030204" pitchFamily="34" charset="0"/>
              <a:cs typeface="Times New Roman" panose="02020603050405020304" pitchFamily="18" charset="0"/>
            </a:endParaRPr>
          </a:p>
          <a:p>
            <a:pPr marL="236546" lvl="1">
              <a:lnSpc>
                <a:spcPct val="150000"/>
              </a:lnSpc>
              <a:spcBef>
                <a:spcPts val="0"/>
              </a:spcBef>
            </a:pP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    &lt;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TextBlock</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Text</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x</a:t>
            </a:r>
            <a:r>
              <a:rPr lang="en-US" sz="1961" dirty="0" err="1">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Bind</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 </a:t>
            </a:r>
            <a:r>
              <a:rPr lang="en-US" sz="1961" dirty="0" err="1">
                <a:solidFill>
                  <a:srgbClr val="FF0000"/>
                </a:solidFill>
                <a:latin typeface="Consolas" panose="020B0609020204030204" pitchFamily="49" charset="0"/>
                <a:ea typeface="Calibri" panose="020F0502020204030204" pitchFamily="34" charset="0"/>
                <a:cs typeface="Times New Roman" panose="02020603050405020304" pitchFamily="18" charset="0"/>
              </a:rPr>
              <a:t>prettyDate</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a:solidFill>
                  <a:srgbClr val="000000"/>
                </a:solidFill>
                <a:latin typeface="Consolas" panose="020B0609020204030204" pitchFamily="49" charset="0"/>
                <a:ea typeface="Calibri" panose="020F0502020204030204" pitchFamily="34" charset="0"/>
                <a:cs typeface="Times New Roman" panose="02020603050405020304" pitchFamily="18" charset="0"/>
              </a:rPr>
              <a:t> </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x</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a:t>
            </a:r>
            <a:r>
              <a:rPr lang="en-US" sz="1961" dirty="0">
                <a:solidFill>
                  <a:srgbClr val="FF0000"/>
                </a:solidFill>
                <a:latin typeface="Consolas" panose="020B0609020204030204" pitchFamily="49" charset="0"/>
                <a:ea typeface="Calibri" panose="020F0502020204030204" pitchFamily="34" charset="0"/>
                <a:cs typeface="Times New Roman" panose="02020603050405020304" pitchFamily="18" charset="0"/>
              </a:rPr>
              <a:t>Phase</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="1"/&gt;</a:t>
            </a:r>
            <a:endParaRPr lang="en-US" sz="1961" dirty="0">
              <a:latin typeface="Calibri" panose="020F0502020204030204" pitchFamily="34" charset="0"/>
              <a:ea typeface="Calibri" panose="020F0502020204030204" pitchFamily="34" charset="0"/>
              <a:cs typeface="Times New Roman" panose="02020603050405020304" pitchFamily="18" charset="0"/>
            </a:endParaRPr>
          </a:p>
          <a:p>
            <a:pPr marL="236546" lvl="1">
              <a:lnSpc>
                <a:spcPct val="150000"/>
              </a:lnSpc>
              <a:spcBef>
                <a:spcPts val="0"/>
              </a:spcBef>
            </a:pP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  &lt;/</a:t>
            </a:r>
            <a:r>
              <a:rPr lang="en-US" sz="1961" dirty="0">
                <a:solidFill>
                  <a:srgbClr val="A31515"/>
                </a:solidFill>
                <a:latin typeface="Consolas" panose="020B0609020204030204" pitchFamily="49" charset="0"/>
                <a:ea typeface="Calibri" panose="020F0502020204030204" pitchFamily="34" charset="0"/>
                <a:cs typeface="Times New Roman" panose="02020603050405020304" pitchFamily="18" charset="0"/>
              </a:rPr>
              <a:t>Grid</a:t>
            </a: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&gt;</a:t>
            </a:r>
            <a:endParaRPr lang="en-US" sz="1961" dirty="0">
              <a:latin typeface="Calibri" panose="020F0502020204030204" pitchFamily="34" charset="0"/>
              <a:ea typeface="Calibri" panose="020F0502020204030204" pitchFamily="34" charset="0"/>
              <a:cs typeface="Times New Roman" panose="02020603050405020304" pitchFamily="18" charset="0"/>
            </a:endParaRPr>
          </a:p>
          <a:p>
            <a:pPr marL="236546" lvl="1">
              <a:lnSpc>
                <a:spcPct val="150000"/>
              </a:lnSpc>
              <a:spcBef>
                <a:spcPts val="0"/>
              </a:spcBef>
            </a:pPr>
            <a:r>
              <a:rPr lang="en-US" sz="1961" dirty="0">
                <a:solidFill>
                  <a:srgbClr val="0000FF"/>
                </a:solidFill>
                <a:latin typeface="Consolas" panose="020B0609020204030204" pitchFamily="49" charset="0"/>
                <a:ea typeface="Calibri" panose="020F0502020204030204" pitchFamily="34" charset="0"/>
                <a:cs typeface="Times New Roman" panose="02020603050405020304" pitchFamily="18" charset="0"/>
              </a:rPr>
              <a:t>&lt;/</a:t>
            </a:r>
            <a:r>
              <a:rPr lang="en-US" sz="1961" dirty="0" err="1">
                <a:solidFill>
                  <a:srgbClr val="A31515"/>
                </a:solidFill>
                <a:latin typeface="Consolas" panose="020B0609020204030204" pitchFamily="49" charset="0"/>
                <a:ea typeface="Calibri" panose="020F0502020204030204" pitchFamily="34" charset="0"/>
                <a:cs typeface="Times New Roman" panose="02020603050405020304" pitchFamily="18" charset="0"/>
              </a:rPr>
              <a:t>DataTemplate</a:t>
            </a:r>
            <a:r>
              <a:rPr lang="en-US" sz="1961" dirty="0" smtClean="0">
                <a:solidFill>
                  <a:srgbClr val="0000FF"/>
                </a:solidFill>
                <a:latin typeface="Consolas" panose="020B0609020204030204" pitchFamily="49" charset="0"/>
                <a:ea typeface="Calibri" panose="020F0502020204030204" pitchFamily="34" charset="0"/>
                <a:cs typeface="Times New Roman" panose="02020603050405020304" pitchFamily="18" charset="0"/>
              </a:rPr>
              <a:t>&gt;</a:t>
            </a:r>
            <a:endParaRPr lang="en-US" dirty="0" smtClean="0"/>
          </a:p>
          <a:p>
            <a:r>
              <a:rPr lang="en-US" dirty="0" smtClean="0"/>
              <a:t>Some guidance</a:t>
            </a:r>
          </a:p>
          <a:p>
            <a:pPr lvl="1"/>
            <a:r>
              <a:rPr lang="en-US" dirty="0"/>
              <a:t>Phase "0" is the default</a:t>
            </a:r>
          </a:p>
          <a:p>
            <a:pPr lvl="1"/>
            <a:r>
              <a:rPr lang="en-US" dirty="0" smtClean="0"/>
              <a:t>Only a few, manageable phases</a:t>
            </a:r>
          </a:p>
          <a:p>
            <a:pPr lvl="1"/>
            <a:r>
              <a:rPr lang="en-US" dirty="0" smtClean="0"/>
              <a:t>Phase numbers don't need to be contiguous</a:t>
            </a:r>
          </a:p>
          <a:p>
            <a:pPr lvl="1"/>
            <a:endParaRPr lang="en-US" dirty="0"/>
          </a:p>
        </p:txBody>
      </p:sp>
      <p:sp>
        <p:nvSpPr>
          <p:cNvPr id="8" name="Rectangle 7"/>
          <p:cNvSpPr/>
          <p:nvPr/>
        </p:nvSpPr>
        <p:spPr bwMode="auto">
          <a:xfrm>
            <a:off x="6096000" y="2686755"/>
            <a:ext cx="2362200" cy="45720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90676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deferral</a:t>
            </a:r>
            <a:endParaRPr lang="en-US" dirty="0"/>
          </a:p>
        </p:txBody>
      </p:sp>
      <p:sp>
        <p:nvSpPr>
          <p:cNvPr id="3" name="Text Placeholder 2"/>
          <p:cNvSpPr>
            <a:spLocks noGrp="1"/>
          </p:cNvSpPr>
          <p:nvPr>
            <p:ph type="body" sz="quarter" idx="10"/>
          </p:nvPr>
        </p:nvSpPr>
        <p:spPr/>
        <p:txBody>
          <a:bodyPr/>
          <a:lstStyle/>
          <a:p>
            <a:r>
              <a:rPr lang="en-US" dirty="0" smtClean="0"/>
              <a:t>Reduce the number of elements at startup</a:t>
            </a:r>
          </a:p>
          <a:p>
            <a:pPr lvl="1"/>
            <a:r>
              <a:rPr lang="en-US" dirty="0" smtClean="0"/>
              <a:t>Declare the </a:t>
            </a:r>
            <a:r>
              <a:rPr lang="en-US" dirty="0" err="1" smtClean="0"/>
              <a:t>UIElement</a:t>
            </a:r>
            <a:r>
              <a:rPr lang="en-US" dirty="0" smtClean="0"/>
              <a:t>-derived items (or containers) you don't want rendered</a:t>
            </a:r>
          </a:p>
          <a:p>
            <a:r>
              <a:rPr lang="en-US" dirty="0" smtClean="0"/>
              <a:t>4 ways to realize an element</a:t>
            </a:r>
          </a:p>
          <a:p>
            <a:pPr marL="457200" lvl="1" indent="-457200">
              <a:buFont typeface="+mj-lt"/>
              <a:buAutoNum type="arabicPeriod"/>
            </a:pPr>
            <a:r>
              <a:rPr lang="en-US" dirty="0" err="1" smtClean="0">
                <a:latin typeface="Consolas" panose="020B0609020204030204" pitchFamily="49" charset="0"/>
                <a:cs typeface="Consolas" panose="020B0609020204030204" pitchFamily="49" charset="0"/>
              </a:rPr>
              <a:t>FindName</a:t>
            </a:r>
            <a:r>
              <a:rPr lang="en-US" dirty="0" smtClean="0">
                <a:latin typeface="Consolas" panose="020B0609020204030204" pitchFamily="49" charset="0"/>
                <a:cs typeface="Consolas" panose="020B0609020204030204" pitchFamily="49" charset="0"/>
              </a:rPr>
              <a:t>()</a:t>
            </a:r>
          </a:p>
          <a:p>
            <a:pPr marL="457200" lvl="1" indent="-457200">
              <a:buFont typeface="+mj-lt"/>
              <a:buAutoNum type="arabicPeriod"/>
            </a:pPr>
            <a:r>
              <a:rPr lang="en-US" dirty="0" err="1" smtClean="0">
                <a:latin typeface="Consolas" panose="020B0609020204030204" pitchFamily="49" charset="0"/>
                <a:cs typeface="Consolas" panose="020B0609020204030204" pitchFamily="49" charset="0"/>
              </a:rPr>
              <a:t>EnsureElementRealized</a:t>
            </a:r>
            <a:r>
              <a:rPr lang="en-US" dirty="0" smtClean="0">
                <a:latin typeface="Consolas" panose="020B0609020204030204" pitchFamily="49" charset="0"/>
                <a:cs typeface="Consolas" panose="020B0609020204030204" pitchFamily="49" charset="0"/>
              </a:rPr>
              <a:t>()</a:t>
            </a:r>
          </a:p>
          <a:p>
            <a:pPr marL="457200" lvl="1" indent="-457200">
              <a:buFont typeface="+mj-lt"/>
              <a:buAutoNum type="arabicPeriod"/>
            </a:pPr>
            <a:r>
              <a:rPr lang="en-US" dirty="0" err="1" smtClean="0">
                <a:latin typeface="Consolas" panose="020B0609020204030204" pitchFamily="49" charset="0"/>
                <a:cs typeface="Consolas" panose="020B0609020204030204" pitchFamily="49" charset="0"/>
              </a:rPr>
              <a:t>GetTemplatedChild</a:t>
            </a:r>
            <a:r>
              <a:rPr lang="en-US" dirty="0" smtClean="0">
                <a:latin typeface="Consolas" panose="020B0609020204030204" pitchFamily="49" charset="0"/>
                <a:cs typeface="Consolas" panose="020B0609020204030204" pitchFamily="49" charset="0"/>
              </a:rPr>
              <a:t>()</a:t>
            </a:r>
            <a:r>
              <a:rPr lang="en-US" dirty="0" smtClean="0"/>
              <a:t> (for </a:t>
            </a:r>
            <a:r>
              <a:rPr lang="en-US" dirty="0" err="1" smtClean="0"/>
              <a:t>ControlTemplate</a:t>
            </a:r>
            <a:r>
              <a:rPr lang="en-US" dirty="0" smtClean="0"/>
              <a:t>)</a:t>
            </a:r>
          </a:p>
          <a:p>
            <a:pPr marL="457200" lvl="1" indent="-457200">
              <a:buFont typeface="+mj-lt"/>
              <a:buAutoNum type="arabicPeriod"/>
            </a:pPr>
            <a:r>
              <a:rPr lang="en-US" dirty="0" smtClean="0">
                <a:latin typeface="Consolas" panose="020B0609020204030204" pitchFamily="49" charset="0"/>
                <a:cs typeface="Consolas" panose="020B0609020204030204" pitchFamily="49" charset="0"/>
              </a:rPr>
              <a:t>Storyboard &amp; </a:t>
            </a:r>
            <a:r>
              <a:rPr lang="en-US" dirty="0" err="1" smtClean="0">
                <a:latin typeface="Consolas" panose="020B0609020204030204" pitchFamily="49" charset="0"/>
                <a:cs typeface="Consolas" panose="020B0609020204030204" pitchFamily="49" charset="0"/>
              </a:rPr>
              <a:t>VisualStates</a:t>
            </a:r>
            <a:r>
              <a:rPr lang="en-US" dirty="0" smtClean="0"/>
              <a:t> (because of </a:t>
            </a:r>
            <a:r>
              <a:rPr lang="en-US" dirty="0" err="1" smtClean="0"/>
              <a:t>FindName</a:t>
            </a:r>
            <a:r>
              <a:rPr lang="en-US" dirty="0" smtClean="0"/>
              <a:t>)</a:t>
            </a:r>
          </a:p>
          <a:p>
            <a:r>
              <a:rPr lang="en-US" dirty="0" smtClean="0"/>
              <a:t>Nothing is free</a:t>
            </a:r>
          </a:p>
          <a:p>
            <a:pPr lvl="1"/>
            <a:r>
              <a:rPr lang="en-US" dirty="0" smtClean="0"/>
              <a:t>A </a:t>
            </a:r>
            <a:r>
              <a:rPr lang="en-US" dirty="0"/>
              <a:t>lightweight proxy element is </a:t>
            </a:r>
            <a:r>
              <a:rPr lang="en-US" dirty="0" smtClean="0"/>
              <a:t>created</a:t>
            </a:r>
          </a:p>
          <a:p>
            <a:pPr lvl="1"/>
            <a:r>
              <a:rPr lang="en-US" dirty="0" smtClean="0"/>
              <a:t>Events are hooked up after realized</a:t>
            </a:r>
          </a:p>
          <a:p>
            <a:pPr lvl="1"/>
            <a:r>
              <a:rPr lang="en-US" dirty="0" smtClean="0"/>
              <a:t>Binding is completed after realized (including x:Bind)</a:t>
            </a:r>
            <a:endParaRPr lang="en-US" dirty="0"/>
          </a:p>
          <a:p>
            <a:pPr marL="457200" lvl="1" indent="-457200">
              <a:buFont typeface="+mj-lt"/>
              <a:buAutoNum type="arabicPeriod"/>
            </a:pPr>
            <a:endParaRPr lang="en-US" dirty="0" smtClean="0"/>
          </a:p>
        </p:txBody>
      </p:sp>
    </p:spTree>
    <p:extLst>
      <p:ext uri="{BB962C8B-B14F-4D97-AF65-F5344CB8AC3E}">
        <p14:creationId xmlns:p14="http://schemas.microsoft.com/office/powerpoint/2010/main" val="64334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x:Defer example</a:t>
            </a:r>
            <a:endParaRPr lang="en-US" dirty="0"/>
          </a:p>
        </p:txBody>
      </p:sp>
      <p:sp>
        <p:nvSpPr>
          <p:cNvPr id="6" name="Rectangle 5"/>
          <p:cNvSpPr/>
          <p:nvPr/>
        </p:nvSpPr>
        <p:spPr>
          <a:xfrm>
            <a:off x="269239" y="1187620"/>
            <a:ext cx="6096000" cy="2913618"/>
          </a:xfrm>
          <a:prstGeom prst="rect">
            <a:avLst/>
          </a:prstGeom>
        </p:spPr>
        <p:txBody>
          <a:bodyPr>
            <a:spAutoFit/>
          </a:bodyPr>
          <a:lstStyle/>
          <a:p>
            <a:pPr>
              <a:spcBef>
                <a:spcPts val="400"/>
              </a:spcBef>
            </a:pPr>
            <a:r>
              <a:rPr lang="en-US" sz="2000" dirty="0">
                <a:solidFill>
                  <a:srgbClr val="0000FF"/>
                </a:solidFill>
                <a:highlight>
                  <a:srgbClr val="FFFFFF"/>
                </a:highlight>
                <a:latin typeface="Consolas" panose="020B0609020204030204" pitchFamily="49" charset="0"/>
              </a:rPr>
              <a:t>&lt;</a:t>
            </a:r>
            <a:r>
              <a:rPr lang="en-US" sz="2000" dirty="0" err="1">
                <a:solidFill>
                  <a:srgbClr val="A31515"/>
                </a:solidFill>
                <a:highlight>
                  <a:srgbClr val="FFFFFF"/>
                </a:highlight>
                <a:latin typeface="Consolas" panose="020B0609020204030204" pitchFamily="49" charset="0"/>
              </a:rPr>
              <a:t>StackPanel</a:t>
            </a:r>
            <a:r>
              <a:rPr lang="en-US" sz="2000" dirty="0">
                <a:solidFill>
                  <a:srgbClr val="000000"/>
                </a:solidFill>
                <a:highlight>
                  <a:srgbClr val="FFFFFF"/>
                </a:highlight>
                <a:latin typeface="Consolas" panose="020B0609020204030204" pitchFamily="49" charset="0"/>
              </a:rPr>
              <a:t> </a:t>
            </a:r>
          </a:p>
          <a:p>
            <a:pPr>
              <a:spcBef>
                <a:spcPts val="400"/>
              </a:spcBef>
            </a:pPr>
            <a:r>
              <a:rPr lang="en-US" sz="2000" dirty="0">
                <a:solidFill>
                  <a:srgbClr val="000000"/>
                </a:solidFill>
                <a:highlight>
                  <a:srgbClr val="FFFFFF"/>
                </a:highlight>
                <a:latin typeface="Consolas" panose="020B0609020204030204" pitchFamily="49" charset="0"/>
              </a:rPr>
              <a:t>   </a:t>
            </a:r>
            <a:r>
              <a:rPr lang="en-US" sz="2000" dirty="0">
                <a:solidFill>
                  <a:srgbClr val="FF0000"/>
                </a:solidFill>
                <a:highlight>
                  <a:srgbClr val="FFFFFF"/>
                </a:highlight>
                <a:latin typeface="Consolas" panose="020B0609020204030204" pitchFamily="49" charset="0"/>
              </a:rPr>
              <a:t> x</a:t>
            </a:r>
            <a:r>
              <a:rPr lang="en-US" sz="2000" dirty="0">
                <a:solidFill>
                  <a:srgbClr val="0000FF"/>
                </a:solidFill>
                <a:highlight>
                  <a:srgbClr val="FFFFFF"/>
                </a:highlight>
                <a:latin typeface="Consolas" panose="020B0609020204030204" pitchFamily="49" charset="0"/>
              </a:rPr>
              <a:t>:</a:t>
            </a:r>
            <a:r>
              <a:rPr lang="en-US" sz="2000" dirty="0">
                <a:solidFill>
                  <a:srgbClr val="FF0000"/>
                </a:solidFill>
                <a:highlight>
                  <a:srgbClr val="FFFFFF"/>
                </a:highlight>
                <a:latin typeface="Consolas" panose="020B0609020204030204" pitchFamily="49" charset="0"/>
              </a:rPr>
              <a:t>Name</a:t>
            </a:r>
            <a:r>
              <a:rPr lang="en-US" sz="2000" dirty="0">
                <a:solidFill>
                  <a:srgbClr val="0000FF"/>
                </a:solidFill>
                <a:highlight>
                  <a:srgbClr val="FFFFFF"/>
                </a:highlight>
                <a:latin typeface="Consolas" panose="020B0609020204030204" pitchFamily="49" charset="0"/>
              </a:rPr>
              <a:t>="AdditionalProductPage"</a:t>
            </a:r>
            <a:endParaRPr lang="en-US" sz="2000" dirty="0">
              <a:solidFill>
                <a:srgbClr val="000000"/>
              </a:solidFill>
              <a:highlight>
                <a:srgbClr val="FFFFFF"/>
              </a:highlight>
              <a:latin typeface="Consolas" panose="020B0609020204030204" pitchFamily="49" charset="0"/>
            </a:endParaRPr>
          </a:p>
          <a:p>
            <a:pPr>
              <a:spcBef>
                <a:spcPts val="400"/>
              </a:spcBef>
            </a:pPr>
            <a:r>
              <a:rPr lang="en-US" sz="2000" dirty="0">
                <a:solidFill>
                  <a:srgbClr val="000000"/>
                </a:solidFill>
                <a:highlight>
                  <a:srgbClr val="FFFFFF"/>
                </a:highlight>
                <a:latin typeface="Consolas" panose="020B0609020204030204" pitchFamily="49" charset="0"/>
              </a:rPr>
              <a:t>   </a:t>
            </a:r>
            <a:r>
              <a:rPr lang="en-US" sz="2000" dirty="0">
                <a:solidFill>
                  <a:srgbClr val="FF0000"/>
                </a:solidFill>
                <a:highlight>
                  <a:srgbClr val="FFFFFF"/>
                </a:highlight>
                <a:latin typeface="Consolas" panose="020B0609020204030204" pitchFamily="49" charset="0"/>
              </a:rPr>
              <a:t> Visibility</a:t>
            </a:r>
            <a:r>
              <a:rPr lang="en-US" sz="2000" dirty="0">
                <a:solidFill>
                  <a:srgbClr val="0000FF"/>
                </a:solidFill>
                <a:highlight>
                  <a:srgbClr val="FFFFFF"/>
                </a:highlight>
                <a:latin typeface="Consolas" panose="020B0609020204030204" pitchFamily="49" charset="0"/>
              </a:rPr>
              <a:t>="Collapsed"</a:t>
            </a:r>
            <a:endParaRPr lang="en-US" sz="2000" dirty="0">
              <a:solidFill>
                <a:srgbClr val="000000"/>
              </a:solidFill>
              <a:highlight>
                <a:srgbClr val="FFFFFF"/>
              </a:highlight>
              <a:latin typeface="Consolas" panose="020B0609020204030204" pitchFamily="49" charset="0"/>
            </a:endParaRPr>
          </a:p>
          <a:p>
            <a:pPr>
              <a:spcBef>
                <a:spcPts val="400"/>
              </a:spcBef>
            </a:pPr>
            <a:r>
              <a:rPr lang="en-US" sz="2000" dirty="0">
                <a:solidFill>
                  <a:srgbClr val="000000"/>
                </a:solidFill>
                <a:highlight>
                  <a:srgbClr val="FFFFFF"/>
                </a:highlight>
                <a:latin typeface="Consolas" panose="020B0609020204030204" pitchFamily="49" charset="0"/>
              </a:rPr>
              <a:t>   </a:t>
            </a:r>
            <a:r>
              <a:rPr lang="en-US" sz="2000" dirty="0">
                <a:solidFill>
                  <a:srgbClr val="FF0000"/>
                </a:solidFill>
                <a:highlight>
                  <a:srgbClr val="FFFFFF"/>
                </a:highlight>
                <a:latin typeface="Consolas" panose="020B0609020204030204" pitchFamily="49" charset="0"/>
              </a:rPr>
              <a:t> x</a:t>
            </a:r>
            <a:r>
              <a:rPr lang="en-US" sz="2000" dirty="0">
                <a:solidFill>
                  <a:srgbClr val="0000FF"/>
                </a:solidFill>
                <a:highlight>
                  <a:srgbClr val="FFFFFF"/>
                </a:highlight>
                <a:latin typeface="Consolas" panose="020B0609020204030204" pitchFamily="49" charset="0"/>
              </a:rPr>
              <a:t>:</a:t>
            </a:r>
            <a:r>
              <a:rPr lang="en-US" sz="2000" dirty="0">
                <a:solidFill>
                  <a:srgbClr val="FF0000"/>
                </a:solidFill>
                <a:highlight>
                  <a:srgbClr val="FFFFFF"/>
                </a:highlight>
                <a:latin typeface="Consolas" panose="020B0609020204030204" pitchFamily="49" charset="0"/>
              </a:rPr>
              <a:t>DeferLoadStrategy</a:t>
            </a:r>
            <a:r>
              <a:rPr lang="en-US" sz="2000" dirty="0">
                <a:solidFill>
                  <a:srgbClr val="0000FF"/>
                </a:solidFill>
                <a:highlight>
                  <a:srgbClr val="FFFFFF"/>
                </a:highlight>
                <a:latin typeface="Consolas" panose="020B0609020204030204" pitchFamily="49" charset="0"/>
              </a:rPr>
              <a:t>="Lazy"&gt;</a:t>
            </a:r>
            <a:endParaRPr lang="en-US" sz="2000" dirty="0">
              <a:solidFill>
                <a:srgbClr val="000000"/>
              </a:solidFill>
              <a:highlight>
                <a:srgbClr val="FFFFFF"/>
              </a:highlight>
              <a:latin typeface="Consolas" panose="020B0609020204030204" pitchFamily="49" charset="0"/>
            </a:endParaRPr>
          </a:p>
          <a:p>
            <a:pPr>
              <a:spcBef>
                <a:spcPts val="400"/>
              </a:spcBef>
            </a:pPr>
            <a:r>
              <a:rPr lang="en-US" sz="2000" dirty="0">
                <a:solidFill>
                  <a:srgbClr val="000000"/>
                </a:solidFill>
                <a:highlight>
                  <a:srgbClr val="FFFFFF"/>
                </a:highlight>
                <a:latin typeface="Consolas" panose="020B0609020204030204" pitchFamily="49" charset="0"/>
              </a:rPr>
              <a:t>            </a:t>
            </a:r>
          </a:p>
          <a:p>
            <a:pPr>
              <a:spcBef>
                <a:spcPts val="400"/>
              </a:spcBef>
            </a:pPr>
            <a:r>
              <a:rPr lang="en-US" sz="2000" dirty="0">
                <a:solidFill>
                  <a:srgbClr val="000000"/>
                </a:solidFill>
                <a:highlight>
                  <a:srgbClr val="FFFFFF"/>
                </a:highlight>
                <a:latin typeface="Consolas" panose="020B0609020204030204" pitchFamily="49" charset="0"/>
              </a:rPr>
              <a:t>    </a:t>
            </a:r>
            <a:r>
              <a:rPr lang="en-US" sz="2000" dirty="0">
                <a:solidFill>
                  <a:srgbClr val="008000"/>
                </a:solidFill>
                <a:highlight>
                  <a:srgbClr val="FFFFFF"/>
                </a:highlight>
                <a:latin typeface="Consolas" panose="020B0609020204030204" pitchFamily="49" charset="0"/>
              </a:rPr>
              <a:t>&lt;!-- so much stuff --&gt;</a:t>
            </a:r>
            <a:endParaRPr lang="en-US" sz="2000" dirty="0">
              <a:solidFill>
                <a:srgbClr val="000000"/>
              </a:solidFill>
              <a:highlight>
                <a:srgbClr val="FFFFFF"/>
              </a:highlight>
              <a:latin typeface="Consolas" panose="020B0609020204030204" pitchFamily="49" charset="0"/>
            </a:endParaRPr>
          </a:p>
          <a:p>
            <a:pPr>
              <a:spcBef>
                <a:spcPts val="400"/>
              </a:spcBef>
            </a:pPr>
            <a:r>
              <a:rPr lang="en-US" sz="2000" dirty="0">
                <a:solidFill>
                  <a:srgbClr val="000000"/>
                </a:solidFill>
                <a:highlight>
                  <a:srgbClr val="FFFFFF"/>
                </a:highlight>
                <a:latin typeface="Consolas" panose="020B0609020204030204" pitchFamily="49" charset="0"/>
              </a:rPr>
              <a:t>            </a:t>
            </a:r>
          </a:p>
          <a:p>
            <a:pPr>
              <a:spcBef>
                <a:spcPts val="400"/>
              </a:spcBef>
            </a:pPr>
            <a:r>
              <a:rPr lang="en-US" sz="2000" dirty="0">
                <a:solidFill>
                  <a:srgbClr val="0000FF"/>
                </a:solidFill>
                <a:highlight>
                  <a:srgbClr val="FFFFFF"/>
                </a:highlight>
                <a:latin typeface="Consolas" panose="020B0609020204030204" pitchFamily="49" charset="0"/>
              </a:rPr>
              <a:t>&lt;/</a:t>
            </a:r>
            <a:r>
              <a:rPr lang="en-US" sz="2000" dirty="0" err="1" smtClean="0">
                <a:solidFill>
                  <a:srgbClr val="A31515"/>
                </a:solidFill>
                <a:highlight>
                  <a:srgbClr val="FFFFFF"/>
                </a:highlight>
                <a:latin typeface="Consolas" panose="020B0609020204030204" pitchFamily="49" charset="0"/>
              </a:rPr>
              <a:t>StackPanel</a:t>
            </a:r>
            <a:r>
              <a:rPr lang="en-US" sz="2000" dirty="0" smtClean="0">
                <a:solidFill>
                  <a:srgbClr val="0000FF"/>
                </a:solidFill>
                <a:highlight>
                  <a:srgbClr val="FFFFFF"/>
                </a:highlight>
                <a:latin typeface="Consolas" panose="020B0609020204030204" pitchFamily="49" charset="0"/>
              </a:rPr>
              <a:t>&gt;</a:t>
            </a:r>
            <a:endParaRPr lang="en-US" sz="2000" dirty="0"/>
          </a:p>
        </p:txBody>
      </p:sp>
      <p:sp>
        <p:nvSpPr>
          <p:cNvPr id="7" name="Rectangle 6"/>
          <p:cNvSpPr/>
          <p:nvPr/>
        </p:nvSpPr>
        <p:spPr bwMode="auto">
          <a:xfrm>
            <a:off x="685800" y="2224152"/>
            <a:ext cx="4267200" cy="45720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2587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The fastest code</a:t>
            </a:r>
            <a:br>
              <a:rPr lang="en-US" dirty="0" smtClean="0"/>
            </a:br>
            <a:r>
              <a:rPr lang="en-US" dirty="0" smtClean="0"/>
              <a:t>is the code you don't run</a:t>
            </a:r>
            <a:endParaRPr lang="en-US" dirty="0"/>
          </a:p>
        </p:txBody>
      </p:sp>
    </p:spTree>
    <p:extLst>
      <p:ext uri="{BB962C8B-B14F-4D97-AF65-F5344CB8AC3E}">
        <p14:creationId xmlns:p14="http://schemas.microsoft.com/office/powerpoint/2010/main" val="29156899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Adaptive controls</a:t>
            </a:r>
            <a:endParaRPr lang="en-US" dirty="0"/>
          </a:p>
        </p:txBody>
      </p:sp>
      <p:pic>
        <p:nvPicPr>
          <p:cNvPr id="8" name="mobile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37399" y="1526647"/>
            <a:ext cx="2691551" cy="4249817"/>
          </a:xfrm>
          <a:prstGeom prst="rect">
            <a:avLst/>
          </a:prstGeom>
        </p:spPr>
      </p:pic>
      <p:pic>
        <p:nvPicPr>
          <p:cNvPr id="9" name="BottomBa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46846" t="41661" r="-46846" b="-41661"/>
          <a:stretch/>
        </p:blipFill>
        <p:spPr>
          <a:xfrm>
            <a:off x="973808" y="1517777"/>
            <a:ext cx="12996192" cy="7306790"/>
          </a:xfrm>
          <a:prstGeom prst="rect">
            <a:avLst/>
          </a:prstGeom>
        </p:spPr>
      </p:pic>
    </p:spTree>
    <p:extLst>
      <p:ext uri="{BB962C8B-B14F-4D97-AF65-F5344CB8AC3E}">
        <p14:creationId xmlns:p14="http://schemas.microsoft.com/office/powerpoint/2010/main" val="272987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 fill="hold"/>
                                        <p:tgtEl>
                                          <p:spTgt spid="8"/>
                                        </p:tgtEl>
                                      </p:cBhvr>
                                    </p:cmd>
                                  </p:childTnLst>
                                </p:cTn>
                              </p:par>
                            </p:childTnLst>
                          </p:cTn>
                        </p:par>
                        <p:par>
                          <p:cTn id="7" fill="hold">
                            <p:stCondLst>
                              <p:cond delay="5056"/>
                            </p:stCondLst>
                            <p:childTnLst>
                              <p:par>
                                <p:cTn id="8" presetID="1" presetClass="mediacall" presetSubtype="0" fill="hold" nodeType="afterEffect">
                                  <p:stCondLst>
                                    <p:cond delay="0"/>
                                  </p:stCondLst>
                                  <p:childTnLst>
                                    <p:cmd type="call" cmd="playFrom(0.0)">
                                      <p:cBhvr>
                                        <p:cTn id="9" dur="5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repeatCount="indefinite"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Windows Core</a:t>
            </a:r>
            <a:endParaRPr lang="en-US" dirty="0"/>
          </a:p>
        </p:txBody>
      </p:sp>
      <p:sp>
        <p:nvSpPr>
          <p:cNvPr id="4" name="Content Placeholder 3"/>
          <p:cNvSpPr>
            <a:spLocks noGrp="1"/>
          </p:cNvSpPr>
          <p:nvPr>
            <p:ph type="body" sz="quarter" idx="10"/>
          </p:nvPr>
        </p:nvSpPr>
        <p:spPr/>
        <p:txBody>
          <a:bodyPr/>
          <a:lstStyle/>
          <a:p>
            <a:r>
              <a:rPr lang="en-US" dirty="0" smtClean="0"/>
              <a:t>The refactored common core</a:t>
            </a:r>
          </a:p>
          <a:p>
            <a:pPr lvl="1"/>
            <a:r>
              <a:rPr lang="en-US" dirty="0" smtClean="0"/>
              <a:t>One hardware platform</a:t>
            </a:r>
          </a:p>
          <a:p>
            <a:pPr lvl="1"/>
            <a:r>
              <a:rPr lang="en-US" dirty="0" smtClean="0"/>
              <a:t>Universal hardware driver</a:t>
            </a:r>
          </a:p>
          <a:p>
            <a:pPr lvl="1"/>
            <a:r>
              <a:rPr lang="en-US" dirty="0" smtClean="0"/>
              <a:t>Standard network and I/O</a:t>
            </a:r>
            <a:endParaRPr lang="en-US" dirty="0"/>
          </a:p>
        </p:txBody>
      </p:sp>
      <p:grpSp>
        <p:nvGrpSpPr>
          <p:cNvPr id="15" name="Group 14"/>
          <p:cNvGrpSpPr/>
          <p:nvPr/>
        </p:nvGrpSpPr>
        <p:grpSpPr>
          <a:xfrm>
            <a:off x="7025833" y="3530278"/>
            <a:ext cx="4567320" cy="2656513"/>
            <a:chOff x="5707920" y="3142034"/>
            <a:chExt cx="5885233" cy="3044757"/>
          </a:xfrm>
        </p:grpSpPr>
        <p:sp>
          <p:nvSpPr>
            <p:cNvPr id="6" name="Rectangle 5"/>
            <p:cNvSpPr/>
            <p:nvPr/>
          </p:nvSpPr>
          <p:spPr>
            <a:xfrm>
              <a:off x="7721545" y="5262664"/>
              <a:ext cx="1857983" cy="924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Phone</a:t>
              </a:r>
            </a:p>
            <a:p>
              <a:pPr algn="ctr">
                <a:lnSpc>
                  <a:spcPct val="90000"/>
                </a:lnSpc>
                <a:spcBef>
                  <a:spcPts val="600"/>
                </a:spcBef>
              </a:pPr>
              <a:r>
                <a:rPr lang="en-US" sz="1400" dirty="0" smtClean="0"/>
                <a:t>Device</a:t>
              </a:r>
              <a:endParaRPr lang="en-US" sz="2000" dirty="0" smtClean="0"/>
            </a:p>
          </p:txBody>
        </p:sp>
        <p:sp>
          <p:nvSpPr>
            <p:cNvPr id="7" name="Rectangle 6"/>
            <p:cNvSpPr/>
            <p:nvPr/>
          </p:nvSpPr>
          <p:spPr>
            <a:xfrm>
              <a:off x="9735170" y="5262663"/>
              <a:ext cx="1857983" cy="924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Xbox</a:t>
              </a:r>
            </a:p>
            <a:p>
              <a:pPr algn="ctr">
                <a:lnSpc>
                  <a:spcPct val="90000"/>
                </a:lnSpc>
                <a:spcBef>
                  <a:spcPts val="600"/>
                </a:spcBef>
              </a:pPr>
              <a:r>
                <a:rPr lang="en-US" sz="1400" dirty="0" smtClean="0"/>
                <a:t>Device</a:t>
              </a:r>
              <a:endParaRPr lang="en-US" sz="2000" dirty="0" smtClean="0"/>
            </a:p>
          </p:txBody>
        </p:sp>
        <p:sp>
          <p:nvSpPr>
            <p:cNvPr id="8" name="Rectangle 7"/>
            <p:cNvSpPr/>
            <p:nvPr/>
          </p:nvSpPr>
          <p:spPr>
            <a:xfrm>
              <a:off x="5707920" y="5262664"/>
              <a:ext cx="1857983" cy="924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Desktop</a:t>
              </a:r>
            </a:p>
            <a:p>
              <a:pPr algn="ctr">
                <a:lnSpc>
                  <a:spcPct val="90000"/>
                </a:lnSpc>
                <a:spcBef>
                  <a:spcPts val="600"/>
                </a:spcBef>
              </a:pPr>
              <a:r>
                <a:rPr lang="en-US" sz="1400" dirty="0" smtClean="0"/>
                <a:t>Device</a:t>
              </a:r>
              <a:endParaRPr lang="en-US" sz="2000" dirty="0" smtClean="0"/>
            </a:p>
          </p:txBody>
        </p:sp>
        <p:sp>
          <p:nvSpPr>
            <p:cNvPr id="11" name="Snip Diagonal Corner Rectangle 10"/>
            <p:cNvSpPr/>
            <p:nvPr/>
          </p:nvSpPr>
          <p:spPr>
            <a:xfrm>
              <a:off x="5707920" y="4202349"/>
              <a:ext cx="5885233" cy="924127"/>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Windows Core</a:t>
              </a:r>
            </a:p>
          </p:txBody>
        </p:sp>
        <p:sp>
          <p:nvSpPr>
            <p:cNvPr id="12" name="Rectangle 11"/>
            <p:cNvSpPr/>
            <p:nvPr/>
          </p:nvSpPr>
          <p:spPr>
            <a:xfrm>
              <a:off x="5707920" y="3142034"/>
              <a:ext cx="1857983" cy="924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Desktop</a:t>
              </a:r>
              <a:br>
                <a:rPr lang="en-US" sz="2000" dirty="0" smtClean="0"/>
              </a:br>
              <a:r>
                <a:rPr lang="en-US" sz="1400" dirty="0" smtClean="0"/>
                <a:t>SKU</a:t>
              </a:r>
              <a:endParaRPr lang="en-US" sz="2000" dirty="0" smtClean="0"/>
            </a:p>
          </p:txBody>
        </p:sp>
        <p:sp>
          <p:nvSpPr>
            <p:cNvPr id="13" name="Rectangle 12"/>
            <p:cNvSpPr/>
            <p:nvPr/>
          </p:nvSpPr>
          <p:spPr>
            <a:xfrm>
              <a:off x="7721545" y="3142034"/>
              <a:ext cx="1857983" cy="924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Phone</a:t>
              </a:r>
              <a:br>
                <a:rPr lang="en-US" sz="2000" dirty="0" smtClean="0"/>
              </a:br>
              <a:r>
                <a:rPr lang="en-US" sz="1400" dirty="0" smtClean="0"/>
                <a:t>SKU</a:t>
              </a:r>
              <a:endParaRPr lang="en-US" sz="2000" dirty="0" smtClean="0"/>
            </a:p>
          </p:txBody>
        </p:sp>
        <p:sp>
          <p:nvSpPr>
            <p:cNvPr id="14" name="Rectangle 13"/>
            <p:cNvSpPr/>
            <p:nvPr/>
          </p:nvSpPr>
          <p:spPr>
            <a:xfrm>
              <a:off x="9735170" y="3142034"/>
              <a:ext cx="1857983" cy="924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Xbox</a:t>
              </a:r>
              <a:br>
                <a:rPr lang="en-US" sz="2000" dirty="0" smtClean="0"/>
              </a:br>
              <a:r>
                <a:rPr lang="en-US" sz="1400" dirty="0" smtClean="0"/>
                <a:t>SKU</a:t>
              </a:r>
              <a:endParaRPr lang="en-US" sz="2000" dirty="0" smtClean="0"/>
            </a:p>
          </p:txBody>
        </p:sp>
      </p:grpSp>
      <p:sp>
        <p:nvSpPr>
          <p:cNvPr id="16" name="Chevron 15"/>
          <p:cNvSpPr/>
          <p:nvPr/>
        </p:nvSpPr>
        <p:spPr>
          <a:xfrm>
            <a:off x="6096000" y="4455390"/>
            <a:ext cx="806289" cy="8062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solidFill>
                <a:schemeClr val="tx1"/>
              </a:solidFill>
            </a:endParaRPr>
          </a:p>
        </p:txBody>
      </p:sp>
    </p:spTree>
    <p:extLst>
      <p:ext uri="{BB962C8B-B14F-4D97-AF65-F5344CB8AC3E}">
        <p14:creationId xmlns:p14="http://schemas.microsoft.com/office/powerpoint/2010/main" val="403774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intelligence</a:t>
            </a:r>
            <a:endParaRPr lang="en-US" dirty="0"/>
          </a:p>
        </p:txBody>
      </p:sp>
      <p:graphicFrame>
        <p:nvGraphicFramePr>
          <p:cNvPr id="6" name="Object 5"/>
          <p:cNvGraphicFramePr>
            <a:graphicFrameLocks noChangeAspect="1"/>
          </p:cNvGraphicFramePr>
          <p:nvPr>
            <p:extLst/>
          </p:nvPr>
        </p:nvGraphicFramePr>
        <p:xfrm>
          <a:off x="1038750" y="1862105"/>
          <a:ext cx="1761299" cy="2253302"/>
        </p:xfrm>
        <a:graphic>
          <a:graphicData uri="http://schemas.openxmlformats.org/presentationml/2006/ole">
            <mc:AlternateContent xmlns:mc="http://schemas.openxmlformats.org/markup-compatibility/2006">
              <mc:Choice xmlns:v="urn:schemas-microsoft-com:vml" Requires="v">
                <p:oleObj spid="_x0000_s1210" name="Image" r:id="rId3" imgW="1726920" imgH="2209320" progId="Photoshop.Image.15">
                  <p:embed/>
                </p:oleObj>
              </mc:Choice>
              <mc:Fallback>
                <p:oleObj name="Image" r:id="rId3" imgW="1726920" imgH="2209320" progId="Photoshop.Image.15">
                  <p:embed/>
                  <p:pic>
                    <p:nvPicPr>
                      <p:cNvPr id="0" name=""/>
                      <p:cNvPicPr/>
                      <p:nvPr/>
                    </p:nvPicPr>
                    <p:blipFill>
                      <a:blip r:embed="rId4"/>
                      <a:stretch>
                        <a:fillRect/>
                      </a:stretch>
                    </p:blipFill>
                    <p:spPr>
                      <a:xfrm>
                        <a:off x="1038750" y="1862105"/>
                        <a:ext cx="1761299" cy="2253302"/>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284378" y="1862105"/>
          <a:ext cx="1761584" cy="3030961"/>
        </p:xfrm>
        <a:graphic>
          <a:graphicData uri="http://schemas.openxmlformats.org/presentationml/2006/ole">
            <mc:AlternateContent xmlns:mc="http://schemas.openxmlformats.org/markup-compatibility/2006">
              <mc:Choice xmlns:v="urn:schemas-microsoft-com:vml" Requires="v">
                <p:oleObj spid="_x0000_s1211" name="Image" r:id="rId5" imgW="1726920" imgH="2971080" progId="Photoshop.Image.15">
                  <p:embed/>
                </p:oleObj>
              </mc:Choice>
              <mc:Fallback>
                <p:oleObj name="Image" r:id="rId5" imgW="1726920" imgH="2971080" progId="Photoshop.Image.15">
                  <p:embed/>
                  <p:pic>
                    <p:nvPicPr>
                      <p:cNvPr id="0" name=""/>
                      <p:cNvPicPr/>
                      <p:nvPr/>
                    </p:nvPicPr>
                    <p:blipFill>
                      <a:blip r:embed="rId6"/>
                      <a:stretch>
                        <a:fillRect/>
                      </a:stretch>
                    </p:blipFill>
                    <p:spPr>
                      <a:xfrm>
                        <a:off x="3284378" y="1862105"/>
                        <a:ext cx="1761584" cy="3030961"/>
                      </a:xfrm>
                      <a:prstGeom prst="rect">
                        <a:avLst/>
                      </a:prstGeom>
                    </p:spPr>
                  </p:pic>
                </p:oleObj>
              </mc:Fallback>
            </mc:AlternateContent>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654" y="1869033"/>
            <a:ext cx="551163" cy="44093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4634">
            <a:off x="2661130" y="1586073"/>
            <a:ext cx="698817" cy="552065"/>
          </a:xfrm>
          <a:prstGeom prst="rect">
            <a:avLst/>
          </a:prstGeom>
        </p:spPr>
      </p:pic>
      <p:grpSp>
        <p:nvGrpSpPr>
          <p:cNvPr id="4" name="Group 3"/>
          <p:cNvGrpSpPr/>
          <p:nvPr/>
        </p:nvGrpSpPr>
        <p:grpSpPr>
          <a:xfrm>
            <a:off x="5501191" y="1798142"/>
            <a:ext cx="2980275" cy="3502620"/>
            <a:chOff x="8734977" y="1914520"/>
            <a:chExt cx="2980275" cy="3502620"/>
          </a:xfrm>
        </p:grpSpPr>
        <p:graphicFrame>
          <p:nvGraphicFramePr>
            <p:cNvPr id="10" name="Object 9"/>
            <p:cNvGraphicFramePr>
              <a:graphicFrameLocks noChangeAspect="1"/>
            </p:cNvGraphicFramePr>
            <p:nvPr>
              <p:extLst/>
            </p:nvPr>
          </p:nvGraphicFramePr>
          <p:xfrm>
            <a:off x="8840337" y="1978808"/>
            <a:ext cx="2874915" cy="3438332"/>
          </p:xfrm>
          <a:graphic>
            <a:graphicData uri="http://schemas.openxmlformats.org/presentationml/2006/ole">
              <mc:AlternateContent xmlns:mc="http://schemas.openxmlformats.org/markup-compatibility/2006">
                <mc:Choice xmlns:v="urn:schemas-microsoft-com:vml" Requires="v">
                  <p:oleObj spid="_x0000_s1212" name="Image" r:id="rId9" imgW="3758400" imgH="4494960" progId="Photoshop.Image.15">
                    <p:embed/>
                  </p:oleObj>
                </mc:Choice>
                <mc:Fallback>
                  <p:oleObj name="Image" r:id="rId9" imgW="3758400" imgH="4494960" progId="Photoshop.Image.15">
                    <p:embed/>
                    <p:pic>
                      <p:nvPicPr>
                        <p:cNvPr id="0" name=""/>
                        <p:cNvPicPr/>
                        <p:nvPr/>
                      </p:nvPicPr>
                      <p:blipFill>
                        <a:blip r:embed="rId10"/>
                        <a:stretch>
                          <a:fillRect/>
                        </a:stretch>
                      </p:blipFill>
                      <p:spPr>
                        <a:xfrm>
                          <a:off x="8840337" y="1978808"/>
                          <a:ext cx="2874915" cy="3438332"/>
                        </a:xfrm>
                        <a:prstGeom prst="rect">
                          <a:avLst/>
                        </a:prstGeom>
                      </p:spPr>
                    </p:pic>
                  </p:oleObj>
                </mc:Fallback>
              </mc:AlternateContent>
            </a:graphicData>
          </a:graphic>
        </p:graphicFrame>
        <p:sp>
          <p:nvSpPr>
            <p:cNvPr id="11" name="Rectangle 10"/>
            <p:cNvSpPr/>
            <p:nvPr/>
          </p:nvSpPr>
          <p:spPr>
            <a:xfrm>
              <a:off x="8734977" y="4846241"/>
              <a:ext cx="1496655" cy="290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3" name="Rectangle 12"/>
            <p:cNvSpPr/>
            <p:nvPr/>
          </p:nvSpPr>
          <p:spPr>
            <a:xfrm>
              <a:off x="8760866" y="1914520"/>
              <a:ext cx="1496655" cy="290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9361" y="1984820"/>
              <a:ext cx="551163" cy="440930"/>
            </a:xfrm>
            <a:prstGeom prst="rect">
              <a:avLst/>
            </a:prstGeom>
          </p:spPr>
        </p:pic>
      </p:grpSp>
      <p:grpSp>
        <p:nvGrpSpPr>
          <p:cNvPr id="3" name="Group 2"/>
          <p:cNvGrpSpPr/>
          <p:nvPr/>
        </p:nvGrpSpPr>
        <p:grpSpPr>
          <a:xfrm>
            <a:off x="8936696" y="1914520"/>
            <a:ext cx="2604884" cy="3502620"/>
            <a:chOff x="5935801" y="1914520"/>
            <a:chExt cx="2604884" cy="3502620"/>
          </a:xfrm>
        </p:grpSpPr>
        <p:graphicFrame>
          <p:nvGraphicFramePr>
            <p:cNvPr id="12" name="Object 11"/>
            <p:cNvGraphicFramePr>
              <a:graphicFrameLocks noChangeAspect="1"/>
            </p:cNvGraphicFramePr>
            <p:nvPr>
              <p:extLst/>
            </p:nvPr>
          </p:nvGraphicFramePr>
          <p:xfrm>
            <a:off x="5935801" y="1914520"/>
            <a:ext cx="2604884" cy="3502620"/>
          </p:xfrm>
          <a:graphic>
            <a:graphicData uri="http://schemas.openxmlformats.org/presentationml/2006/ole">
              <mc:AlternateContent xmlns:mc="http://schemas.openxmlformats.org/markup-compatibility/2006">
                <mc:Choice xmlns:v="urn:schemas-microsoft-com:vml" Requires="v">
                  <p:oleObj spid="_x0000_s1213" name="Image" r:id="rId11" imgW="3758400" imgH="5053680" progId="Photoshop.Image.15">
                    <p:embed/>
                  </p:oleObj>
                </mc:Choice>
                <mc:Fallback>
                  <p:oleObj name="Image" r:id="rId11" imgW="3758400" imgH="5053680" progId="Photoshop.Image.15">
                    <p:embed/>
                    <p:pic>
                      <p:nvPicPr>
                        <p:cNvPr id="0" name=""/>
                        <p:cNvPicPr/>
                        <p:nvPr/>
                      </p:nvPicPr>
                      <p:blipFill>
                        <a:blip r:embed="rId12"/>
                        <a:stretch>
                          <a:fillRect/>
                        </a:stretch>
                      </p:blipFill>
                      <p:spPr>
                        <a:xfrm>
                          <a:off x="5935801" y="1914520"/>
                          <a:ext cx="2604884" cy="3502620"/>
                        </a:xfrm>
                        <a:prstGeom prst="rect">
                          <a:avLst/>
                        </a:prstGeom>
                      </p:spPr>
                    </p:pic>
                  </p:oleObj>
                </mc:Fallback>
              </mc:AlternateContent>
            </a:graphicData>
          </a:graphic>
        </p:graphicFrame>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4634">
              <a:off x="6733669" y="2965388"/>
              <a:ext cx="698817" cy="552065"/>
            </a:xfrm>
            <a:prstGeom prst="rect">
              <a:avLst/>
            </a:prstGeom>
          </p:spPr>
        </p:pic>
      </p:grpSp>
    </p:spTree>
    <p:extLst>
      <p:ext uri="{BB962C8B-B14F-4D97-AF65-F5344CB8AC3E}">
        <p14:creationId xmlns:p14="http://schemas.microsoft.com/office/powerpoint/2010/main" val="142521068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algorithm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316" y="1742019"/>
            <a:ext cx="9198932" cy="4409086"/>
          </a:xfrm>
          <a:prstGeom prst="rect">
            <a:avLst/>
          </a:prstGeom>
        </p:spPr>
      </p:pic>
    </p:spTree>
    <p:extLst>
      <p:ext uri="{BB962C8B-B14F-4D97-AF65-F5344CB8AC3E}">
        <p14:creationId xmlns:p14="http://schemas.microsoft.com/office/powerpoint/2010/main" val="149229065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 you design</a:t>
            </a:r>
            <a:endParaRPr lang="en-US" dirty="0"/>
          </a:p>
        </p:txBody>
      </p:sp>
      <p:sp>
        <p:nvSpPr>
          <p:cNvPr id="4" name="Text Placeholder 3"/>
          <p:cNvSpPr>
            <a:spLocks noGrp="1"/>
          </p:cNvSpPr>
          <p:nvPr>
            <p:ph type="body" sz="quarter" idx="10"/>
          </p:nvPr>
        </p:nvSpPr>
        <p:spPr/>
        <p:txBody>
          <a:bodyPr/>
          <a:lstStyle/>
          <a:p>
            <a:pPr marL="742950" indent="-742950">
              <a:buFont typeface="+mj-lt"/>
              <a:buAutoNum type="arabicPeriod"/>
            </a:pPr>
            <a:r>
              <a:rPr lang="en-US" dirty="0" smtClean="0"/>
              <a:t>Adapt to size change</a:t>
            </a:r>
          </a:p>
          <a:p>
            <a:pPr marL="742950" indent="-742950">
              <a:buFont typeface="+mj-lt"/>
              <a:buAutoNum type="arabicPeriod"/>
            </a:pPr>
            <a:r>
              <a:rPr lang="en-US" dirty="0" smtClean="0"/>
              <a:t>Adapt to input change </a:t>
            </a:r>
          </a:p>
          <a:p>
            <a:pPr marL="742950" indent="-742950">
              <a:buFont typeface="+mj-lt"/>
              <a:buAutoNum type="arabicPeriod"/>
            </a:pPr>
            <a:r>
              <a:rPr lang="en-US" dirty="0" smtClean="0"/>
              <a:t>Build with effective pixels</a:t>
            </a:r>
          </a:p>
          <a:p>
            <a:pPr marL="742950" indent="-742950">
              <a:buFont typeface="+mj-lt"/>
              <a:buAutoNum type="arabicPeriod"/>
            </a:pPr>
            <a:r>
              <a:rPr lang="en-US" dirty="0" smtClean="0"/>
              <a:t>Count on the scaling algorithm</a:t>
            </a:r>
          </a:p>
          <a:p>
            <a:endParaRPr lang="en-US" dirty="0"/>
          </a:p>
        </p:txBody>
      </p:sp>
    </p:spTree>
    <p:extLst>
      <p:ext uri="{BB962C8B-B14F-4D97-AF65-F5344CB8AC3E}">
        <p14:creationId xmlns:p14="http://schemas.microsoft.com/office/powerpoint/2010/main" val="100966896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Adapt to different devices without targeting each and every device</a:t>
            </a:r>
            <a:endParaRPr lang="en-US" dirty="0"/>
          </a:p>
        </p:txBody>
      </p:sp>
    </p:spTree>
    <p:extLst>
      <p:ext uri="{BB962C8B-B14F-4D97-AF65-F5344CB8AC3E}">
        <p14:creationId xmlns:p14="http://schemas.microsoft.com/office/powerpoint/2010/main" val="18469007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Visual States</a:t>
            </a:r>
            <a:endParaRPr lang="en-US" dirty="0"/>
          </a:p>
        </p:txBody>
      </p:sp>
      <p:sp>
        <p:nvSpPr>
          <p:cNvPr id="4" name="Text Placeholder 3"/>
          <p:cNvSpPr>
            <a:spLocks noGrp="1"/>
          </p:cNvSpPr>
          <p:nvPr>
            <p:ph type="body" sz="quarter" idx="10"/>
          </p:nvPr>
        </p:nvSpPr>
        <p:spPr/>
        <p:txBody>
          <a:bodyPr/>
          <a:lstStyle/>
          <a:p>
            <a:r>
              <a:rPr lang="en-US" dirty="0" smtClean="0"/>
              <a:t>Define XAML views</a:t>
            </a:r>
          </a:p>
          <a:p>
            <a:pPr lvl="1"/>
            <a:r>
              <a:rPr lang="en-US" dirty="0" smtClean="0"/>
              <a:t>Unique layout for distinct states</a:t>
            </a:r>
          </a:p>
          <a:p>
            <a:r>
              <a:rPr lang="en-US" dirty="0" smtClean="0"/>
              <a:t>Simplify animation</a:t>
            </a:r>
          </a:p>
          <a:p>
            <a:pPr lvl="1"/>
            <a:r>
              <a:rPr lang="en-US" dirty="0" smtClean="0"/>
              <a:t>Automatically implement state transitions</a:t>
            </a:r>
          </a:p>
          <a:p>
            <a:r>
              <a:rPr lang="en-US" dirty="0" smtClean="0"/>
              <a:t>Build in Blend</a:t>
            </a:r>
          </a:p>
          <a:p>
            <a:pPr lvl="1"/>
            <a:r>
              <a:rPr lang="en-US" dirty="0" smtClean="0"/>
              <a:t>Design and preview states and transitions</a:t>
            </a:r>
            <a:endParaRPr lang="en-US" dirty="0"/>
          </a:p>
        </p:txBody>
      </p:sp>
    </p:spTree>
    <p:extLst>
      <p:ext uri="{BB962C8B-B14F-4D97-AF65-F5344CB8AC3E}">
        <p14:creationId xmlns:p14="http://schemas.microsoft.com/office/powerpoint/2010/main" val="214399685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set the visual state</a:t>
            </a:r>
            <a:endParaRPr lang="en-US" dirty="0"/>
          </a:p>
        </p:txBody>
      </p:sp>
      <p:sp>
        <p:nvSpPr>
          <p:cNvPr id="4" name="Text Placeholder 3"/>
          <p:cNvSpPr>
            <a:spLocks noGrp="1"/>
          </p:cNvSpPr>
          <p:nvPr>
            <p:ph type="body" sz="quarter" idx="10"/>
          </p:nvPr>
        </p:nvSpPr>
        <p:spPr/>
        <p:txBody>
          <a:bodyPr/>
          <a:lstStyle/>
          <a:p>
            <a:r>
              <a:rPr lang="en-US" dirty="0" err="1" smtClean="0"/>
              <a:t>VisualStateManager.Goto</a:t>
            </a:r>
            <a:r>
              <a:rPr lang="en-US" dirty="0" smtClean="0"/>
              <a:t>(element</a:t>
            </a:r>
            <a:r>
              <a:rPr lang="en-US" dirty="0" smtClean="0"/>
              <a:t>, state, transition)</a:t>
            </a:r>
            <a:endParaRPr lang="en-US" dirty="0"/>
          </a:p>
        </p:txBody>
      </p:sp>
      <p:sp>
        <p:nvSpPr>
          <p:cNvPr id="5" name="Rectangle 4"/>
          <p:cNvSpPr/>
          <p:nvPr/>
        </p:nvSpPr>
        <p:spPr>
          <a:xfrm>
            <a:off x="257174" y="2049967"/>
            <a:ext cx="11934826" cy="4708981"/>
          </a:xfrm>
          <a:prstGeom prst="rect">
            <a:avLst/>
          </a:prstGeom>
        </p:spPr>
        <p:txBody>
          <a:bodyPr wrap="square">
            <a:spAutoFit/>
          </a:bodyPr>
          <a:lstStyle/>
          <a:p>
            <a:r>
              <a:rPr lang="en-US" sz="2000" dirty="0">
                <a:solidFill>
                  <a:srgbClr val="0000FF"/>
                </a:solidFill>
                <a:highlight>
                  <a:srgbClr val="FFFFFF"/>
                </a:highlight>
                <a:latin typeface="Consolas" panose="020B0609020204030204" pitchFamily="49" charset="0"/>
              </a:rPr>
              <a:t>public</a:t>
            </a:r>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MainPage</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0000FF"/>
                </a:solidFill>
                <a:highlight>
                  <a:srgbClr val="FFFFFF"/>
                </a:highlight>
                <a:latin typeface="Consolas" panose="020B0609020204030204" pitchFamily="49" charset="0"/>
              </a:rPr>
              <a:t>this</a:t>
            </a:r>
            <a:r>
              <a:rPr lang="en-US" sz="2000" dirty="0" err="1">
                <a:solidFill>
                  <a:srgbClr val="000000"/>
                </a:solidFill>
                <a:highlight>
                  <a:srgbClr val="FFFFFF"/>
                </a:highlight>
                <a:latin typeface="Consolas" panose="020B0609020204030204" pitchFamily="49" charset="0"/>
              </a:rPr>
              <a:t>.InitializeComponent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0000FF"/>
                </a:solidFill>
                <a:highlight>
                  <a:srgbClr val="FFFFFF"/>
                </a:highlight>
                <a:latin typeface="Consolas" panose="020B0609020204030204" pitchFamily="49" charset="0"/>
              </a:rPr>
              <a:t>this</a:t>
            </a:r>
            <a:r>
              <a:rPr lang="en-US" sz="2000" dirty="0" err="1">
                <a:solidFill>
                  <a:srgbClr val="000000"/>
                </a:solidFill>
                <a:highlight>
                  <a:srgbClr val="FFFFFF"/>
                </a:highlight>
                <a:latin typeface="Consolas" panose="020B0609020204030204" pitchFamily="49" charset="0"/>
              </a:rPr>
              <a:t>.SizeChanged</a:t>
            </a:r>
            <a:r>
              <a:rPr lang="en-US" sz="2000" dirty="0">
                <a:solidFill>
                  <a:srgbClr val="000000"/>
                </a:solidFill>
                <a:highlight>
                  <a:srgbClr val="FFFFFF"/>
                </a:highlight>
                <a:latin typeface="Consolas" panose="020B0609020204030204" pitchFamily="49" charset="0"/>
              </a:rPr>
              <a:t> += (s, e) =&gt;</a:t>
            </a:r>
          </a:p>
          <a:p>
            <a:r>
              <a:rPr lang="en-US" sz="2000" dirty="0">
                <a:solidFill>
                  <a:srgbClr val="000000"/>
                </a:solidFill>
                <a:highlight>
                  <a:srgbClr val="FFFFFF"/>
                </a:highlight>
                <a:latin typeface="Consolas" panose="020B0609020204030204" pitchFamily="49" charset="0"/>
              </a:rPr>
              <a:t>    {</a:t>
            </a:r>
          </a:p>
          <a:p>
            <a:r>
              <a:rPr lang="en-US" sz="2000" dirty="0">
                <a:solidFill>
                  <a:srgbClr val="000000"/>
                </a:solidFill>
                <a:highlight>
                  <a:srgbClr val="FFFFFF"/>
                </a:highlight>
                <a:latin typeface="Consolas" panose="020B0609020204030204" pitchFamily="49" charset="0"/>
              </a:rPr>
              <a:t>        </a:t>
            </a:r>
            <a:r>
              <a:rPr lang="en-US" sz="2000" dirty="0" err="1">
                <a:solidFill>
                  <a:srgbClr val="0000FF"/>
                </a:solidFill>
                <a:highlight>
                  <a:srgbClr val="FFFFFF"/>
                </a:highlight>
                <a:latin typeface="Consolas" panose="020B0609020204030204" pitchFamily="49" charset="0"/>
              </a:rPr>
              <a:t>var</a:t>
            </a:r>
            <a:r>
              <a:rPr lang="en-US" sz="2000" dirty="0">
                <a:solidFill>
                  <a:srgbClr val="000000"/>
                </a:solidFill>
                <a:highlight>
                  <a:srgbClr val="FFFFFF"/>
                </a:highlight>
                <a:latin typeface="Consolas" panose="020B0609020204030204" pitchFamily="49" charset="0"/>
              </a:rPr>
              <a:t> state = </a:t>
            </a:r>
            <a:r>
              <a:rPr lang="en-US" sz="2000" dirty="0">
                <a:solidFill>
                  <a:srgbClr val="A31515"/>
                </a:solidFill>
                <a:highlight>
                  <a:srgbClr val="FFFFFF"/>
                </a:highlight>
                <a:latin typeface="Consolas" panose="020B0609020204030204" pitchFamily="49" charset="0"/>
              </a:rPr>
              <a:t>"VisualState000min"</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if</a:t>
            </a:r>
            <a:r>
              <a:rPr lang="en-US" sz="2000" dirty="0" smtClean="0">
                <a:solidFill>
                  <a:srgbClr val="000000"/>
                </a:solidFill>
                <a:highlight>
                  <a:srgbClr val="FFFFFF"/>
                </a:highlight>
                <a:latin typeface="Consolas" panose="020B0609020204030204" pitchFamily="49" charset="0"/>
              </a:rPr>
              <a:t>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e.NewSize.Width</a:t>
            </a:r>
            <a:r>
              <a:rPr lang="en-US" sz="2000" dirty="0">
                <a:solidFill>
                  <a:srgbClr val="000000"/>
                </a:solidFill>
                <a:highlight>
                  <a:srgbClr val="FFFFFF"/>
                </a:highlight>
                <a:latin typeface="Consolas" panose="020B0609020204030204" pitchFamily="49" charset="0"/>
              </a:rPr>
              <a:t> &gt; 1000)</a:t>
            </a:r>
          </a:p>
          <a:p>
            <a:r>
              <a:rPr lang="en-US" sz="2000" dirty="0">
                <a:solidFill>
                  <a:srgbClr val="000000"/>
                </a:solidFill>
                <a:highlight>
                  <a:srgbClr val="FFFFFF"/>
                </a:highlight>
                <a:latin typeface="Consolas" panose="020B0609020204030204" pitchFamily="49" charset="0"/>
              </a:rPr>
              <a:t>            state = </a:t>
            </a:r>
            <a:r>
              <a:rPr lang="en-US" sz="2000" dirty="0">
                <a:solidFill>
                  <a:srgbClr val="A31515"/>
                </a:solidFill>
                <a:highlight>
                  <a:srgbClr val="FFFFFF"/>
                </a:highlight>
                <a:latin typeface="Consolas" panose="020B0609020204030204" pitchFamily="49" charset="0"/>
              </a:rPr>
              <a:t>"VisualState1000min"</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else</a:t>
            </a:r>
            <a:r>
              <a:rPr lang="en-US" sz="2000" dirty="0" smtClean="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if</a:t>
            </a:r>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e.NewSize.Width</a:t>
            </a:r>
            <a:r>
              <a:rPr lang="en-US" sz="2000" dirty="0">
                <a:solidFill>
                  <a:srgbClr val="000000"/>
                </a:solidFill>
                <a:highlight>
                  <a:srgbClr val="FFFFFF"/>
                </a:highlight>
                <a:latin typeface="Consolas" panose="020B0609020204030204" pitchFamily="49" charset="0"/>
              </a:rPr>
              <a:t> &gt; 800)</a:t>
            </a:r>
          </a:p>
          <a:p>
            <a:r>
              <a:rPr lang="en-US" sz="2000" dirty="0">
                <a:solidFill>
                  <a:srgbClr val="000000"/>
                </a:solidFill>
                <a:highlight>
                  <a:srgbClr val="FFFFFF"/>
                </a:highlight>
                <a:latin typeface="Consolas" panose="020B0609020204030204" pitchFamily="49" charset="0"/>
              </a:rPr>
              <a:t>            state = </a:t>
            </a:r>
            <a:r>
              <a:rPr lang="en-US" sz="2000" dirty="0">
                <a:solidFill>
                  <a:srgbClr val="A31515"/>
                </a:solidFill>
                <a:highlight>
                  <a:srgbClr val="FFFFFF"/>
                </a:highlight>
                <a:latin typeface="Consolas" panose="020B0609020204030204" pitchFamily="49" charset="0"/>
              </a:rPr>
              <a:t>"VisualState800min</a:t>
            </a:r>
            <a:r>
              <a:rPr lang="en-US" sz="2000" dirty="0" smtClean="0">
                <a:solidFill>
                  <a:srgbClr val="A31515"/>
                </a:solidFill>
                <a:highlight>
                  <a:srgbClr val="FFFFFF"/>
                </a:highlight>
                <a:latin typeface="Consolas" panose="020B0609020204030204" pitchFamily="49" charset="0"/>
              </a:rPr>
              <a:t>"</a:t>
            </a:r>
            <a:r>
              <a:rPr lang="en-US" sz="2000" dirty="0" smtClean="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else</a:t>
            </a:r>
            <a:r>
              <a:rPr lang="en-US" sz="2000" dirty="0" smtClean="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if</a:t>
            </a:r>
            <a:r>
              <a:rPr lang="en-US" sz="2000" dirty="0" smtClean="0">
                <a:solidFill>
                  <a:srgbClr val="000000"/>
                </a:solidFill>
                <a:highlight>
                  <a:srgbClr val="FFFFFF"/>
                </a:highlight>
                <a:latin typeface="Consolas" panose="020B0609020204030204" pitchFamily="49" charset="0"/>
              </a:rPr>
              <a:t>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e.NewSize.Width</a:t>
            </a:r>
            <a:r>
              <a:rPr lang="en-US" sz="2000" dirty="0">
                <a:solidFill>
                  <a:srgbClr val="000000"/>
                </a:solidFill>
                <a:highlight>
                  <a:srgbClr val="FFFFFF"/>
                </a:highlight>
                <a:latin typeface="Consolas" panose="020B0609020204030204" pitchFamily="49" charset="0"/>
              </a:rPr>
              <a:t> &gt; 500)</a:t>
            </a:r>
          </a:p>
          <a:p>
            <a:r>
              <a:rPr lang="en-US" sz="2000" dirty="0">
                <a:solidFill>
                  <a:srgbClr val="000000"/>
                </a:solidFill>
                <a:highlight>
                  <a:srgbClr val="FFFFFF"/>
                </a:highlight>
                <a:latin typeface="Consolas" panose="020B0609020204030204" pitchFamily="49" charset="0"/>
              </a:rPr>
              <a:t>            state = </a:t>
            </a:r>
            <a:r>
              <a:rPr lang="en-US" sz="2000" dirty="0">
                <a:solidFill>
                  <a:srgbClr val="A31515"/>
                </a:solidFill>
                <a:highlight>
                  <a:srgbClr val="FFFFFF"/>
                </a:highlight>
                <a:latin typeface="Consolas" panose="020B0609020204030204" pitchFamily="49" charset="0"/>
              </a:rPr>
              <a:t>"VisualState500min"</a:t>
            </a:r>
            <a:r>
              <a:rPr lang="en-US" sz="2000" dirty="0">
                <a:solidFill>
                  <a:srgbClr val="000000"/>
                </a:solidFill>
                <a:highlight>
                  <a:srgbClr val="FFFFFF"/>
                </a:highlight>
                <a:latin typeface="Consolas" panose="020B0609020204030204" pitchFamily="49" charset="0"/>
              </a:rPr>
              <a:t>;</a:t>
            </a:r>
          </a:p>
          <a:p>
            <a:r>
              <a:rPr lang="en-US" sz="2000" dirty="0" err="1" smtClean="0">
                <a:solidFill>
                  <a:srgbClr val="2B91AF"/>
                </a:solidFill>
                <a:highlight>
                  <a:srgbClr val="FFFFFF"/>
                </a:highlight>
                <a:latin typeface="Consolas" panose="020B0609020204030204" pitchFamily="49" charset="0"/>
              </a:rPr>
              <a:t>VisualStateManager</a:t>
            </a:r>
            <a:r>
              <a:rPr lang="en-US" sz="2000" dirty="0" err="1" smtClean="0">
                <a:solidFill>
                  <a:srgbClr val="000000"/>
                </a:solidFill>
                <a:highlight>
                  <a:srgbClr val="FFFFFF"/>
                </a:highlight>
                <a:latin typeface="Consolas" panose="020B0609020204030204" pitchFamily="49" charset="0"/>
              </a:rPr>
              <a:t>.GoToState</a:t>
            </a:r>
            <a:r>
              <a:rPr lang="en-US" sz="2000" dirty="0" smtClean="0">
                <a:solidFill>
                  <a:srgbClr val="000000"/>
                </a:solidFill>
                <a:highlight>
                  <a:srgbClr val="FFFFFF"/>
                </a:highlight>
                <a:latin typeface="Consolas" panose="020B0609020204030204" pitchFamily="49" charset="0"/>
              </a:rPr>
              <a:t>(</a:t>
            </a:r>
            <a:r>
              <a:rPr lang="en-US" sz="2000" dirty="0" smtClean="0">
                <a:solidFill>
                  <a:srgbClr val="0000FF"/>
                </a:solidFill>
                <a:highlight>
                  <a:srgbClr val="FFFFFF"/>
                </a:highlight>
                <a:latin typeface="Consolas" panose="020B0609020204030204" pitchFamily="49" charset="0"/>
              </a:rPr>
              <a:t>this</a:t>
            </a:r>
            <a:r>
              <a:rPr lang="en-US" sz="2000" dirty="0">
                <a:solidFill>
                  <a:srgbClr val="000000"/>
                </a:solidFill>
                <a:highlight>
                  <a:srgbClr val="FFFFFF"/>
                </a:highlight>
                <a:latin typeface="Consolas" panose="020B0609020204030204" pitchFamily="49" charset="0"/>
              </a:rPr>
              <a:t>, state, </a:t>
            </a:r>
            <a:r>
              <a:rPr lang="en-US" sz="2000" dirty="0">
                <a:solidFill>
                  <a:srgbClr val="0000FF"/>
                </a:solidFill>
                <a:highlight>
                  <a:srgbClr val="FFFFFF"/>
                </a:highlight>
                <a:latin typeface="Consolas" panose="020B0609020204030204" pitchFamily="49" charset="0"/>
              </a:rPr>
              <a:t>true</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p>
          <a:p>
            <a:r>
              <a:rPr lang="en-US" sz="2000" dirty="0">
                <a:solidFill>
                  <a:srgbClr val="000000"/>
                </a:solidFill>
                <a:highlight>
                  <a:srgbClr val="FFFFFF"/>
                </a:highlight>
                <a:latin typeface="Consolas" panose="020B0609020204030204" pitchFamily="49" charset="0"/>
              </a:rPr>
              <a:t>}</a:t>
            </a:r>
            <a:endParaRPr lang="en-US" sz="2000" dirty="0"/>
          </a:p>
        </p:txBody>
      </p:sp>
      <p:sp>
        <p:nvSpPr>
          <p:cNvPr id="6" name="Rectangle 5"/>
          <p:cNvSpPr/>
          <p:nvPr/>
        </p:nvSpPr>
        <p:spPr>
          <a:xfrm>
            <a:off x="1190444" y="5620667"/>
            <a:ext cx="8203721" cy="586596"/>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44496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Adaptive triggers</a:t>
            </a:r>
            <a:endParaRPr lang="en-US" dirty="0"/>
          </a:p>
        </p:txBody>
      </p:sp>
      <p:sp>
        <p:nvSpPr>
          <p:cNvPr id="4" name="Text Placeholder 3"/>
          <p:cNvSpPr>
            <a:spLocks noGrp="1"/>
          </p:cNvSpPr>
          <p:nvPr>
            <p:ph type="body" sz="quarter" idx="10"/>
          </p:nvPr>
        </p:nvSpPr>
        <p:spPr/>
        <p:txBody>
          <a:bodyPr/>
          <a:lstStyle/>
          <a:p>
            <a:r>
              <a:rPr lang="en-US" dirty="0" smtClean="0"/>
              <a:t>Code-free state transition</a:t>
            </a:r>
          </a:p>
          <a:p>
            <a:r>
              <a:rPr lang="en-US" dirty="0" smtClean="0"/>
              <a:t>Two built-in triggers</a:t>
            </a:r>
          </a:p>
          <a:p>
            <a:pPr lvl="1"/>
            <a:r>
              <a:rPr lang="en-US" dirty="0" err="1" smtClean="0"/>
              <a:t>MinWindowHeight</a:t>
            </a:r>
            <a:r>
              <a:rPr lang="en-US" dirty="0" smtClean="0"/>
              <a:t> (Taller than this)</a:t>
            </a:r>
          </a:p>
          <a:p>
            <a:pPr lvl="1"/>
            <a:r>
              <a:rPr lang="en-US" dirty="0" err="1" smtClean="0"/>
              <a:t>MinWindowWidth</a:t>
            </a:r>
            <a:r>
              <a:rPr lang="en-US" dirty="0"/>
              <a:t> </a:t>
            </a:r>
            <a:r>
              <a:rPr lang="en-US" dirty="0" smtClean="0"/>
              <a:t>(Wider than this)</a:t>
            </a:r>
            <a:endParaRPr lang="en-US" dirty="0"/>
          </a:p>
        </p:txBody>
      </p:sp>
      <p:sp>
        <p:nvSpPr>
          <p:cNvPr id="5" name="Rectangle 4"/>
          <p:cNvSpPr/>
          <p:nvPr/>
        </p:nvSpPr>
        <p:spPr>
          <a:xfrm>
            <a:off x="964721" y="3945192"/>
            <a:ext cx="10262558" cy="2246769"/>
          </a:xfrm>
          <a:prstGeom prst="rect">
            <a:avLst/>
          </a:prstGeom>
        </p:spPr>
        <p:txBody>
          <a:bodyPr wrap="square">
            <a:spAutoFit/>
          </a:bodyPr>
          <a:lstStyle/>
          <a:p>
            <a:r>
              <a:rPr lang="en-US" sz="2800" dirty="0">
                <a:solidFill>
                  <a:srgbClr val="0000FF"/>
                </a:solidFill>
                <a:highlight>
                  <a:srgbClr val="FFFFFF"/>
                </a:highlight>
                <a:latin typeface="Consolas" panose="020B0609020204030204" pitchFamily="49" charset="0"/>
              </a:rPr>
              <a:t>&lt;</a:t>
            </a:r>
            <a:r>
              <a:rPr lang="en-US" sz="2800" dirty="0" err="1">
                <a:solidFill>
                  <a:srgbClr val="A31515"/>
                </a:solidFill>
                <a:highlight>
                  <a:srgbClr val="FFFFFF"/>
                </a:highlight>
                <a:latin typeface="Consolas" panose="020B0609020204030204" pitchFamily="49" charset="0"/>
              </a:rPr>
              <a:t>VisualState</a:t>
            </a:r>
            <a:r>
              <a:rPr lang="en-US" sz="2800" dirty="0">
                <a:solidFill>
                  <a:srgbClr val="FF0000"/>
                </a:solidFill>
                <a:highlight>
                  <a:srgbClr val="FFFFFF"/>
                </a:highlight>
                <a:latin typeface="Consolas" panose="020B0609020204030204" pitchFamily="49" charset="0"/>
              </a:rPr>
              <a:t> x</a:t>
            </a:r>
            <a:r>
              <a:rPr lang="en-US" sz="2800" dirty="0">
                <a:solidFill>
                  <a:srgbClr val="0000FF"/>
                </a:solidFill>
                <a:highlight>
                  <a:srgbClr val="FFFFFF"/>
                </a:highlight>
                <a:latin typeface="Consolas" panose="020B0609020204030204" pitchFamily="49" charset="0"/>
              </a:rPr>
              <a:t>:</a:t>
            </a:r>
            <a:r>
              <a:rPr lang="en-US" sz="2800" dirty="0">
                <a:solidFill>
                  <a:srgbClr val="FF0000"/>
                </a:solidFill>
                <a:highlight>
                  <a:srgbClr val="FFFFFF"/>
                </a:highlight>
                <a:latin typeface="Consolas" panose="020B0609020204030204" pitchFamily="49" charset="0"/>
              </a:rPr>
              <a:t>Name</a:t>
            </a:r>
            <a:r>
              <a:rPr lang="en-US" sz="2800" dirty="0">
                <a:solidFill>
                  <a:srgbClr val="0000FF"/>
                </a:solidFill>
                <a:highlight>
                  <a:srgbClr val="FFFFFF"/>
                </a:highlight>
                <a:latin typeface="Consolas" panose="020B0609020204030204" pitchFamily="49" charset="0"/>
              </a:rPr>
              <a:t>="VisualState500min"&gt;</a:t>
            </a:r>
            <a:endParaRPr lang="en-US" sz="2800" dirty="0">
              <a:solidFill>
                <a:srgbClr val="000000"/>
              </a:solidFill>
              <a:highlight>
                <a:srgbClr val="FFFFFF"/>
              </a:highlight>
              <a:latin typeface="Consolas" panose="020B0609020204030204" pitchFamily="49" charset="0"/>
            </a:endParaRPr>
          </a:p>
          <a:p>
            <a:r>
              <a:rPr lang="en-US" sz="2800" dirty="0">
                <a:solidFill>
                  <a:srgbClr val="000000"/>
                </a:solidFill>
                <a:highlight>
                  <a:srgbClr val="FFFFFF"/>
                </a:highlight>
                <a:latin typeface="Consolas" panose="020B0609020204030204" pitchFamily="49" charset="0"/>
              </a:rPr>
              <a:t>    </a:t>
            </a:r>
            <a:r>
              <a:rPr lang="en-US" sz="2800" dirty="0">
                <a:solidFill>
                  <a:srgbClr val="0000FF"/>
                </a:solidFill>
                <a:highlight>
                  <a:srgbClr val="FFFFFF"/>
                </a:highlight>
                <a:latin typeface="Consolas" panose="020B0609020204030204" pitchFamily="49" charset="0"/>
              </a:rPr>
              <a:t>&lt;</a:t>
            </a:r>
            <a:r>
              <a:rPr lang="en-US" sz="2800" dirty="0" err="1">
                <a:solidFill>
                  <a:srgbClr val="A31515"/>
                </a:solidFill>
                <a:highlight>
                  <a:srgbClr val="FFFFFF"/>
                </a:highlight>
                <a:latin typeface="Consolas" panose="020B0609020204030204" pitchFamily="49" charset="0"/>
              </a:rPr>
              <a:t>VisualState.StateTriggers</a:t>
            </a:r>
            <a:r>
              <a:rPr lang="en-US" sz="2800" dirty="0">
                <a:solidFill>
                  <a:srgbClr val="0000FF"/>
                </a:solidFill>
                <a:highlight>
                  <a:srgbClr val="FFFFFF"/>
                </a:highlight>
                <a:latin typeface="Consolas" panose="020B0609020204030204" pitchFamily="49" charset="0"/>
              </a:rPr>
              <a:t>&gt;</a:t>
            </a:r>
            <a:endParaRPr lang="en-US" sz="2800" dirty="0">
              <a:solidFill>
                <a:srgbClr val="000000"/>
              </a:solidFill>
              <a:highlight>
                <a:srgbClr val="FFFFFF"/>
              </a:highlight>
              <a:latin typeface="Consolas" panose="020B0609020204030204" pitchFamily="49" charset="0"/>
            </a:endParaRPr>
          </a:p>
          <a:p>
            <a:r>
              <a:rPr lang="en-US" sz="2800" dirty="0">
                <a:solidFill>
                  <a:srgbClr val="000000"/>
                </a:solidFill>
                <a:highlight>
                  <a:srgbClr val="FFFFFF"/>
                </a:highlight>
                <a:latin typeface="Consolas" panose="020B0609020204030204" pitchFamily="49" charset="0"/>
              </a:rPr>
              <a:t>        </a:t>
            </a:r>
            <a:r>
              <a:rPr lang="en-US" sz="2800" dirty="0">
                <a:solidFill>
                  <a:srgbClr val="0000FF"/>
                </a:solidFill>
                <a:highlight>
                  <a:srgbClr val="FFFFFF"/>
                </a:highlight>
                <a:latin typeface="Consolas" panose="020B0609020204030204" pitchFamily="49" charset="0"/>
              </a:rPr>
              <a:t>&lt;</a:t>
            </a:r>
            <a:r>
              <a:rPr lang="en-US" sz="2800" dirty="0" err="1">
                <a:solidFill>
                  <a:srgbClr val="A31515"/>
                </a:solidFill>
                <a:highlight>
                  <a:srgbClr val="FFFFFF"/>
                </a:highlight>
                <a:latin typeface="Consolas" panose="020B0609020204030204" pitchFamily="49" charset="0"/>
              </a:rPr>
              <a:t>AdaptiveTrigger</a:t>
            </a:r>
            <a:r>
              <a:rPr lang="en-US" sz="2800" dirty="0">
                <a:solidFill>
                  <a:srgbClr val="FF0000"/>
                </a:solidFill>
                <a:highlight>
                  <a:srgbClr val="FFFFFF"/>
                </a:highlight>
                <a:latin typeface="Consolas" panose="020B0609020204030204" pitchFamily="49" charset="0"/>
              </a:rPr>
              <a:t> </a:t>
            </a:r>
            <a:r>
              <a:rPr lang="en-US" sz="2800" dirty="0" err="1">
                <a:solidFill>
                  <a:srgbClr val="FF0000"/>
                </a:solidFill>
                <a:highlight>
                  <a:srgbClr val="FFFFFF"/>
                </a:highlight>
                <a:latin typeface="Consolas" panose="020B0609020204030204" pitchFamily="49" charset="0"/>
              </a:rPr>
              <a:t>MinWindowWidth</a:t>
            </a:r>
            <a:r>
              <a:rPr lang="en-US" sz="2800" dirty="0">
                <a:solidFill>
                  <a:srgbClr val="0000FF"/>
                </a:solidFill>
                <a:highlight>
                  <a:srgbClr val="FFFFFF"/>
                </a:highlight>
                <a:latin typeface="Consolas" panose="020B0609020204030204" pitchFamily="49" charset="0"/>
              </a:rPr>
              <a:t>="501" /&gt;</a:t>
            </a:r>
            <a:endParaRPr lang="en-US" sz="2800" dirty="0">
              <a:solidFill>
                <a:srgbClr val="000000"/>
              </a:solidFill>
              <a:highlight>
                <a:srgbClr val="FFFFFF"/>
              </a:highlight>
              <a:latin typeface="Consolas" panose="020B0609020204030204" pitchFamily="49" charset="0"/>
            </a:endParaRPr>
          </a:p>
          <a:p>
            <a:r>
              <a:rPr lang="en-US" sz="2800" dirty="0">
                <a:solidFill>
                  <a:srgbClr val="000000"/>
                </a:solidFill>
                <a:highlight>
                  <a:srgbClr val="FFFFFF"/>
                </a:highlight>
                <a:latin typeface="Consolas" panose="020B0609020204030204" pitchFamily="49" charset="0"/>
              </a:rPr>
              <a:t>    </a:t>
            </a:r>
            <a:r>
              <a:rPr lang="en-US" sz="2800" dirty="0">
                <a:solidFill>
                  <a:srgbClr val="0000FF"/>
                </a:solidFill>
                <a:highlight>
                  <a:srgbClr val="FFFFFF"/>
                </a:highlight>
                <a:latin typeface="Consolas" panose="020B0609020204030204" pitchFamily="49" charset="0"/>
              </a:rPr>
              <a:t>&lt;/</a:t>
            </a:r>
            <a:r>
              <a:rPr lang="en-US" sz="2800" dirty="0" err="1">
                <a:solidFill>
                  <a:srgbClr val="A31515"/>
                </a:solidFill>
                <a:highlight>
                  <a:srgbClr val="FFFFFF"/>
                </a:highlight>
                <a:latin typeface="Consolas" panose="020B0609020204030204" pitchFamily="49" charset="0"/>
              </a:rPr>
              <a:t>VisualState.StateTriggers</a:t>
            </a:r>
            <a:r>
              <a:rPr lang="en-US" sz="2800" dirty="0">
                <a:solidFill>
                  <a:srgbClr val="0000FF"/>
                </a:solidFill>
                <a:highlight>
                  <a:srgbClr val="FFFFFF"/>
                </a:highlight>
                <a:latin typeface="Consolas" panose="020B0609020204030204" pitchFamily="49" charset="0"/>
              </a:rPr>
              <a:t>&gt;</a:t>
            </a:r>
            <a:endParaRPr lang="en-US" sz="2800" dirty="0">
              <a:solidFill>
                <a:srgbClr val="000000"/>
              </a:solidFill>
              <a:highlight>
                <a:srgbClr val="FFFFFF"/>
              </a:highlight>
              <a:latin typeface="Consolas" panose="020B0609020204030204" pitchFamily="49" charset="0"/>
            </a:endParaRPr>
          </a:p>
          <a:p>
            <a:r>
              <a:rPr lang="en-US" sz="2800" dirty="0">
                <a:solidFill>
                  <a:srgbClr val="0000FF"/>
                </a:solidFill>
                <a:highlight>
                  <a:srgbClr val="FFFFFF"/>
                </a:highlight>
                <a:latin typeface="Consolas" panose="020B0609020204030204" pitchFamily="49" charset="0"/>
              </a:rPr>
              <a:t>&lt;/</a:t>
            </a:r>
            <a:r>
              <a:rPr lang="en-US" sz="2800" dirty="0" err="1">
                <a:solidFill>
                  <a:srgbClr val="A31515"/>
                </a:solidFill>
                <a:highlight>
                  <a:srgbClr val="FFFFFF"/>
                </a:highlight>
                <a:latin typeface="Consolas" panose="020B0609020204030204" pitchFamily="49" charset="0"/>
              </a:rPr>
              <a:t>VisualState</a:t>
            </a:r>
            <a:r>
              <a:rPr lang="en-US" sz="2800" dirty="0">
                <a:solidFill>
                  <a:srgbClr val="0000FF"/>
                </a:solidFill>
                <a:highlight>
                  <a:srgbClr val="FFFFFF"/>
                </a:highlight>
                <a:latin typeface="Consolas" panose="020B0609020204030204" pitchFamily="49" charset="0"/>
              </a:rPr>
              <a:t>&gt;</a:t>
            </a:r>
            <a:endParaRPr lang="en-US" sz="2800" dirty="0">
              <a:solidFill>
                <a:srgbClr val="000000"/>
              </a:solidFill>
              <a:highlight>
                <a:srgbClr val="FFFFFF"/>
              </a:highlight>
              <a:latin typeface="Consolas" panose="020B0609020204030204" pitchFamily="49" charset="0"/>
            </a:endParaRPr>
          </a:p>
        </p:txBody>
      </p:sp>
      <p:sp>
        <p:nvSpPr>
          <p:cNvPr id="6" name="Rectangle 5"/>
          <p:cNvSpPr/>
          <p:nvPr/>
        </p:nvSpPr>
        <p:spPr>
          <a:xfrm>
            <a:off x="2432648" y="4775278"/>
            <a:ext cx="8203721" cy="586596"/>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1247194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adaptive triggers</a:t>
            </a:r>
            <a:endParaRPr lang="en-US" dirty="0"/>
          </a:p>
        </p:txBody>
      </p:sp>
      <p:sp>
        <p:nvSpPr>
          <p:cNvPr id="3" name="Text Placeholder 2"/>
          <p:cNvSpPr>
            <a:spLocks noGrp="1"/>
          </p:cNvSpPr>
          <p:nvPr>
            <p:ph type="body" sz="quarter" idx="10"/>
          </p:nvPr>
        </p:nvSpPr>
        <p:spPr/>
        <p:txBody>
          <a:bodyPr/>
          <a:lstStyle/>
          <a:p>
            <a:r>
              <a:rPr lang="en-US" dirty="0" smtClean="0"/>
              <a:t>Build to handle special cases.</a:t>
            </a:r>
            <a:endParaRPr lang="en-US" dirty="0"/>
          </a:p>
        </p:txBody>
      </p:sp>
      <p:sp>
        <p:nvSpPr>
          <p:cNvPr id="4" name="Rectangle 3"/>
          <p:cNvSpPr/>
          <p:nvPr/>
        </p:nvSpPr>
        <p:spPr>
          <a:xfrm>
            <a:off x="257173" y="2056686"/>
            <a:ext cx="11934825" cy="4801314"/>
          </a:xfrm>
          <a:prstGeom prst="rect">
            <a:avLst/>
          </a:prstGeom>
        </p:spPr>
        <p:txBody>
          <a:bodyPr wrap="square">
            <a:spAutoFit/>
          </a:bodyPr>
          <a:lstStyle/>
          <a:p>
            <a:r>
              <a:rPr lang="en-US" dirty="0">
                <a:solidFill>
                  <a:srgbClr val="0000FF"/>
                </a:solidFill>
                <a:highlight>
                  <a:srgbClr val="FFFFFF"/>
                </a:highlight>
                <a:latin typeface="Consolas" panose="020B0609020204030204" pitchFamily="49" charset="0"/>
              </a:rPr>
              <a:t>public</a:t>
            </a:r>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class</a:t>
            </a:r>
            <a:r>
              <a:rPr lang="en-US" dirty="0">
                <a:solidFill>
                  <a:srgbClr val="000000"/>
                </a:solidFill>
                <a:highlight>
                  <a:srgbClr val="FFFFFF"/>
                </a:highlight>
                <a:latin typeface="Consolas" panose="020B0609020204030204" pitchFamily="49" charset="0"/>
              </a:rPr>
              <a:t> </a:t>
            </a:r>
            <a:r>
              <a:rPr lang="en-US" dirty="0" err="1">
                <a:solidFill>
                  <a:srgbClr val="2B91AF"/>
                </a:solidFill>
                <a:highlight>
                  <a:srgbClr val="FFFFFF"/>
                </a:highlight>
                <a:latin typeface="Consolas" panose="020B0609020204030204" pitchFamily="49" charset="0"/>
              </a:rPr>
              <a:t>DeviceFamilyTrigger</a:t>
            </a:r>
            <a:r>
              <a:rPr lang="en-US" dirty="0">
                <a:solidFill>
                  <a:srgbClr val="000000"/>
                </a:solidFill>
                <a:highlight>
                  <a:srgbClr val="FFFFFF"/>
                </a:highlight>
                <a:latin typeface="Consolas" panose="020B0609020204030204" pitchFamily="49" charset="0"/>
              </a:rPr>
              <a:t> : </a:t>
            </a:r>
            <a:r>
              <a:rPr lang="en-US" dirty="0" err="1">
                <a:solidFill>
                  <a:srgbClr val="2B91AF"/>
                </a:solidFill>
                <a:highlight>
                  <a:srgbClr val="FFFFFF"/>
                </a:highlight>
                <a:latin typeface="Consolas" panose="020B0609020204030204" pitchFamily="49" charset="0"/>
              </a:rPr>
              <a:t>StateTriggerBase</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private</a:t>
            </a:r>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string</a:t>
            </a:r>
            <a:r>
              <a:rPr lang="en-US" dirty="0">
                <a:solidFill>
                  <a:srgbClr val="000000"/>
                </a:solidFill>
                <a:highlight>
                  <a:srgbClr val="FFFFFF"/>
                </a:highlight>
                <a:latin typeface="Consolas" panose="020B0609020204030204" pitchFamily="49" charset="0"/>
              </a:rPr>
              <a:t> _</a:t>
            </a:r>
            <a:r>
              <a:rPr lang="en-US" dirty="0" err="1">
                <a:solidFill>
                  <a:srgbClr val="000000"/>
                </a:solidFill>
                <a:highlight>
                  <a:srgbClr val="FFFFFF"/>
                </a:highlight>
                <a:latin typeface="Consolas" panose="020B0609020204030204" pitchFamily="49" charset="0"/>
              </a:rPr>
              <a:t>deviceFamily</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public</a:t>
            </a:r>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string</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DeviceFamily</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get</a:t>
            </a:r>
            <a:r>
              <a:rPr lang="en-US" dirty="0">
                <a:solidFill>
                  <a:srgbClr val="000000"/>
                </a:solidFill>
                <a:highlight>
                  <a:srgbClr val="FFFFFF"/>
                </a:highlight>
                <a:latin typeface="Consolas" panose="020B0609020204030204" pitchFamily="49" charset="0"/>
              </a:rPr>
              <a:t> { </a:t>
            </a:r>
            <a:r>
              <a:rPr lang="en-US" dirty="0">
                <a:solidFill>
                  <a:srgbClr val="0000FF"/>
                </a:solidFill>
                <a:highlight>
                  <a:srgbClr val="FFFFFF"/>
                </a:highlight>
                <a:latin typeface="Consolas" panose="020B0609020204030204" pitchFamily="49" charset="0"/>
              </a:rPr>
              <a:t>return</a:t>
            </a:r>
            <a:r>
              <a:rPr lang="en-US" dirty="0">
                <a:solidFill>
                  <a:srgbClr val="000000"/>
                </a:solidFill>
                <a:highlight>
                  <a:srgbClr val="FFFFFF"/>
                </a:highlight>
                <a:latin typeface="Consolas" panose="020B0609020204030204" pitchFamily="49" charset="0"/>
              </a:rPr>
              <a:t> _</a:t>
            </a:r>
            <a:r>
              <a:rPr lang="en-US" dirty="0" err="1">
                <a:solidFill>
                  <a:srgbClr val="000000"/>
                </a:solidFill>
                <a:highlight>
                  <a:srgbClr val="FFFFFF"/>
                </a:highlight>
                <a:latin typeface="Consolas" panose="020B0609020204030204" pitchFamily="49" charset="0"/>
              </a:rPr>
              <a:t>deviceFamily</a:t>
            </a:r>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set</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qualifiers = </a:t>
            </a:r>
            <a:r>
              <a:rPr lang="en-US" dirty="0" err="1">
                <a:solidFill>
                  <a:srgbClr val="000000"/>
                </a:solidFill>
                <a:highlight>
                  <a:srgbClr val="FFFFFF"/>
                </a:highlight>
                <a:latin typeface="Consolas" panose="020B0609020204030204" pitchFamily="49" charset="0"/>
              </a:rPr>
              <a:t>Windows.ApplicationModel.Resources.Core</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                .</a:t>
            </a:r>
            <a:r>
              <a:rPr lang="en-US" dirty="0" err="1">
                <a:solidFill>
                  <a:srgbClr val="2B91AF"/>
                </a:solidFill>
                <a:highlight>
                  <a:srgbClr val="FFFFFF"/>
                </a:highlight>
                <a:latin typeface="Consolas" panose="020B0609020204030204" pitchFamily="49" charset="0"/>
              </a:rPr>
              <a:t>ResourceContext</a:t>
            </a:r>
            <a:r>
              <a:rPr lang="en-US" dirty="0" err="1">
                <a:solidFill>
                  <a:srgbClr val="000000"/>
                </a:solidFill>
                <a:highlight>
                  <a:srgbClr val="FFFFFF"/>
                </a:highlight>
                <a:latin typeface="Consolas" panose="020B0609020204030204" pitchFamily="49" charset="0"/>
              </a:rPr>
              <a:t>.GetForCurrentView</a:t>
            </a:r>
            <a:r>
              <a:rPr lang="en-US" dirty="0">
                <a:solidFill>
                  <a:srgbClr val="000000"/>
                </a:solidFill>
                <a:highlight>
                  <a:srgbClr val="FFFFFF"/>
                </a:highlight>
                <a:latin typeface="Consolas" panose="020B0609020204030204" pitchFamily="49" charset="0"/>
              </a:rPr>
              <a:t>().</a:t>
            </a:r>
            <a:r>
              <a:rPr lang="en-US" dirty="0" err="1">
                <a:solidFill>
                  <a:srgbClr val="000000"/>
                </a:solidFill>
                <a:highlight>
                  <a:srgbClr val="FFFFFF"/>
                </a:highlight>
                <a:latin typeface="Consolas" panose="020B0609020204030204" pitchFamily="49" charset="0"/>
              </a:rPr>
              <a:t>QualifierValues</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if</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qualifiers.ContainsKey</a:t>
            </a:r>
            <a:r>
              <a:rPr lang="en-US" dirty="0">
                <a:solidFill>
                  <a:srgbClr val="000000"/>
                </a:solidFill>
                <a:highlight>
                  <a:srgbClr val="FFFFFF"/>
                </a:highlight>
                <a:latin typeface="Consolas" panose="020B0609020204030204" pitchFamily="49" charset="0"/>
              </a:rPr>
              <a:t>(</a:t>
            </a:r>
            <a:r>
              <a:rPr lang="en-US" dirty="0">
                <a:solidFill>
                  <a:srgbClr val="A31515"/>
                </a:solidFill>
                <a:highlight>
                  <a:srgbClr val="FFFFFF"/>
                </a:highlight>
                <a:latin typeface="Consolas" panose="020B0609020204030204" pitchFamily="49" charset="0"/>
              </a:rPr>
              <a:t>"</a:t>
            </a:r>
            <a:r>
              <a:rPr lang="en-US" dirty="0" err="1">
                <a:solidFill>
                  <a:srgbClr val="A31515"/>
                </a:solidFill>
                <a:highlight>
                  <a:srgbClr val="FFFFFF"/>
                </a:highlight>
                <a:latin typeface="Consolas" panose="020B0609020204030204" pitchFamily="49" charset="0"/>
              </a:rPr>
              <a:t>DeviceFamily</a:t>
            </a:r>
            <a:r>
              <a:rPr lang="en-US" dirty="0">
                <a:solidFill>
                  <a:srgbClr val="A31515"/>
                </a:solidFill>
                <a:highlight>
                  <a:srgbClr val="FFFFFF"/>
                </a:highlight>
                <a:latin typeface="Consolas" panose="020B0609020204030204" pitchFamily="49" charset="0"/>
              </a:rPr>
              <a:t>"</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SetActive</a:t>
            </a:r>
            <a:r>
              <a:rPr lang="en-US" dirty="0">
                <a:solidFill>
                  <a:srgbClr val="000000"/>
                </a:solidFill>
                <a:highlight>
                  <a:srgbClr val="FFFFFF"/>
                </a:highlight>
                <a:latin typeface="Consolas" panose="020B0609020204030204" pitchFamily="49" charset="0"/>
              </a:rPr>
              <a:t>(qualifiers[</a:t>
            </a:r>
            <a:r>
              <a:rPr lang="en-US" dirty="0">
                <a:solidFill>
                  <a:srgbClr val="A31515"/>
                </a:solidFill>
                <a:highlight>
                  <a:srgbClr val="FFFFFF"/>
                </a:highlight>
                <a:latin typeface="Consolas" panose="020B0609020204030204" pitchFamily="49" charset="0"/>
              </a:rPr>
              <a:t>"</a:t>
            </a:r>
            <a:r>
              <a:rPr lang="en-US" dirty="0" err="1">
                <a:solidFill>
                  <a:srgbClr val="A31515"/>
                </a:solidFill>
                <a:highlight>
                  <a:srgbClr val="FFFFFF"/>
                </a:highlight>
                <a:latin typeface="Consolas" panose="020B0609020204030204" pitchFamily="49" charset="0"/>
              </a:rPr>
              <a:t>DeviceFamily</a:t>
            </a:r>
            <a:r>
              <a:rPr lang="en-US" dirty="0">
                <a:solidFill>
                  <a:srgbClr val="A31515"/>
                </a:solidFill>
                <a:highlight>
                  <a:srgbClr val="FFFFFF"/>
                </a:highlight>
                <a:latin typeface="Consolas" panose="020B0609020204030204" pitchFamily="49" charset="0"/>
              </a:rPr>
              <a:t>"</a:t>
            </a:r>
            <a:r>
              <a:rPr lang="en-US" dirty="0">
                <a:solidFill>
                  <a:srgbClr val="000000"/>
                </a:solidFill>
                <a:highlight>
                  <a:srgbClr val="FFFFFF"/>
                </a:highlight>
                <a:latin typeface="Consolas" panose="020B0609020204030204" pitchFamily="49" charset="0"/>
              </a:rPr>
              <a:t>] == (_</a:t>
            </a:r>
            <a:r>
              <a:rPr lang="en-US" dirty="0" err="1">
                <a:solidFill>
                  <a:srgbClr val="000000"/>
                </a:solidFill>
                <a:highlight>
                  <a:srgbClr val="FFFFFF"/>
                </a:highlight>
                <a:latin typeface="Consolas" panose="020B0609020204030204" pitchFamily="49" charset="0"/>
              </a:rPr>
              <a:t>deviceFamily</a:t>
            </a:r>
            <a:r>
              <a:rPr lang="en-US" dirty="0">
                <a:solidFill>
                  <a:srgbClr val="000000"/>
                </a:solidFill>
                <a:highlight>
                  <a:srgbClr val="FFFFFF"/>
                </a:highlight>
                <a:latin typeface="Consolas" panose="020B0609020204030204" pitchFamily="49" charset="0"/>
              </a:rPr>
              <a:t> = </a:t>
            </a:r>
            <a:r>
              <a:rPr lang="en-US" dirty="0">
                <a:solidFill>
                  <a:srgbClr val="0000FF"/>
                </a:solidFill>
                <a:highlight>
                  <a:srgbClr val="FFFFFF"/>
                </a:highlight>
                <a:latin typeface="Consolas" panose="020B0609020204030204" pitchFamily="49" charset="0"/>
              </a:rPr>
              <a:t>value</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else</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SetActive</a:t>
            </a:r>
            <a:r>
              <a:rPr lang="en-US" dirty="0">
                <a:solidFill>
                  <a:srgbClr val="000000"/>
                </a:solidFill>
                <a:highlight>
                  <a:srgbClr val="FFFFFF"/>
                </a:highlight>
                <a:latin typeface="Consolas" panose="020B0609020204030204" pitchFamily="49" charset="0"/>
              </a:rPr>
              <a:t>(</a:t>
            </a:r>
            <a:r>
              <a:rPr lang="en-US" dirty="0">
                <a:solidFill>
                  <a:srgbClr val="0000FF"/>
                </a:solidFill>
                <a:highlight>
                  <a:srgbClr val="FFFFFF"/>
                </a:highlight>
                <a:latin typeface="Consolas" panose="020B0609020204030204" pitchFamily="49" charset="0"/>
              </a:rPr>
              <a:t>false</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a:t>
            </a:r>
            <a:endParaRPr lang="en-US" dirty="0"/>
          </a:p>
        </p:txBody>
      </p:sp>
      <p:sp>
        <p:nvSpPr>
          <p:cNvPr id="5" name="Rectangle 4"/>
          <p:cNvSpPr/>
          <p:nvPr/>
        </p:nvSpPr>
        <p:spPr>
          <a:xfrm>
            <a:off x="4433977" y="1958196"/>
            <a:ext cx="2510286" cy="586596"/>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6" name="Rectangle 5"/>
          <p:cNvSpPr/>
          <p:nvPr/>
        </p:nvSpPr>
        <p:spPr>
          <a:xfrm>
            <a:off x="2182483" y="5520905"/>
            <a:ext cx="2510286" cy="586596"/>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2134870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Developers have many tools</a:t>
            </a:r>
            <a:br>
              <a:rPr lang="en-US" dirty="0" smtClean="0"/>
            </a:br>
            <a:r>
              <a:rPr lang="en-US" dirty="0" smtClean="0"/>
              <a:t>to build an adaptive UI</a:t>
            </a:r>
            <a:endParaRPr lang="en-US" dirty="0"/>
          </a:p>
        </p:txBody>
      </p:sp>
    </p:spTree>
    <p:extLst>
      <p:ext uri="{BB962C8B-B14F-4D97-AF65-F5344CB8AC3E}">
        <p14:creationId xmlns:p14="http://schemas.microsoft.com/office/powerpoint/2010/main" val="86191012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are Adaptive Apps?</a:t>
            </a:r>
            <a:endParaRPr lang="en-GB" dirty="0"/>
          </a:p>
        </p:txBody>
      </p:sp>
      <p:sp>
        <p:nvSpPr>
          <p:cNvPr id="4" name="Text Placeholder 3"/>
          <p:cNvSpPr>
            <a:spLocks noGrp="1"/>
          </p:cNvSpPr>
          <p:nvPr>
            <p:ph type="body" sz="quarter" idx="10"/>
          </p:nvPr>
        </p:nvSpPr>
        <p:spPr/>
        <p:txBody>
          <a:bodyPr/>
          <a:lstStyle/>
          <a:p>
            <a:r>
              <a:rPr lang="en-GB" sz="3200" dirty="0" smtClean="0"/>
              <a:t>Windows apps adapt to different versions of the platform</a:t>
            </a:r>
          </a:p>
          <a:p>
            <a:r>
              <a:rPr lang="en-GB" sz="3200" dirty="0" smtClean="0"/>
              <a:t>Windows apps adapt to different types of devices</a:t>
            </a:r>
          </a:p>
          <a:p>
            <a:r>
              <a:rPr lang="en-GB" sz="3200" dirty="0" smtClean="0"/>
              <a:t>Windows apps adapt to different screen sizes</a:t>
            </a:r>
          </a:p>
          <a:p>
            <a:r>
              <a:rPr lang="en-GB" sz="3200" i="1" dirty="0" smtClean="0">
                <a:latin typeface="+mn-lt"/>
              </a:rPr>
              <a:t>Adaptive UI </a:t>
            </a:r>
            <a:r>
              <a:rPr lang="en-GB" sz="3200" dirty="0" smtClean="0">
                <a:latin typeface="+mn-lt"/>
              </a:rPr>
              <a:t>handles different screens</a:t>
            </a:r>
          </a:p>
          <a:p>
            <a:r>
              <a:rPr lang="en-GB" sz="3200" i="1" dirty="0" smtClean="0">
                <a:latin typeface="+mn-lt"/>
              </a:rPr>
              <a:t>Adaptive Code </a:t>
            </a:r>
            <a:r>
              <a:rPr lang="en-GB" sz="3200" dirty="0" smtClean="0">
                <a:latin typeface="+mn-lt"/>
              </a:rPr>
              <a:t>can "light up" your app to conditionally execute code only when running on specific device families and/or particular versions of platform/extension APIs</a:t>
            </a:r>
          </a:p>
          <a:p>
            <a:pPr lvl="1"/>
            <a:r>
              <a:rPr lang="en-GB" dirty="0" smtClean="0"/>
              <a:t>Conditionally take advantage of unique device capabilities</a:t>
            </a:r>
          </a:p>
          <a:p>
            <a:pPr lvl="1"/>
            <a:r>
              <a:rPr lang="en-GB" dirty="0" smtClean="0"/>
              <a:t>Use newer APIs while still supporting down-level clients</a:t>
            </a:r>
            <a:endParaRPr lang="en-GB" dirty="0"/>
          </a:p>
        </p:txBody>
      </p:sp>
    </p:spTree>
    <p:extLst>
      <p:ext uri="{BB962C8B-B14F-4D97-AF65-F5344CB8AC3E}">
        <p14:creationId xmlns:p14="http://schemas.microsoft.com/office/powerpoint/2010/main" val="258738366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50448053"/>
              </p:ext>
            </p:extLst>
          </p:nvPr>
        </p:nvGraphicFramePr>
        <p:xfrm>
          <a:off x="580663" y="0"/>
          <a:ext cx="11030674" cy="692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5384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Windows 8.1 Universal: </a:t>
            </a:r>
            <a:br>
              <a:rPr lang="en-US" dirty="0" smtClean="0"/>
            </a:br>
            <a:r>
              <a:rPr lang="en-US" sz="3600" dirty="0" smtClean="0"/>
              <a:t>Shared code, two binaries</a:t>
            </a:r>
            <a:endParaRPr lang="en-US" dirty="0"/>
          </a:p>
        </p:txBody>
      </p:sp>
      <p:graphicFrame>
        <p:nvGraphicFramePr>
          <p:cNvPr id="3" name="Diagram 2"/>
          <p:cNvGraphicFramePr/>
          <p:nvPr>
            <p:extLst/>
          </p:nvPr>
        </p:nvGraphicFramePr>
        <p:xfrm>
          <a:off x="688258" y="1976284"/>
          <a:ext cx="11021962" cy="3830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154286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Declare Device </a:t>
            </a:r>
            <a:r>
              <a:rPr lang="en-US" dirty="0" smtClean="0"/>
              <a:t>Family Dependencies</a:t>
            </a:r>
            <a:endParaRPr lang="en-US" dirty="0"/>
          </a:p>
        </p:txBody>
      </p:sp>
      <p:sp>
        <p:nvSpPr>
          <p:cNvPr id="3" name="Content Placeholder 2"/>
          <p:cNvSpPr>
            <a:spLocks noGrp="1"/>
          </p:cNvSpPr>
          <p:nvPr>
            <p:ph type="body" sz="quarter" idx="4294967295"/>
          </p:nvPr>
        </p:nvSpPr>
        <p:spPr>
          <a:xfrm>
            <a:off x="257175" y="1403345"/>
            <a:ext cx="11934825" cy="5212080"/>
          </a:xfrm>
        </p:spPr>
        <p:txBody>
          <a:bodyPr/>
          <a:lstStyle/>
          <a:p>
            <a:pPr lvl="0" defTabSz="914400">
              <a:spcBef>
                <a:spcPts val="1000"/>
              </a:spcBef>
            </a:pPr>
            <a:r>
              <a:rPr lang="en-US" sz="3200" b="1" dirty="0" smtClean="0">
                <a:solidFill>
                  <a:schemeClr val="tx1"/>
                </a:solidFill>
              </a:rPr>
              <a:t>Dependency on a single device family:</a:t>
            </a:r>
            <a:endParaRPr lang="en-US" sz="1600" dirty="0" smtClean="0">
              <a:solidFill>
                <a:srgbClr val="0000FF"/>
              </a:solidFill>
              <a:highlight>
                <a:srgbClr val="FFFFFF"/>
              </a:highlight>
              <a:latin typeface="Consolas" panose="020B0609020204030204" pitchFamily="49" charset="0"/>
            </a:endParaRPr>
          </a:p>
          <a:p>
            <a:pPr lvl="0" defTabSz="914400">
              <a:lnSpc>
                <a:spcPct val="100000"/>
              </a:lnSpc>
              <a:spcBef>
                <a:spcPts val="0"/>
              </a:spcBef>
            </a:pPr>
            <a:r>
              <a:rPr lang="en-US" sz="2000" dirty="0" smtClean="0">
                <a:solidFill>
                  <a:srgbClr val="0000FF"/>
                </a:solidFill>
                <a:highlight>
                  <a:srgbClr val="FFFFFF"/>
                </a:highlight>
                <a:latin typeface="Consolas" panose="020B0609020204030204" pitchFamily="49" charset="0"/>
              </a:rPr>
              <a:t>&lt;</a:t>
            </a:r>
            <a:r>
              <a:rPr lang="en-US" sz="2000" dirty="0" smtClean="0">
                <a:solidFill>
                  <a:srgbClr val="A31515"/>
                </a:solidFill>
                <a:highlight>
                  <a:srgbClr val="FFFFFF"/>
                </a:highlight>
                <a:latin typeface="Consolas" panose="020B0609020204030204" pitchFamily="49" charset="0"/>
              </a:rPr>
              <a:t>Dependencies</a:t>
            </a:r>
            <a:r>
              <a:rPr lang="en-US" sz="2000" dirty="0">
                <a:solidFill>
                  <a:srgbClr val="0000FF"/>
                </a:solidFill>
                <a:highlight>
                  <a:srgbClr val="FFFFFF"/>
                </a:highlight>
                <a:latin typeface="Consolas" panose="020B0609020204030204" pitchFamily="49" charset="0"/>
              </a:rPr>
              <a:t>&gt;</a:t>
            </a:r>
          </a:p>
          <a:p>
            <a:pPr defTabSz="914400">
              <a:lnSpc>
                <a:spcPct val="100000"/>
              </a:lnSpc>
              <a:spcBef>
                <a:spcPts val="0"/>
              </a:spcBef>
            </a:pPr>
            <a:r>
              <a:rPr lang="en-US" sz="2000" dirty="0" smtClean="0">
                <a:solidFill>
                  <a:srgbClr val="0000FF"/>
                </a:solidFill>
                <a:highlight>
                  <a:srgbClr val="FFFFFF"/>
                </a:highlight>
                <a:latin typeface="Consolas" panose="020B0609020204030204" pitchFamily="49" charset="0"/>
              </a:rPr>
              <a:t>    &lt;</a:t>
            </a:r>
            <a:r>
              <a:rPr lang="en-US" sz="2000" dirty="0" err="1" smtClean="0">
                <a:solidFill>
                  <a:srgbClr val="A31515"/>
                </a:solidFill>
                <a:highlight>
                  <a:srgbClr val="FFFFFF"/>
                </a:highlight>
                <a:latin typeface="Consolas" panose="020B0609020204030204" pitchFamily="49" charset="0"/>
              </a:rPr>
              <a:t>TargetDeviceFamily</a:t>
            </a:r>
            <a:r>
              <a:rPr lang="en-US" sz="2000" dirty="0" smtClean="0">
                <a:solidFill>
                  <a:srgbClr val="A31515"/>
                </a:solidFill>
                <a:highlight>
                  <a:srgbClr val="FFFFFF"/>
                </a:highlight>
                <a:latin typeface="Consolas" panose="020B0609020204030204" pitchFamily="49" charset="0"/>
              </a:rPr>
              <a:t> </a:t>
            </a:r>
            <a:r>
              <a:rPr lang="en-US" sz="2000" dirty="0" smtClean="0">
                <a:solidFill>
                  <a:srgbClr val="FF0000"/>
                </a:solidFill>
                <a:highlight>
                  <a:srgbClr val="FFFFFF"/>
                </a:highlight>
                <a:latin typeface="Consolas" panose="020B0609020204030204" pitchFamily="49" charset="0"/>
              </a:rPr>
              <a:t>Name</a:t>
            </a:r>
            <a:r>
              <a:rPr lang="en-US" sz="2000" dirty="0" smtClean="0">
                <a:solidFill>
                  <a:srgbClr val="0000FF"/>
                </a:solidFill>
                <a:highlight>
                  <a:srgbClr val="FFFFFF"/>
                </a:highlight>
                <a:latin typeface="Consolas" panose="020B0609020204030204" pitchFamily="49" charset="0"/>
              </a:rPr>
              <a:t>=</a:t>
            </a:r>
            <a:r>
              <a:rPr lang="en-US" sz="2000" dirty="0" smtClean="0">
                <a:solidFill>
                  <a:srgbClr val="000000"/>
                </a:solidFill>
                <a:highlight>
                  <a:srgbClr val="FFFFFF"/>
                </a:highlight>
                <a:latin typeface="Consolas" panose="020B0609020204030204" pitchFamily="49" charset="0"/>
              </a:rPr>
              <a:t>"</a:t>
            </a:r>
            <a:r>
              <a:rPr lang="en-US" sz="2000" dirty="0" err="1" smtClean="0">
                <a:solidFill>
                  <a:srgbClr val="0000FF"/>
                </a:solidFill>
                <a:highlight>
                  <a:srgbClr val="FFFFFF"/>
                </a:highlight>
                <a:latin typeface="Consolas" panose="020B0609020204030204" pitchFamily="49" charset="0"/>
              </a:rPr>
              <a:t>Windows.Universal</a:t>
            </a:r>
            <a:r>
              <a:rPr lang="en-US" sz="2000" dirty="0" smtClean="0">
                <a:solidFill>
                  <a:srgbClr val="000000"/>
                </a:solidFill>
                <a:highlight>
                  <a:srgbClr val="FFFFFF"/>
                </a:highlight>
                <a:latin typeface="Consolas" panose="020B0609020204030204" pitchFamily="49" charset="0"/>
              </a:rPr>
              <a:t>" </a:t>
            </a:r>
            <a:br>
              <a:rPr lang="en-US" sz="2000" dirty="0" smtClean="0">
                <a:solidFill>
                  <a:srgbClr val="000000"/>
                </a:solidFill>
                <a:highlight>
                  <a:srgbClr val="FFFFFF"/>
                </a:highlight>
                <a:latin typeface="Consolas" panose="020B0609020204030204" pitchFamily="49" charset="0"/>
              </a:rPr>
            </a:br>
            <a:r>
              <a:rPr lang="en-US" sz="2000" dirty="0" smtClean="0">
                <a:solidFill>
                  <a:srgbClr val="000000"/>
                </a:solidFill>
                <a:highlight>
                  <a:srgbClr val="FFFFFF"/>
                </a:highlight>
                <a:latin typeface="Consolas" panose="020B0609020204030204" pitchFamily="49" charset="0"/>
              </a:rPr>
              <a:t>                </a:t>
            </a:r>
            <a:r>
              <a:rPr lang="en-US" sz="2000" dirty="0" err="1" smtClean="0">
                <a:solidFill>
                  <a:srgbClr val="FF0000"/>
                </a:solidFill>
                <a:highlight>
                  <a:srgbClr val="FFFFFF"/>
                </a:highlight>
                <a:latin typeface="Consolas" panose="020B0609020204030204" pitchFamily="49" charset="0"/>
              </a:rPr>
              <a:t>minVersion</a:t>
            </a:r>
            <a:r>
              <a:rPr lang="en-US" sz="2000" dirty="0" smtClean="0">
                <a:solidFill>
                  <a:srgbClr val="0000FF"/>
                </a:solidFill>
                <a:highlight>
                  <a:srgbClr val="FFFFFF"/>
                </a:highlight>
                <a:latin typeface="Consolas" panose="020B0609020204030204" pitchFamily="49" charset="0"/>
              </a:rPr>
              <a:t>=</a:t>
            </a:r>
            <a:r>
              <a:rPr lang="en-US" sz="2000" dirty="0" smtClean="0">
                <a:solidFill>
                  <a:srgbClr val="000000"/>
                </a:solidFill>
                <a:highlight>
                  <a:srgbClr val="FFFFFF"/>
                </a:highlight>
                <a:latin typeface="Consolas" panose="020B0609020204030204" pitchFamily="49" charset="0"/>
              </a:rPr>
              <a:t>"</a:t>
            </a:r>
            <a:r>
              <a:rPr lang="en-US" sz="2000" dirty="0" smtClean="0">
                <a:solidFill>
                  <a:srgbClr val="0000FF"/>
                </a:solidFill>
                <a:highlight>
                  <a:srgbClr val="FFFFFF"/>
                </a:highlight>
                <a:latin typeface="Consolas" panose="020B0609020204030204" pitchFamily="49" charset="0"/>
              </a:rPr>
              <a:t>10.0.10069.0</a:t>
            </a:r>
            <a:r>
              <a:rPr lang="en-US" sz="2000" dirty="0" smtClean="0">
                <a:solidFill>
                  <a:srgbClr val="000000"/>
                </a:solidFill>
                <a:highlight>
                  <a:srgbClr val="FFFFFF"/>
                </a:highlight>
                <a:latin typeface="Consolas" panose="020B0609020204030204" pitchFamily="49" charset="0"/>
              </a:rPr>
              <a:t>" </a:t>
            </a:r>
            <a:r>
              <a:rPr lang="en-US" sz="2000" dirty="0" err="1" smtClean="0">
                <a:solidFill>
                  <a:srgbClr val="FF0000"/>
                </a:solidFill>
                <a:highlight>
                  <a:srgbClr val="FFFFFF"/>
                </a:highlight>
                <a:latin typeface="Consolas" panose="020B0609020204030204" pitchFamily="49" charset="0"/>
              </a:rPr>
              <a:t>maxVersionTested</a:t>
            </a:r>
            <a:r>
              <a:rPr lang="en-US" sz="2000" dirty="0" smtClean="0">
                <a:solidFill>
                  <a:srgbClr val="0000FF"/>
                </a:solidFill>
                <a:highlight>
                  <a:srgbClr val="FFFFFF"/>
                </a:highlight>
                <a:latin typeface="Consolas" panose="020B0609020204030204" pitchFamily="49" charset="0"/>
              </a:rPr>
              <a:t>=</a:t>
            </a:r>
            <a:r>
              <a:rPr lang="en-US" sz="2000" dirty="0" smtClean="0">
                <a:solidFill>
                  <a:srgbClr val="000000"/>
                </a:solidFill>
                <a:highlight>
                  <a:srgbClr val="FFFFFF"/>
                </a:highlight>
                <a:latin typeface="Consolas" panose="020B0609020204030204" pitchFamily="49" charset="0"/>
              </a:rPr>
              <a:t>"</a:t>
            </a:r>
            <a:r>
              <a:rPr lang="en-US" sz="2000" dirty="0" smtClean="0">
                <a:solidFill>
                  <a:srgbClr val="0000FF"/>
                </a:solidFill>
                <a:highlight>
                  <a:srgbClr val="FFFFFF"/>
                </a:highlight>
                <a:latin typeface="Consolas" panose="020B0609020204030204" pitchFamily="49" charset="0"/>
              </a:rPr>
              <a:t>10.5.0.0</a:t>
            </a:r>
            <a:r>
              <a:rPr lang="en-US" sz="2000" dirty="0" smtClean="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/&gt;</a:t>
            </a:r>
          </a:p>
          <a:p>
            <a:pPr defTabSz="914400">
              <a:lnSpc>
                <a:spcPct val="100000"/>
              </a:lnSpc>
              <a:spcBef>
                <a:spcPts val="0"/>
              </a:spcBef>
            </a:pPr>
            <a:r>
              <a:rPr lang="en-US" sz="2000" dirty="0" smtClean="0">
                <a:solidFill>
                  <a:srgbClr val="0000FF"/>
                </a:solidFill>
                <a:highlight>
                  <a:srgbClr val="FFFFFF"/>
                </a:highlight>
                <a:latin typeface="Consolas" panose="020B0609020204030204" pitchFamily="49" charset="0"/>
              </a:rPr>
              <a:t>&lt;</a:t>
            </a:r>
            <a:r>
              <a:rPr lang="en-US" sz="2000" dirty="0">
                <a:solidFill>
                  <a:srgbClr val="0000FF"/>
                </a:solidFill>
                <a:highlight>
                  <a:srgbClr val="FFFFFF"/>
                </a:highlight>
                <a:latin typeface="Consolas" panose="020B0609020204030204" pitchFamily="49" charset="0"/>
              </a:rPr>
              <a:t>/</a:t>
            </a:r>
            <a:r>
              <a:rPr lang="en-US" sz="2000" dirty="0" smtClean="0">
                <a:solidFill>
                  <a:srgbClr val="A31515"/>
                </a:solidFill>
                <a:highlight>
                  <a:srgbClr val="FFFFFF"/>
                </a:highlight>
                <a:latin typeface="Consolas" panose="020B0609020204030204" pitchFamily="49" charset="0"/>
              </a:rPr>
              <a:t>Dependencies</a:t>
            </a:r>
            <a:r>
              <a:rPr lang="en-US" sz="2000" dirty="0">
                <a:solidFill>
                  <a:srgbClr val="0000FF"/>
                </a:solidFill>
                <a:highlight>
                  <a:srgbClr val="FFFFFF"/>
                </a:highlight>
                <a:latin typeface="Consolas" panose="020B0609020204030204" pitchFamily="49" charset="0"/>
              </a:rPr>
              <a:t>&gt;</a:t>
            </a:r>
          </a:p>
          <a:p>
            <a:pPr lvl="1" defTabSz="914400">
              <a:spcBef>
                <a:spcPts val="1000"/>
              </a:spcBef>
            </a:pPr>
            <a:endParaRPr lang="en-US" sz="2667" dirty="0" smtClean="0">
              <a:solidFill>
                <a:srgbClr val="0000FF"/>
              </a:solidFill>
              <a:highlight>
                <a:srgbClr val="FFFFFF"/>
              </a:highlight>
              <a:latin typeface="Consolas" panose="020B0609020204030204" pitchFamily="49" charset="0"/>
            </a:endParaRPr>
          </a:p>
          <a:p>
            <a:pPr lvl="0" defTabSz="914400">
              <a:spcBef>
                <a:spcPts val="1000"/>
              </a:spcBef>
            </a:pPr>
            <a:r>
              <a:rPr lang="en-US" sz="3200" b="1" dirty="0">
                <a:solidFill>
                  <a:schemeClr val="tx1"/>
                </a:solidFill>
              </a:rPr>
              <a:t>On </a:t>
            </a:r>
            <a:r>
              <a:rPr lang="en-US" sz="3200" b="1" dirty="0" smtClean="0">
                <a:solidFill>
                  <a:schemeClr val="tx1"/>
                </a:solidFill>
              </a:rPr>
              <a:t>more </a:t>
            </a:r>
            <a:r>
              <a:rPr lang="en-US" sz="3200" b="1" dirty="0">
                <a:solidFill>
                  <a:schemeClr val="tx1"/>
                </a:solidFill>
              </a:rPr>
              <a:t>than one</a:t>
            </a:r>
            <a:r>
              <a:rPr lang="en-US" sz="3200" b="1" dirty="0" smtClean="0">
                <a:solidFill>
                  <a:schemeClr val="tx1"/>
                </a:solidFill>
              </a:rPr>
              <a:t>:</a:t>
            </a:r>
          </a:p>
          <a:p>
            <a:pPr lvl="0" defTabSz="914400">
              <a:lnSpc>
                <a:spcPct val="100000"/>
              </a:lnSpc>
              <a:spcBef>
                <a:spcPts val="0"/>
              </a:spcBef>
            </a:pPr>
            <a:r>
              <a:rPr lang="en-US" sz="2000" dirty="0">
                <a:solidFill>
                  <a:srgbClr val="0000FF"/>
                </a:solidFill>
                <a:highlight>
                  <a:srgbClr val="FFFFFF"/>
                </a:highlight>
                <a:latin typeface="Consolas" panose="020B0609020204030204" pitchFamily="49" charset="0"/>
              </a:rPr>
              <a:t>&lt;</a:t>
            </a:r>
            <a:r>
              <a:rPr lang="en-US" sz="2000" dirty="0">
                <a:solidFill>
                  <a:srgbClr val="A31515"/>
                </a:solidFill>
                <a:highlight>
                  <a:srgbClr val="FFFFFF"/>
                </a:highlight>
                <a:latin typeface="Consolas" panose="020B0609020204030204" pitchFamily="49" charset="0"/>
              </a:rPr>
              <a:t>Dependencies</a:t>
            </a:r>
            <a:r>
              <a:rPr lang="en-US" sz="2000" dirty="0">
                <a:solidFill>
                  <a:srgbClr val="0000FF"/>
                </a:solidFill>
                <a:highlight>
                  <a:srgbClr val="FFFFFF"/>
                </a:highlight>
                <a:latin typeface="Consolas" panose="020B0609020204030204" pitchFamily="49" charset="0"/>
              </a:rPr>
              <a:t>&gt;</a:t>
            </a:r>
          </a:p>
          <a:p>
            <a:pPr defTabSz="914400">
              <a:lnSpc>
                <a:spcPct val="100000"/>
              </a:lnSpc>
              <a:spcBef>
                <a:spcPts val="0"/>
              </a:spcBef>
            </a:pPr>
            <a:r>
              <a:rPr lang="en-US" sz="2000" dirty="0">
                <a:solidFill>
                  <a:srgbClr val="0000FF"/>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   &lt;</a:t>
            </a:r>
            <a:r>
              <a:rPr lang="en-US" sz="2000" dirty="0" err="1">
                <a:solidFill>
                  <a:srgbClr val="A31515"/>
                </a:solidFill>
                <a:highlight>
                  <a:srgbClr val="FFFFFF"/>
                </a:highlight>
                <a:latin typeface="Consolas" panose="020B0609020204030204" pitchFamily="49" charset="0"/>
              </a:rPr>
              <a:t>TargetDeviceFamily</a:t>
            </a:r>
            <a:r>
              <a:rPr lang="en-US" sz="2000" dirty="0">
                <a:solidFill>
                  <a:srgbClr val="A31515"/>
                </a:solidFill>
                <a:highlight>
                  <a:srgbClr val="FFFFFF"/>
                </a:highlight>
                <a:latin typeface="Consolas" panose="020B0609020204030204" pitchFamily="49" charset="0"/>
              </a:rPr>
              <a:t> </a:t>
            </a:r>
            <a:r>
              <a:rPr lang="en-US" sz="2000" dirty="0">
                <a:solidFill>
                  <a:srgbClr val="FF0000"/>
                </a:solidFill>
                <a:highlight>
                  <a:srgbClr val="FFFFFF"/>
                </a:highlight>
                <a:latin typeface="Consolas" panose="020B0609020204030204" pitchFamily="49" charset="0"/>
              </a:rPr>
              <a:t>Name</a:t>
            </a:r>
            <a:r>
              <a:rPr lang="en-US" sz="2000" dirty="0">
                <a:solidFill>
                  <a:srgbClr val="0000FF"/>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r>
              <a:rPr lang="en-US" sz="2000" dirty="0" err="1" smtClean="0">
                <a:solidFill>
                  <a:srgbClr val="0000FF"/>
                </a:solidFill>
                <a:highlight>
                  <a:srgbClr val="FFFFFF"/>
                </a:highlight>
                <a:latin typeface="Consolas" panose="020B0609020204030204" pitchFamily="49" charset="0"/>
              </a:rPr>
              <a:t>Windows.Desktop</a:t>
            </a:r>
            <a:r>
              <a:rPr lang="en-US" sz="2000" dirty="0" smtClean="0">
                <a:solidFill>
                  <a:srgbClr val="000000"/>
                </a:solidFill>
                <a:highlight>
                  <a:srgbClr val="FFFFFF"/>
                </a:highlight>
                <a:latin typeface="Consolas" panose="020B0609020204030204" pitchFamily="49" charset="0"/>
              </a:rPr>
              <a:t>" </a:t>
            </a:r>
            <a:r>
              <a:rPr lang="en-US" sz="2000" dirty="0">
                <a:solidFill>
                  <a:srgbClr val="000000"/>
                </a:solidFill>
                <a:highlight>
                  <a:srgbClr val="FFFFFF"/>
                </a:highlight>
                <a:latin typeface="Consolas" panose="020B0609020204030204" pitchFamily="49" charset="0"/>
              </a:rPr>
              <a:t/>
            </a:r>
            <a:br>
              <a:rPr lang="en-US" sz="2000" dirty="0">
                <a:solidFill>
                  <a:srgbClr val="000000"/>
                </a:solidFill>
                <a:highlight>
                  <a:srgbClr val="FFFFFF"/>
                </a:highlight>
                <a:latin typeface="Consolas" panose="020B0609020204030204" pitchFamily="49" charset="0"/>
              </a:rPr>
            </a:br>
            <a:r>
              <a:rPr lang="en-US" sz="2000" dirty="0">
                <a:solidFill>
                  <a:srgbClr val="000000"/>
                </a:solidFill>
                <a:highlight>
                  <a:srgbClr val="FFFFFF"/>
                </a:highlight>
                <a:latin typeface="Consolas" panose="020B0609020204030204" pitchFamily="49" charset="0"/>
              </a:rPr>
              <a:t>             </a:t>
            </a:r>
            <a:r>
              <a:rPr lang="en-US" sz="2000" dirty="0" smtClean="0">
                <a:solidFill>
                  <a:srgbClr val="000000"/>
                </a:solidFill>
                <a:highlight>
                  <a:srgbClr val="FFFFFF"/>
                </a:highlight>
                <a:latin typeface="Consolas" panose="020B0609020204030204" pitchFamily="49" charset="0"/>
              </a:rPr>
              <a:t>   </a:t>
            </a:r>
            <a:r>
              <a:rPr lang="en-US" sz="2000" dirty="0" err="1">
                <a:solidFill>
                  <a:srgbClr val="FF0000"/>
                </a:solidFill>
                <a:highlight>
                  <a:srgbClr val="FFFFFF"/>
                </a:highlight>
                <a:latin typeface="Consolas" panose="020B0609020204030204" pitchFamily="49" charset="0"/>
              </a:rPr>
              <a:t>minVersion</a:t>
            </a:r>
            <a:r>
              <a:rPr lang="en-US" sz="2000" dirty="0" smtClean="0">
                <a:solidFill>
                  <a:srgbClr val="0000FF"/>
                </a:solidFill>
                <a:highlight>
                  <a:srgbClr val="FFFFFF"/>
                </a:highlight>
                <a:latin typeface="Consolas" panose="020B0609020204030204" pitchFamily="49" charset="0"/>
              </a:rPr>
              <a:t>=</a:t>
            </a:r>
            <a:r>
              <a:rPr lang="en-US" sz="2000" dirty="0" smtClean="0">
                <a:solidFill>
                  <a:srgbClr val="000000"/>
                </a:solidFill>
                <a:highlight>
                  <a:srgbClr val="FFFFFF"/>
                </a:highlight>
                <a:latin typeface="Consolas" panose="020B0609020204030204" pitchFamily="49" charset="0"/>
              </a:rPr>
              <a:t>"</a:t>
            </a:r>
            <a:r>
              <a:rPr lang="en-US" sz="2000" dirty="0" smtClean="0">
                <a:solidFill>
                  <a:srgbClr val="0000FF"/>
                </a:solidFill>
                <a:highlight>
                  <a:srgbClr val="FFFFFF"/>
                </a:highlight>
                <a:latin typeface="Consolas" panose="020B0609020204030204" pitchFamily="49" charset="0"/>
              </a:rPr>
              <a:t>10.0.10069.0</a:t>
            </a:r>
            <a:r>
              <a:rPr lang="en-US" sz="2000" dirty="0">
                <a:solidFill>
                  <a:srgbClr val="000000"/>
                </a:solidFill>
                <a:highlight>
                  <a:srgbClr val="FFFFFF"/>
                </a:highlight>
                <a:latin typeface="Consolas" panose="020B0609020204030204" pitchFamily="49" charset="0"/>
              </a:rPr>
              <a:t>" </a:t>
            </a:r>
            <a:r>
              <a:rPr lang="en-US" sz="2000" dirty="0" err="1">
                <a:solidFill>
                  <a:srgbClr val="FF0000"/>
                </a:solidFill>
                <a:highlight>
                  <a:srgbClr val="FFFFFF"/>
                </a:highlight>
                <a:latin typeface="Consolas" panose="020B0609020204030204" pitchFamily="49" charset="0"/>
              </a:rPr>
              <a:t>maxVersionTested</a:t>
            </a:r>
            <a:r>
              <a:rPr lang="en-US" sz="2000" dirty="0" smtClean="0">
                <a:solidFill>
                  <a:srgbClr val="0000FF"/>
                </a:solidFill>
                <a:highlight>
                  <a:srgbClr val="FFFFFF"/>
                </a:highlight>
                <a:latin typeface="Consolas" panose="020B0609020204030204" pitchFamily="49" charset="0"/>
              </a:rPr>
              <a:t>=</a:t>
            </a:r>
            <a:r>
              <a:rPr lang="en-US" sz="2000" dirty="0" smtClean="0">
                <a:solidFill>
                  <a:srgbClr val="000000"/>
                </a:solidFill>
                <a:highlight>
                  <a:srgbClr val="FFFFFF"/>
                </a:highlight>
                <a:latin typeface="Consolas" panose="020B0609020204030204" pitchFamily="49" charset="0"/>
              </a:rPr>
              <a:t>"</a:t>
            </a:r>
            <a:r>
              <a:rPr lang="en-US" sz="2000" dirty="0" smtClean="0">
                <a:solidFill>
                  <a:srgbClr val="0000FF"/>
                </a:solidFill>
                <a:highlight>
                  <a:srgbClr val="FFFFFF"/>
                </a:highlight>
                <a:latin typeface="Consolas" panose="020B0609020204030204" pitchFamily="49" charset="0"/>
              </a:rPr>
              <a:t>10.5.0.0</a:t>
            </a:r>
            <a:r>
              <a:rPr lang="en-US" sz="2000" dirty="0" smtClean="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/&gt;</a:t>
            </a:r>
            <a:r>
              <a:rPr lang="en-US" sz="2000" dirty="0">
                <a:solidFill>
                  <a:srgbClr val="0000FF"/>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 </a:t>
            </a:r>
          </a:p>
          <a:p>
            <a:pPr defTabSz="914400">
              <a:lnSpc>
                <a:spcPct val="100000"/>
              </a:lnSpc>
              <a:spcBef>
                <a:spcPts val="0"/>
              </a:spcBef>
            </a:pPr>
            <a:r>
              <a:rPr lang="en-US" sz="2000" dirty="0">
                <a:solidFill>
                  <a:srgbClr val="0000FF"/>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   &lt;</a:t>
            </a:r>
            <a:r>
              <a:rPr lang="en-US" sz="2000" dirty="0" err="1">
                <a:solidFill>
                  <a:srgbClr val="A31515"/>
                </a:solidFill>
                <a:highlight>
                  <a:srgbClr val="FFFFFF"/>
                </a:highlight>
                <a:latin typeface="Consolas" panose="020B0609020204030204" pitchFamily="49" charset="0"/>
              </a:rPr>
              <a:t>TargetDeviceFamily</a:t>
            </a:r>
            <a:r>
              <a:rPr lang="en-US" sz="2000" dirty="0">
                <a:solidFill>
                  <a:srgbClr val="A31515"/>
                </a:solidFill>
                <a:highlight>
                  <a:srgbClr val="FFFFFF"/>
                </a:highlight>
                <a:latin typeface="Consolas" panose="020B0609020204030204" pitchFamily="49" charset="0"/>
              </a:rPr>
              <a:t> </a:t>
            </a:r>
            <a:r>
              <a:rPr lang="en-US" sz="2000" dirty="0">
                <a:solidFill>
                  <a:srgbClr val="FF0000"/>
                </a:solidFill>
                <a:highlight>
                  <a:srgbClr val="FFFFFF"/>
                </a:highlight>
                <a:latin typeface="Consolas" panose="020B0609020204030204" pitchFamily="49" charset="0"/>
              </a:rPr>
              <a:t>Name</a:t>
            </a:r>
            <a:r>
              <a:rPr lang="en-US" sz="2000" dirty="0">
                <a:solidFill>
                  <a:srgbClr val="0000FF"/>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r>
              <a:rPr lang="en-US" sz="2000" dirty="0" err="1">
                <a:solidFill>
                  <a:srgbClr val="0000FF"/>
                </a:solidFill>
                <a:highlight>
                  <a:srgbClr val="FFFFFF"/>
                </a:highlight>
                <a:latin typeface="Consolas" panose="020B0609020204030204" pitchFamily="49" charset="0"/>
              </a:rPr>
              <a:t>Windows.Universal</a:t>
            </a:r>
            <a:r>
              <a:rPr lang="en-US" sz="2000" dirty="0">
                <a:solidFill>
                  <a:srgbClr val="000000"/>
                </a:solidFill>
                <a:highlight>
                  <a:srgbClr val="FFFFFF"/>
                </a:highlight>
                <a:latin typeface="Consolas" panose="020B0609020204030204" pitchFamily="49" charset="0"/>
              </a:rPr>
              <a:t>" </a:t>
            </a:r>
            <a:br>
              <a:rPr lang="en-US" sz="2000" dirty="0">
                <a:solidFill>
                  <a:srgbClr val="000000"/>
                </a:solidFill>
                <a:highlight>
                  <a:srgbClr val="FFFFFF"/>
                </a:highlight>
                <a:latin typeface="Consolas" panose="020B0609020204030204" pitchFamily="49" charset="0"/>
              </a:rPr>
            </a:br>
            <a:r>
              <a:rPr lang="en-US" sz="2000" smtClean="0">
                <a:solidFill>
                  <a:srgbClr val="000000"/>
                </a:solidFill>
                <a:highlight>
                  <a:srgbClr val="FFFFFF"/>
                </a:highlight>
                <a:latin typeface="Consolas" panose="020B0609020204030204" pitchFamily="49" charset="0"/>
              </a:rPr>
              <a:t>                </a:t>
            </a:r>
            <a:r>
              <a:rPr lang="en-US" sz="2000" smtClean="0">
                <a:solidFill>
                  <a:srgbClr val="FF0000"/>
                </a:solidFill>
                <a:highlight>
                  <a:srgbClr val="FFFFFF"/>
                </a:highlight>
                <a:latin typeface="Consolas" panose="020B0609020204030204" pitchFamily="49" charset="0"/>
              </a:rPr>
              <a:t>minVersion</a:t>
            </a:r>
            <a:r>
              <a:rPr lang="en-US" sz="2000" dirty="0">
                <a:solidFill>
                  <a:srgbClr val="0000FF"/>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r>
              <a:rPr lang="en-US" sz="2000" dirty="0">
                <a:solidFill>
                  <a:srgbClr val="0000FF"/>
                </a:solidFill>
                <a:highlight>
                  <a:srgbClr val="FFFFFF"/>
                </a:highlight>
                <a:latin typeface="Consolas" panose="020B0609020204030204" pitchFamily="49" charset="0"/>
              </a:rPr>
              <a:t>10.0.10069.0</a:t>
            </a:r>
            <a:r>
              <a:rPr lang="en-US" sz="2000" dirty="0">
                <a:solidFill>
                  <a:srgbClr val="000000"/>
                </a:solidFill>
                <a:highlight>
                  <a:srgbClr val="FFFFFF"/>
                </a:highlight>
                <a:latin typeface="Consolas" panose="020B0609020204030204" pitchFamily="49" charset="0"/>
              </a:rPr>
              <a:t>" </a:t>
            </a:r>
            <a:r>
              <a:rPr lang="en-US" sz="2000" dirty="0" err="1">
                <a:solidFill>
                  <a:srgbClr val="FF0000"/>
                </a:solidFill>
                <a:highlight>
                  <a:srgbClr val="FFFFFF"/>
                </a:highlight>
                <a:latin typeface="Consolas" panose="020B0609020204030204" pitchFamily="49" charset="0"/>
              </a:rPr>
              <a:t>maxVersionTested</a:t>
            </a:r>
            <a:r>
              <a:rPr lang="en-US" sz="2000" dirty="0">
                <a:solidFill>
                  <a:srgbClr val="0000FF"/>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r>
              <a:rPr lang="en-US" sz="2000" dirty="0">
                <a:solidFill>
                  <a:srgbClr val="0000FF"/>
                </a:solidFill>
                <a:highlight>
                  <a:srgbClr val="FFFFFF"/>
                </a:highlight>
                <a:latin typeface="Consolas" panose="020B0609020204030204" pitchFamily="49" charset="0"/>
              </a:rPr>
              <a:t>10.5.0.0</a:t>
            </a:r>
            <a:r>
              <a:rPr lang="en-US" sz="2000" dirty="0">
                <a:solidFill>
                  <a:srgbClr val="000000"/>
                </a:solidFill>
                <a:highlight>
                  <a:srgbClr val="FFFFFF"/>
                </a:highlight>
                <a:latin typeface="Consolas" panose="020B0609020204030204" pitchFamily="49" charset="0"/>
              </a:rPr>
              <a:t>" </a:t>
            </a:r>
            <a:r>
              <a:rPr lang="en-US" sz="2000" dirty="0" smtClean="0">
                <a:solidFill>
                  <a:srgbClr val="0000FF"/>
                </a:solidFill>
                <a:highlight>
                  <a:srgbClr val="FFFFFF"/>
                </a:highlight>
                <a:latin typeface="Consolas" panose="020B0609020204030204" pitchFamily="49" charset="0"/>
              </a:rPr>
              <a:t>/&gt;</a:t>
            </a:r>
          </a:p>
          <a:p>
            <a:pPr defTabSz="914400">
              <a:lnSpc>
                <a:spcPct val="100000"/>
              </a:lnSpc>
              <a:spcBef>
                <a:spcPts val="0"/>
              </a:spcBef>
            </a:pPr>
            <a:r>
              <a:rPr lang="en-US" sz="2000" dirty="0" smtClean="0">
                <a:solidFill>
                  <a:srgbClr val="0000FF"/>
                </a:solidFill>
                <a:highlight>
                  <a:srgbClr val="FFFFFF"/>
                </a:highlight>
                <a:latin typeface="Consolas" panose="020B0609020204030204" pitchFamily="49" charset="0"/>
              </a:rPr>
              <a:t>&lt;/</a:t>
            </a:r>
            <a:r>
              <a:rPr lang="en-US" sz="2000" dirty="0">
                <a:solidFill>
                  <a:srgbClr val="A31515"/>
                </a:solidFill>
                <a:highlight>
                  <a:srgbClr val="FFFFFF"/>
                </a:highlight>
                <a:latin typeface="Consolas" panose="020B0609020204030204" pitchFamily="49" charset="0"/>
              </a:rPr>
              <a:t>Dependencies</a:t>
            </a:r>
            <a:r>
              <a:rPr lang="en-US" sz="2000" dirty="0">
                <a:solidFill>
                  <a:srgbClr val="0000FF"/>
                </a:solidFill>
                <a:highlight>
                  <a:srgbClr val="FFFFFF"/>
                </a:highlight>
                <a:latin typeface="Consolas" panose="020B0609020204030204" pitchFamily="49" charset="0"/>
              </a:rPr>
              <a:t>&gt;</a:t>
            </a:r>
          </a:p>
          <a:p>
            <a:pPr lvl="0" defTabSz="914400">
              <a:spcBef>
                <a:spcPts val="1000"/>
              </a:spcBef>
            </a:pPr>
            <a:endParaRPr lang="en-US" b="1" dirty="0">
              <a:solidFill>
                <a:schemeClr val="tx1"/>
              </a:solidFill>
            </a:endParaRPr>
          </a:p>
        </p:txBody>
      </p:sp>
    </p:spTree>
    <p:extLst>
      <p:ext uri="{BB962C8B-B14F-4D97-AF65-F5344CB8AC3E}">
        <p14:creationId xmlns:p14="http://schemas.microsoft.com/office/powerpoint/2010/main" val="293141729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Extension SDKs</a:t>
            </a:r>
            <a:endParaRPr lang="en-US" dirty="0"/>
          </a:p>
        </p:txBody>
      </p:sp>
      <p:sp>
        <p:nvSpPr>
          <p:cNvPr id="4" name="Oval 3"/>
          <p:cNvSpPr/>
          <p:nvPr/>
        </p:nvSpPr>
        <p:spPr>
          <a:xfrm>
            <a:off x="1323704" y="1980108"/>
            <a:ext cx="1416762" cy="1416762"/>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dirty="0" smtClean="0">
                <a:solidFill>
                  <a:schemeClr val="bg1"/>
                </a:solidFill>
                <a:latin typeface="+mj-lt"/>
              </a:rPr>
              <a:t>UWP</a:t>
            </a:r>
          </a:p>
        </p:txBody>
      </p:sp>
      <p:sp>
        <p:nvSpPr>
          <p:cNvPr id="6" name="Block Arc 5"/>
          <p:cNvSpPr/>
          <p:nvPr/>
        </p:nvSpPr>
        <p:spPr>
          <a:xfrm>
            <a:off x="880965" y="1542175"/>
            <a:ext cx="2290433" cy="2316239"/>
          </a:xfrm>
          <a:prstGeom prst="blockArc">
            <a:avLst>
              <a:gd name="adj1" fmla="val 11043132"/>
              <a:gd name="adj2" fmla="val 16048041"/>
              <a:gd name="adj3" fmla="val 1453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8" name="Block Arc 7"/>
          <p:cNvSpPr/>
          <p:nvPr/>
        </p:nvSpPr>
        <p:spPr>
          <a:xfrm rot="16200000">
            <a:off x="880965" y="1542175"/>
            <a:ext cx="2290433" cy="2316239"/>
          </a:xfrm>
          <a:prstGeom prst="blockArc">
            <a:avLst>
              <a:gd name="adj1" fmla="val 11043132"/>
              <a:gd name="adj2" fmla="val 16048041"/>
              <a:gd name="adj3" fmla="val 14530"/>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9" name="Block Arc 8"/>
          <p:cNvSpPr/>
          <p:nvPr/>
        </p:nvSpPr>
        <p:spPr>
          <a:xfrm rot="10800000">
            <a:off x="880964" y="1542174"/>
            <a:ext cx="2290433" cy="2316239"/>
          </a:xfrm>
          <a:prstGeom prst="blockArc">
            <a:avLst>
              <a:gd name="adj1" fmla="val 11043132"/>
              <a:gd name="adj2" fmla="val 16048041"/>
              <a:gd name="adj3" fmla="val 14530"/>
            </a:avLst>
          </a:prstGeom>
          <a:noFill/>
          <a:ln w="381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a:solidFill>
                <a:schemeClr val="tx1"/>
              </a:solidFill>
            </a:endParaRPr>
          </a:p>
        </p:txBody>
      </p:sp>
      <p:sp>
        <p:nvSpPr>
          <p:cNvPr id="10" name="Block Arc 9"/>
          <p:cNvSpPr/>
          <p:nvPr/>
        </p:nvSpPr>
        <p:spPr>
          <a:xfrm rot="5400000">
            <a:off x="880964" y="1542174"/>
            <a:ext cx="2290433" cy="2316239"/>
          </a:xfrm>
          <a:prstGeom prst="blockArc">
            <a:avLst>
              <a:gd name="adj1" fmla="val 11043132"/>
              <a:gd name="adj2" fmla="val 16048041"/>
              <a:gd name="adj3" fmla="val 14530"/>
            </a:avLst>
          </a:prstGeom>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11" name="Rectangle 10"/>
          <p:cNvSpPr/>
          <p:nvPr/>
        </p:nvSpPr>
        <p:spPr>
          <a:xfrm>
            <a:off x="864884" y="4049977"/>
            <a:ext cx="2373549" cy="466929"/>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Windows Core</a:t>
            </a:r>
          </a:p>
        </p:txBody>
      </p:sp>
      <p:sp>
        <p:nvSpPr>
          <p:cNvPr id="12" name="Rectangle 11"/>
          <p:cNvSpPr/>
          <p:nvPr/>
        </p:nvSpPr>
        <p:spPr>
          <a:xfrm>
            <a:off x="3608091" y="4049977"/>
            <a:ext cx="2373549" cy="466929"/>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Windows Core</a:t>
            </a:r>
          </a:p>
        </p:txBody>
      </p:sp>
      <p:sp>
        <p:nvSpPr>
          <p:cNvPr id="13" name="Rectangle 12"/>
          <p:cNvSpPr/>
          <p:nvPr/>
        </p:nvSpPr>
        <p:spPr>
          <a:xfrm>
            <a:off x="6322973" y="4049977"/>
            <a:ext cx="2373549" cy="466929"/>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Windows Core</a:t>
            </a:r>
          </a:p>
        </p:txBody>
      </p:sp>
      <p:sp>
        <p:nvSpPr>
          <p:cNvPr id="14" name="Rectangle 13"/>
          <p:cNvSpPr/>
          <p:nvPr/>
        </p:nvSpPr>
        <p:spPr>
          <a:xfrm>
            <a:off x="9075907" y="4049977"/>
            <a:ext cx="2373549" cy="466929"/>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a:t>Windows Core</a:t>
            </a:r>
          </a:p>
        </p:txBody>
      </p:sp>
      <p:sp>
        <p:nvSpPr>
          <p:cNvPr id="17" name="Oval 16"/>
          <p:cNvSpPr/>
          <p:nvPr/>
        </p:nvSpPr>
        <p:spPr>
          <a:xfrm>
            <a:off x="4063734" y="1980108"/>
            <a:ext cx="1416762" cy="1416762"/>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b="1" dirty="0" smtClean="0">
                <a:solidFill>
                  <a:schemeClr val="bg1"/>
                </a:solidFill>
              </a:rPr>
              <a:t>UWP</a:t>
            </a:r>
            <a:endParaRPr lang="en-US" b="1" dirty="0">
              <a:solidFill>
                <a:schemeClr val="bg1"/>
              </a:solidFill>
            </a:endParaRPr>
          </a:p>
        </p:txBody>
      </p:sp>
      <p:sp>
        <p:nvSpPr>
          <p:cNvPr id="18" name="Block Arc 17"/>
          <p:cNvSpPr/>
          <p:nvPr/>
        </p:nvSpPr>
        <p:spPr>
          <a:xfrm>
            <a:off x="3620995" y="1542175"/>
            <a:ext cx="2290433" cy="2316239"/>
          </a:xfrm>
          <a:prstGeom prst="blockArc">
            <a:avLst>
              <a:gd name="adj1" fmla="val 11043132"/>
              <a:gd name="adj2" fmla="val 16048041"/>
              <a:gd name="adj3" fmla="val 14530"/>
            </a:avLst>
          </a:prstGeom>
          <a:ln w="381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19" name="Block Arc 18"/>
          <p:cNvSpPr/>
          <p:nvPr/>
        </p:nvSpPr>
        <p:spPr>
          <a:xfrm rot="16200000">
            <a:off x="3620995" y="1542175"/>
            <a:ext cx="2290433" cy="2316239"/>
          </a:xfrm>
          <a:prstGeom prst="blockArc">
            <a:avLst>
              <a:gd name="adj1" fmla="val 11043132"/>
              <a:gd name="adj2" fmla="val 16048041"/>
              <a:gd name="adj3" fmla="val 14530"/>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20" name="Block Arc 19"/>
          <p:cNvSpPr/>
          <p:nvPr/>
        </p:nvSpPr>
        <p:spPr>
          <a:xfrm rot="10800000">
            <a:off x="3620994" y="1542174"/>
            <a:ext cx="2290433" cy="2316239"/>
          </a:xfrm>
          <a:prstGeom prst="blockArc">
            <a:avLst>
              <a:gd name="adj1" fmla="val 11043132"/>
              <a:gd name="adj2" fmla="val 16048041"/>
              <a:gd name="adj3" fmla="val 14530"/>
            </a:avLst>
          </a:prstGeom>
          <a:noFill/>
          <a:ln w="381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a:solidFill>
                <a:schemeClr val="tx1"/>
              </a:solidFill>
            </a:endParaRPr>
          </a:p>
        </p:txBody>
      </p:sp>
      <p:sp>
        <p:nvSpPr>
          <p:cNvPr id="21" name="Block Arc 20"/>
          <p:cNvSpPr/>
          <p:nvPr/>
        </p:nvSpPr>
        <p:spPr>
          <a:xfrm rot="5400000">
            <a:off x="3620994" y="1542174"/>
            <a:ext cx="2290433" cy="2316239"/>
          </a:xfrm>
          <a:prstGeom prst="blockArc">
            <a:avLst>
              <a:gd name="adj1" fmla="val 11043132"/>
              <a:gd name="adj2" fmla="val 16048041"/>
              <a:gd name="adj3" fmla="val 14530"/>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23" name="Oval 22"/>
          <p:cNvSpPr/>
          <p:nvPr/>
        </p:nvSpPr>
        <p:spPr>
          <a:xfrm>
            <a:off x="6807270" y="1980107"/>
            <a:ext cx="1416762" cy="1416762"/>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b="1" dirty="0" smtClean="0">
                <a:solidFill>
                  <a:schemeClr val="bg1"/>
                </a:solidFill>
              </a:rPr>
              <a:t>UWP</a:t>
            </a:r>
            <a:endParaRPr lang="en-US" b="1" dirty="0">
              <a:solidFill>
                <a:schemeClr val="bg1"/>
              </a:solidFill>
            </a:endParaRPr>
          </a:p>
        </p:txBody>
      </p:sp>
      <p:sp>
        <p:nvSpPr>
          <p:cNvPr id="24" name="Block Arc 23"/>
          <p:cNvSpPr/>
          <p:nvPr/>
        </p:nvSpPr>
        <p:spPr>
          <a:xfrm>
            <a:off x="6364531" y="1542174"/>
            <a:ext cx="2290433" cy="2316239"/>
          </a:xfrm>
          <a:prstGeom prst="blockArc">
            <a:avLst>
              <a:gd name="adj1" fmla="val 11043132"/>
              <a:gd name="adj2" fmla="val 16048041"/>
              <a:gd name="adj3" fmla="val 14530"/>
            </a:avLst>
          </a:prstGeom>
          <a:ln w="381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25" name="Block Arc 24"/>
          <p:cNvSpPr/>
          <p:nvPr/>
        </p:nvSpPr>
        <p:spPr>
          <a:xfrm rot="16200000">
            <a:off x="6364531" y="1542174"/>
            <a:ext cx="2290433" cy="2316239"/>
          </a:xfrm>
          <a:prstGeom prst="blockArc">
            <a:avLst>
              <a:gd name="adj1" fmla="val 11043132"/>
              <a:gd name="adj2" fmla="val 16048041"/>
              <a:gd name="adj3" fmla="val 1453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26" name="Block Arc 25"/>
          <p:cNvSpPr/>
          <p:nvPr/>
        </p:nvSpPr>
        <p:spPr>
          <a:xfrm rot="10800000">
            <a:off x="6364530" y="1542173"/>
            <a:ext cx="2290433" cy="2316239"/>
          </a:xfrm>
          <a:prstGeom prst="blockArc">
            <a:avLst>
              <a:gd name="adj1" fmla="val 11043132"/>
              <a:gd name="adj2" fmla="val 16048041"/>
              <a:gd name="adj3" fmla="val 14530"/>
            </a:avLst>
          </a:prstGeom>
          <a:solidFill>
            <a:schemeClr val="accent1"/>
          </a:solidFill>
          <a:ln w="38100">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a:solidFill>
                <a:schemeClr val="tx1"/>
              </a:solidFill>
            </a:endParaRPr>
          </a:p>
        </p:txBody>
      </p:sp>
      <p:sp>
        <p:nvSpPr>
          <p:cNvPr id="27" name="Block Arc 26"/>
          <p:cNvSpPr/>
          <p:nvPr/>
        </p:nvSpPr>
        <p:spPr>
          <a:xfrm rot="5400000">
            <a:off x="6364530" y="1542173"/>
            <a:ext cx="2290433" cy="2316239"/>
          </a:xfrm>
          <a:prstGeom prst="blockArc">
            <a:avLst>
              <a:gd name="adj1" fmla="val 11043132"/>
              <a:gd name="adj2" fmla="val 16048041"/>
              <a:gd name="adj3" fmla="val 14530"/>
            </a:avLst>
          </a:prstGeom>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29" name="Oval 28"/>
          <p:cNvSpPr/>
          <p:nvPr/>
        </p:nvSpPr>
        <p:spPr>
          <a:xfrm>
            <a:off x="9560204" y="1980108"/>
            <a:ext cx="1416762" cy="1416762"/>
          </a:xfrm>
          <a:prstGeom prst="ellipse">
            <a:avLst/>
          </a:prstGeom>
          <a:solidFill>
            <a:schemeClr val="accent5"/>
          </a:solidFill>
          <a:ln w="38100">
            <a:no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b="1" dirty="0" smtClean="0">
                <a:solidFill>
                  <a:schemeClr val="bg1"/>
                </a:solidFill>
              </a:rPr>
              <a:t>UWP</a:t>
            </a:r>
            <a:endParaRPr lang="en-US" b="1" dirty="0">
              <a:solidFill>
                <a:schemeClr val="bg1"/>
              </a:solidFill>
            </a:endParaRPr>
          </a:p>
        </p:txBody>
      </p:sp>
      <p:sp>
        <p:nvSpPr>
          <p:cNvPr id="30" name="Block Arc 29"/>
          <p:cNvSpPr/>
          <p:nvPr/>
        </p:nvSpPr>
        <p:spPr>
          <a:xfrm>
            <a:off x="9117465" y="1542175"/>
            <a:ext cx="2290433" cy="2316239"/>
          </a:xfrm>
          <a:prstGeom prst="blockArc">
            <a:avLst>
              <a:gd name="adj1" fmla="val 11043132"/>
              <a:gd name="adj2" fmla="val 16048041"/>
              <a:gd name="adj3" fmla="val 14530"/>
            </a:avLst>
          </a:prstGeom>
          <a:ln w="381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31" name="Block Arc 30"/>
          <p:cNvSpPr/>
          <p:nvPr/>
        </p:nvSpPr>
        <p:spPr>
          <a:xfrm rot="16200000">
            <a:off x="9117465" y="1542175"/>
            <a:ext cx="2290433" cy="2316239"/>
          </a:xfrm>
          <a:prstGeom prst="blockArc">
            <a:avLst>
              <a:gd name="adj1" fmla="val 11043132"/>
              <a:gd name="adj2" fmla="val 16048041"/>
              <a:gd name="adj3" fmla="val 14530"/>
            </a:avLst>
          </a:prstGeom>
          <a:solidFill>
            <a:schemeClr val="tx1"/>
          </a:solidFill>
          <a:ln w="381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32" name="Block Arc 31"/>
          <p:cNvSpPr/>
          <p:nvPr/>
        </p:nvSpPr>
        <p:spPr>
          <a:xfrm rot="10800000">
            <a:off x="9117464" y="1542174"/>
            <a:ext cx="2290433" cy="2316239"/>
          </a:xfrm>
          <a:prstGeom prst="blockArc">
            <a:avLst>
              <a:gd name="adj1" fmla="val 11043132"/>
              <a:gd name="adj2" fmla="val 16048041"/>
              <a:gd name="adj3" fmla="val 14530"/>
            </a:avLst>
          </a:prstGeom>
          <a:noFill/>
          <a:ln w="3810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33" name="Block Arc 32"/>
          <p:cNvSpPr/>
          <p:nvPr/>
        </p:nvSpPr>
        <p:spPr>
          <a:xfrm rot="5400000">
            <a:off x="9117464" y="1542174"/>
            <a:ext cx="2290433" cy="2316239"/>
          </a:xfrm>
          <a:prstGeom prst="blockArc">
            <a:avLst>
              <a:gd name="adj1" fmla="val 11043132"/>
              <a:gd name="adj2" fmla="val 16048041"/>
              <a:gd name="adj3" fmla="val 14530"/>
            </a:avLst>
          </a:prstGeom>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1600" dirty="0" err="1" smtClean="0">
              <a:solidFill>
                <a:schemeClr val="tx1"/>
              </a:solidFill>
            </a:endParaRPr>
          </a:p>
        </p:txBody>
      </p:sp>
      <p:sp>
        <p:nvSpPr>
          <p:cNvPr id="34" name="Rectangle 33"/>
          <p:cNvSpPr/>
          <p:nvPr/>
        </p:nvSpPr>
        <p:spPr>
          <a:xfrm>
            <a:off x="836559" y="4672548"/>
            <a:ext cx="2373549" cy="96303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Desktop</a:t>
            </a:r>
          </a:p>
        </p:txBody>
      </p:sp>
      <p:sp>
        <p:nvSpPr>
          <p:cNvPr id="35" name="Rectangle 34"/>
          <p:cNvSpPr/>
          <p:nvPr/>
        </p:nvSpPr>
        <p:spPr>
          <a:xfrm>
            <a:off x="3579766" y="4672548"/>
            <a:ext cx="2373549" cy="96303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Mobile</a:t>
            </a:r>
          </a:p>
        </p:txBody>
      </p:sp>
      <p:sp>
        <p:nvSpPr>
          <p:cNvPr id="36" name="Rectangle 35"/>
          <p:cNvSpPr/>
          <p:nvPr/>
        </p:nvSpPr>
        <p:spPr>
          <a:xfrm>
            <a:off x="6322973" y="4672548"/>
            <a:ext cx="2373549" cy="963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Xbox</a:t>
            </a:r>
          </a:p>
        </p:txBody>
      </p:sp>
      <p:sp>
        <p:nvSpPr>
          <p:cNvPr id="37" name="Rectangle 36"/>
          <p:cNvSpPr/>
          <p:nvPr/>
        </p:nvSpPr>
        <p:spPr>
          <a:xfrm>
            <a:off x="9075907" y="4672548"/>
            <a:ext cx="2373549" cy="96303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More…</a:t>
            </a:r>
          </a:p>
        </p:txBody>
      </p:sp>
      <p:grpSp>
        <p:nvGrpSpPr>
          <p:cNvPr id="5" name="Group 4"/>
          <p:cNvGrpSpPr/>
          <p:nvPr/>
        </p:nvGrpSpPr>
        <p:grpSpPr>
          <a:xfrm>
            <a:off x="1511625" y="2842953"/>
            <a:ext cx="1073875" cy="464362"/>
            <a:chOff x="1511625" y="2842953"/>
            <a:chExt cx="1073875" cy="464362"/>
          </a:xfrm>
        </p:grpSpPr>
        <p:sp>
          <p:nvSpPr>
            <p:cNvPr id="2" name="Oval 1"/>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38" name="Oval 37"/>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39" name="Oval 38"/>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0" name="Oval 39"/>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grpSp>
      <p:grpSp>
        <p:nvGrpSpPr>
          <p:cNvPr id="41" name="Group 40"/>
          <p:cNvGrpSpPr/>
          <p:nvPr/>
        </p:nvGrpSpPr>
        <p:grpSpPr>
          <a:xfrm>
            <a:off x="4237657" y="2842953"/>
            <a:ext cx="1073875" cy="464362"/>
            <a:chOff x="1511625" y="2842953"/>
            <a:chExt cx="1073875" cy="464362"/>
          </a:xfrm>
        </p:grpSpPr>
        <p:sp>
          <p:nvSpPr>
            <p:cNvPr id="42" name="Oval 41"/>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3" name="Oval 42"/>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4" name="Oval 43"/>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5" name="Oval 44"/>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grpSp>
      <p:grpSp>
        <p:nvGrpSpPr>
          <p:cNvPr id="46" name="Group 45"/>
          <p:cNvGrpSpPr/>
          <p:nvPr/>
        </p:nvGrpSpPr>
        <p:grpSpPr>
          <a:xfrm>
            <a:off x="7000884" y="2842953"/>
            <a:ext cx="1073875" cy="464362"/>
            <a:chOff x="1511625" y="2842953"/>
            <a:chExt cx="1073875" cy="464362"/>
          </a:xfrm>
        </p:grpSpPr>
        <p:sp>
          <p:nvSpPr>
            <p:cNvPr id="47" name="Oval 46"/>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8" name="Oval 47"/>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49" name="Oval 48"/>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50" name="Oval 49"/>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grpSp>
      <p:grpSp>
        <p:nvGrpSpPr>
          <p:cNvPr id="51" name="Group 50"/>
          <p:cNvGrpSpPr/>
          <p:nvPr/>
        </p:nvGrpSpPr>
        <p:grpSpPr>
          <a:xfrm>
            <a:off x="9725742" y="2842953"/>
            <a:ext cx="1073875" cy="464362"/>
            <a:chOff x="1511625" y="2842953"/>
            <a:chExt cx="1073875" cy="464362"/>
          </a:xfrm>
        </p:grpSpPr>
        <p:sp>
          <p:nvSpPr>
            <p:cNvPr id="52" name="Oval 51"/>
            <p:cNvSpPr/>
            <p:nvPr/>
          </p:nvSpPr>
          <p:spPr>
            <a:xfrm>
              <a:off x="1511625"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53" name="Oval 52"/>
            <p:cNvSpPr/>
            <p:nvPr/>
          </p:nvSpPr>
          <p:spPr>
            <a:xfrm>
              <a:off x="1765639"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54" name="Oval 53"/>
            <p:cNvSpPr/>
            <p:nvPr/>
          </p:nvSpPr>
          <p:spPr>
            <a:xfrm>
              <a:off x="2070112" y="3049621"/>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55" name="Oval 54"/>
            <p:cNvSpPr/>
            <p:nvPr/>
          </p:nvSpPr>
          <p:spPr>
            <a:xfrm>
              <a:off x="2327806" y="2842953"/>
              <a:ext cx="257694" cy="2576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grpSp>
    </p:spTree>
    <p:extLst>
      <p:ext uri="{BB962C8B-B14F-4D97-AF65-F5344CB8AC3E}">
        <p14:creationId xmlns:p14="http://schemas.microsoft.com/office/powerpoint/2010/main" val="2335429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3000"/>
                            </p:stCondLst>
                            <p:childTnLst>
                              <p:par>
                                <p:cTn id="60" presetID="53" presetClass="entr" presetSubtype="16"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500" fill="hold"/>
                                        <p:tgtEl>
                                          <p:spTgt spid="6"/>
                                        </p:tgtEl>
                                        <p:attrNameLst>
                                          <p:attrName>ppt_w</p:attrName>
                                        </p:attrNameLst>
                                      </p:cBhvr>
                                      <p:tavLst>
                                        <p:tav tm="0">
                                          <p:val>
                                            <p:fltVal val="0"/>
                                          </p:val>
                                        </p:tav>
                                        <p:tav tm="100000">
                                          <p:val>
                                            <p:strVal val="#ppt_w"/>
                                          </p:val>
                                        </p:tav>
                                      </p:tavLst>
                                    </p:anim>
                                    <p:anim calcmode="lin" valueType="num">
                                      <p:cBhvr>
                                        <p:cTn id="74" dur="500" fill="hold"/>
                                        <p:tgtEl>
                                          <p:spTgt spid="6"/>
                                        </p:tgtEl>
                                        <p:attrNameLst>
                                          <p:attrName>ppt_h</p:attrName>
                                        </p:attrNameLst>
                                      </p:cBhvr>
                                      <p:tavLst>
                                        <p:tav tm="0">
                                          <p:val>
                                            <p:fltVal val="0"/>
                                          </p:val>
                                        </p:tav>
                                        <p:tav tm="100000">
                                          <p:val>
                                            <p:strVal val="#ppt_h"/>
                                          </p:val>
                                        </p:tav>
                                      </p:tavLst>
                                    </p:anim>
                                    <p:animEffect transition="in" filter="fade">
                                      <p:cBhvr>
                                        <p:cTn id="75" dur="500"/>
                                        <p:tgtEl>
                                          <p:spTgt spid="6"/>
                                        </p:tgtEl>
                                      </p:cBhvr>
                                    </p:animEffect>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1000"/>
                            </p:stCondLst>
                            <p:childTnLst>
                              <p:par>
                                <p:cTn id="83" presetID="53" presetClass="entr" presetSubtype="16"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500" fill="hold"/>
                                        <p:tgtEl>
                                          <p:spTgt spid="26"/>
                                        </p:tgtEl>
                                        <p:attrNameLst>
                                          <p:attrName>ppt_w</p:attrName>
                                        </p:attrNameLst>
                                      </p:cBhvr>
                                      <p:tavLst>
                                        <p:tav tm="0">
                                          <p:val>
                                            <p:fltVal val="0"/>
                                          </p:val>
                                        </p:tav>
                                        <p:tav tm="100000">
                                          <p:val>
                                            <p:strVal val="#ppt_w"/>
                                          </p:val>
                                        </p:tav>
                                      </p:tavLst>
                                    </p:anim>
                                    <p:anim calcmode="lin" valueType="num">
                                      <p:cBhvr>
                                        <p:cTn id="86" dur="500" fill="hold"/>
                                        <p:tgtEl>
                                          <p:spTgt spid="26"/>
                                        </p:tgtEl>
                                        <p:attrNameLst>
                                          <p:attrName>ppt_h</p:attrName>
                                        </p:attrNameLst>
                                      </p:cBhvr>
                                      <p:tavLst>
                                        <p:tav tm="0">
                                          <p:val>
                                            <p:fltVal val="0"/>
                                          </p:val>
                                        </p:tav>
                                        <p:tav tm="100000">
                                          <p:val>
                                            <p:strVal val="#ppt_h"/>
                                          </p:val>
                                        </p:tav>
                                      </p:tavLst>
                                    </p:anim>
                                    <p:animEffect transition="in" filter="fade">
                                      <p:cBhvr>
                                        <p:cTn id="87" dur="500"/>
                                        <p:tgtEl>
                                          <p:spTgt spid="26"/>
                                        </p:tgtEl>
                                      </p:cBhvr>
                                    </p:animEffect>
                                  </p:childTnLst>
                                </p:cTn>
                              </p:par>
                            </p:childTnLst>
                          </p:cTn>
                        </p:par>
                        <p:par>
                          <p:cTn id="88" fill="hold">
                            <p:stCondLst>
                              <p:cond delay="1500"/>
                            </p:stCondLst>
                            <p:childTnLst>
                              <p:par>
                                <p:cTn id="89" presetID="53" presetClass="entr" presetSubtype="16"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500" fill="hold"/>
                                        <p:tgtEl>
                                          <p:spTgt spid="31"/>
                                        </p:tgtEl>
                                        <p:attrNameLst>
                                          <p:attrName>ppt_w</p:attrName>
                                        </p:attrNameLst>
                                      </p:cBhvr>
                                      <p:tavLst>
                                        <p:tav tm="0">
                                          <p:val>
                                            <p:fltVal val="0"/>
                                          </p:val>
                                        </p:tav>
                                        <p:tav tm="100000">
                                          <p:val>
                                            <p:strVal val="#ppt_w"/>
                                          </p:val>
                                        </p:tav>
                                      </p:tavLst>
                                    </p:anim>
                                    <p:anim calcmode="lin" valueType="num">
                                      <p:cBhvr>
                                        <p:cTn id="92" dur="500" fill="hold"/>
                                        <p:tgtEl>
                                          <p:spTgt spid="31"/>
                                        </p:tgtEl>
                                        <p:attrNameLst>
                                          <p:attrName>ppt_h</p:attrName>
                                        </p:attrNameLst>
                                      </p:cBhvr>
                                      <p:tavLst>
                                        <p:tav tm="0">
                                          <p:val>
                                            <p:fltVal val="0"/>
                                          </p:val>
                                        </p:tav>
                                        <p:tav tm="100000">
                                          <p:val>
                                            <p:strVal val="#ppt_h"/>
                                          </p:val>
                                        </p:tav>
                                      </p:tavLst>
                                    </p:anim>
                                    <p:animEffect transition="in" filter="fade">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p:cTn id="98" dur="300" fill="hold"/>
                                        <p:tgtEl>
                                          <p:spTgt spid="10"/>
                                        </p:tgtEl>
                                        <p:attrNameLst>
                                          <p:attrName>ppt_w</p:attrName>
                                        </p:attrNameLst>
                                      </p:cBhvr>
                                      <p:tavLst>
                                        <p:tav tm="0">
                                          <p:val>
                                            <p:fltVal val="0"/>
                                          </p:val>
                                        </p:tav>
                                        <p:tav tm="100000">
                                          <p:val>
                                            <p:strVal val="#ppt_w"/>
                                          </p:val>
                                        </p:tav>
                                      </p:tavLst>
                                    </p:anim>
                                    <p:anim calcmode="lin" valueType="num">
                                      <p:cBhvr>
                                        <p:cTn id="99" dur="300" fill="hold"/>
                                        <p:tgtEl>
                                          <p:spTgt spid="10"/>
                                        </p:tgtEl>
                                        <p:attrNameLst>
                                          <p:attrName>ppt_h</p:attrName>
                                        </p:attrNameLst>
                                      </p:cBhvr>
                                      <p:tavLst>
                                        <p:tav tm="0">
                                          <p:val>
                                            <p:fltVal val="0"/>
                                          </p:val>
                                        </p:tav>
                                        <p:tav tm="100000">
                                          <p:val>
                                            <p:strVal val="#ppt_h"/>
                                          </p:val>
                                        </p:tav>
                                      </p:tavLst>
                                    </p:anim>
                                    <p:animEffect transition="in" filter="fade">
                                      <p:cBhvr>
                                        <p:cTn id="100" dur="300"/>
                                        <p:tgtEl>
                                          <p:spTgt spid="10"/>
                                        </p:tgtEl>
                                      </p:cBhvr>
                                    </p:animEffect>
                                  </p:childTnLst>
                                </p:cTn>
                              </p:par>
                            </p:childTnLst>
                          </p:cTn>
                        </p:par>
                        <p:par>
                          <p:cTn id="101" fill="hold">
                            <p:stCondLst>
                              <p:cond delay="300"/>
                            </p:stCondLst>
                            <p:childTnLst>
                              <p:par>
                                <p:cTn id="102" presetID="53" presetClass="entr" presetSubtype="16" fill="hold" grpId="0" nodeType="after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p:cTn id="104" dur="300" fill="hold"/>
                                        <p:tgtEl>
                                          <p:spTgt spid="9"/>
                                        </p:tgtEl>
                                        <p:attrNameLst>
                                          <p:attrName>ppt_w</p:attrName>
                                        </p:attrNameLst>
                                      </p:cBhvr>
                                      <p:tavLst>
                                        <p:tav tm="0">
                                          <p:val>
                                            <p:fltVal val="0"/>
                                          </p:val>
                                        </p:tav>
                                        <p:tav tm="100000">
                                          <p:val>
                                            <p:strVal val="#ppt_w"/>
                                          </p:val>
                                        </p:tav>
                                      </p:tavLst>
                                    </p:anim>
                                    <p:anim calcmode="lin" valueType="num">
                                      <p:cBhvr>
                                        <p:cTn id="105" dur="300" fill="hold"/>
                                        <p:tgtEl>
                                          <p:spTgt spid="9"/>
                                        </p:tgtEl>
                                        <p:attrNameLst>
                                          <p:attrName>ppt_h</p:attrName>
                                        </p:attrNameLst>
                                      </p:cBhvr>
                                      <p:tavLst>
                                        <p:tav tm="0">
                                          <p:val>
                                            <p:fltVal val="0"/>
                                          </p:val>
                                        </p:tav>
                                        <p:tav tm="100000">
                                          <p:val>
                                            <p:strVal val="#ppt_h"/>
                                          </p:val>
                                        </p:tav>
                                      </p:tavLst>
                                    </p:anim>
                                    <p:animEffect transition="in" filter="fade">
                                      <p:cBhvr>
                                        <p:cTn id="106" dur="300"/>
                                        <p:tgtEl>
                                          <p:spTgt spid="9"/>
                                        </p:tgtEl>
                                      </p:cBhvr>
                                    </p:animEffect>
                                  </p:childTnLst>
                                </p:cTn>
                              </p:par>
                            </p:childTnLst>
                          </p:cTn>
                        </p:par>
                        <p:par>
                          <p:cTn id="107" fill="hold">
                            <p:stCondLst>
                              <p:cond delay="600"/>
                            </p:stCondLst>
                            <p:childTnLst>
                              <p:par>
                                <p:cTn id="108" presetID="53" presetClass="entr" presetSubtype="16" fill="hold" grpId="0" nodeType="afterEffect">
                                  <p:stCondLst>
                                    <p:cond delay="0"/>
                                  </p:stCondLst>
                                  <p:childTnLst>
                                    <p:set>
                                      <p:cBhvr>
                                        <p:cTn id="109" dur="1" fill="hold">
                                          <p:stCondLst>
                                            <p:cond delay="0"/>
                                          </p:stCondLst>
                                        </p:cTn>
                                        <p:tgtEl>
                                          <p:spTgt spid="8"/>
                                        </p:tgtEl>
                                        <p:attrNameLst>
                                          <p:attrName>style.visibility</p:attrName>
                                        </p:attrNameLst>
                                      </p:cBhvr>
                                      <p:to>
                                        <p:strVal val="visible"/>
                                      </p:to>
                                    </p:set>
                                    <p:anim calcmode="lin" valueType="num">
                                      <p:cBhvr>
                                        <p:cTn id="110" dur="300" fill="hold"/>
                                        <p:tgtEl>
                                          <p:spTgt spid="8"/>
                                        </p:tgtEl>
                                        <p:attrNameLst>
                                          <p:attrName>ppt_w</p:attrName>
                                        </p:attrNameLst>
                                      </p:cBhvr>
                                      <p:tavLst>
                                        <p:tav tm="0">
                                          <p:val>
                                            <p:fltVal val="0"/>
                                          </p:val>
                                        </p:tav>
                                        <p:tav tm="100000">
                                          <p:val>
                                            <p:strVal val="#ppt_w"/>
                                          </p:val>
                                        </p:tav>
                                      </p:tavLst>
                                    </p:anim>
                                    <p:anim calcmode="lin" valueType="num">
                                      <p:cBhvr>
                                        <p:cTn id="111" dur="300" fill="hold"/>
                                        <p:tgtEl>
                                          <p:spTgt spid="8"/>
                                        </p:tgtEl>
                                        <p:attrNameLst>
                                          <p:attrName>ppt_h</p:attrName>
                                        </p:attrNameLst>
                                      </p:cBhvr>
                                      <p:tavLst>
                                        <p:tav tm="0">
                                          <p:val>
                                            <p:fltVal val="0"/>
                                          </p:val>
                                        </p:tav>
                                        <p:tav tm="100000">
                                          <p:val>
                                            <p:strVal val="#ppt_h"/>
                                          </p:val>
                                        </p:tav>
                                      </p:tavLst>
                                    </p:anim>
                                    <p:animEffect transition="in" filter="fade">
                                      <p:cBhvr>
                                        <p:cTn id="112" dur="300"/>
                                        <p:tgtEl>
                                          <p:spTgt spid="8"/>
                                        </p:tgtEl>
                                      </p:cBhvr>
                                    </p:animEffect>
                                  </p:childTnLst>
                                </p:cTn>
                              </p:par>
                            </p:childTnLst>
                          </p:cTn>
                        </p:par>
                        <p:par>
                          <p:cTn id="113" fill="hold">
                            <p:stCondLst>
                              <p:cond delay="900"/>
                            </p:stCondLst>
                            <p:childTnLst>
                              <p:par>
                                <p:cTn id="114" presetID="53" presetClass="entr" presetSubtype="16" fill="hold" grpId="0" nodeType="after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p:cTn id="116" dur="300" fill="hold"/>
                                        <p:tgtEl>
                                          <p:spTgt spid="20"/>
                                        </p:tgtEl>
                                        <p:attrNameLst>
                                          <p:attrName>ppt_w</p:attrName>
                                        </p:attrNameLst>
                                      </p:cBhvr>
                                      <p:tavLst>
                                        <p:tav tm="0">
                                          <p:val>
                                            <p:fltVal val="0"/>
                                          </p:val>
                                        </p:tav>
                                        <p:tav tm="100000">
                                          <p:val>
                                            <p:strVal val="#ppt_w"/>
                                          </p:val>
                                        </p:tav>
                                      </p:tavLst>
                                    </p:anim>
                                    <p:anim calcmode="lin" valueType="num">
                                      <p:cBhvr>
                                        <p:cTn id="117" dur="300" fill="hold"/>
                                        <p:tgtEl>
                                          <p:spTgt spid="20"/>
                                        </p:tgtEl>
                                        <p:attrNameLst>
                                          <p:attrName>ppt_h</p:attrName>
                                        </p:attrNameLst>
                                      </p:cBhvr>
                                      <p:tavLst>
                                        <p:tav tm="0">
                                          <p:val>
                                            <p:fltVal val="0"/>
                                          </p:val>
                                        </p:tav>
                                        <p:tav tm="100000">
                                          <p:val>
                                            <p:strVal val="#ppt_h"/>
                                          </p:val>
                                        </p:tav>
                                      </p:tavLst>
                                    </p:anim>
                                    <p:animEffect transition="in" filter="fade">
                                      <p:cBhvr>
                                        <p:cTn id="118" dur="300"/>
                                        <p:tgtEl>
                                          <p:spTgt spid="20"/>
                                        </p:tgtEl>
                                      </p:cBhvr>
                                    </p:animEffect>
                                  </p:childTnLst>
                                </p:cTn>
                              </p:par>
                            </p:childTnLst>
                          </p:cTn>
                        </p:par>
                        <p:par>
                          <p:cTn id="119" fill="hold">
                            <p:stCondLst>
                              <p:cond delay="1200"/>
                            </p:stCondLst>
                            <p:childTnLst>
                              <p:par>
                                <p:cTn id="120" presetID="53" presetClass="entr" presetSubtype="16"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300" fill="hold"/>
                                        <p:tgtEl>
                                          <p:spTgt spid="19"/>
                                        </p:tgtEl>
                                        <p:attrNameLst>
                                          <p:attrName>ppt_w</p:attrName>
                                        </p:attrNameLst>
                                      </p:cBhvr>
                                      <p:tavLst>
                                        <p:tav tm="0">
                                          <p:val>
                                            <p:fltVal val="0"/>
                                          </p:val>
                                        </p:tav>
                                        <p:tav tm="100000">
                                          <p:val>
                                            <p:strVal val="#ppt_w"/>
                                          </p:val>
                                        </p:tav>
                                      </p:tavLst>
                                    </p:anim>
                                    <p:anim calcmode="lin" valueType="num">
                                      <p:cBhvr>
                                        <p:cTn id="123" dur="300" fill="hold"/>
                                        <p:tgtEl>
                                          <p:spTgt spid="19"/>
                                        </p:tgtEl>
                                        <p:attrNameLst>
                                          <p:attrName>ppt_h</p:attrName>
                                        </p:attrNameLst>
                                      </p:cBhvr>
                                      <p:tavLst>
                                        <p:tav tm="0">
                                          <p:val>
                                            <p:fltVal val="0"/>
                                          </p:val>
                                        </p:tav>
                                        <p:tav tm="100000">
                                          <p:val>
                                            <p:strVal val="#ppt_h"/>
                                          </p:val>
                                        </p:tav>
                                      </p:tavLst>
                                    </p:anim>
                                    <p:animEffect transition="in" filter="fade">
                                      <p:cBhvr>
                                        <p:cTn id="124" dur="300"/>
                                        <p:tgtEl>
                                          <p:spTgt spid="19"/>
                                        </p:tgtEl>
                                      </p:cBhvr>
                                    </p:animEffect>
                                  </p:childTnLst>
                                </p:cTn>
                              </p:par>
                            </p:childTnLst>
                          </p:cTn>
                        </p:par>
                        <p:par>
                          <p:cTn id="125" fill="hold">
                            <p:stCondLst>
                              <p:cond delay="1500"/>
                            </p:stCondLst>
                            <p:childTnLst>
                              <p:par>
                                <p:cTn id="126" presetID="53" presetClass="entr" presetSubtype="16" fill="hold" grpId="0" nodeType="after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300" fill="hold"/>
                                        <p:tgtEl>
                                          <p:spTgt spid="18"/>
                                        </p:tgtEl>
                                        <p:attrNameLst>
                                          <p:attrName>ppt_w</p:attrName>
                                        </p:attrNameLst>
                                      </p:cBhvr>
                                      <p:tavLst>
                                        <p:tav tm="0">
                                          <p:val>
                                            <p:fltVal val="0"/>
                                          </p:val>
                                        </p:tav>
                                        <p:tav tm="100000">
                                          <p:val>
                                            <p:strVal val="#ppt_w"/>
                                          </p:val>
                                        </p:tav>
                                      </p:tavLst>
                                    </p:anim>
                                    <p:anim calcmode="lin" valueType="num">
                                      <p:cBhvr>
                                        <p:cTn id="129" dur="300" fill="hold"/>
                                        <p:tgtEl>
                                          <p:spTgt spid="18"/>
                                        </p:tgtEl>
                                        <p:attrNameLst>
                                          <p:attrName>ppt_h</p:attrName>
                                        </p:attrNameLst>
                                      </p:cBhvr>
                                      <p:tavLst>
                                        <p:tav tm="0">
                                          <p:val>
                                            <p:fltVal val="0"/>
                                          </p:val>
                                        </p:tav>
                                        <p:tav tm="100000">
                                          <p:val>
                                            <p:strVal val="#ppt_h"/>
                                          </p:val>
                                        </p:tav>
                                      </p:tavLst>
                                    </p:anim>
                                    <p:animEffect transition="in" filter="fade">
                                      <p:cBhvr>
                                        <p:cTn id="130" dur="300"/>
                                        <p:tgtEl>
                                          <p:spTgt spid="18"/>
                                        </p:tgtEl>
                                      </p:cBhvr>
                                    </p:animEffect>
                                  </p:childTnLst>
                                </p:cTn>
                              </p:par>
                            </p:childTnLst>
                          </p:cTn>
                        </p:par>
                        <p:par>
                          <p:cTn id="131" fill="hold">
                            <p:stCondLst>
                              <p:cond delay="1800"/>
                            </p:stCondLst>
                            <p:childTnLst>
                              <p:par>
                                <p:cTn id="132" presetID="53" presetClass="entr" presetSubtype="16" fill="hold" grpId="0" nodeType="after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p:cTn id="134" dur="300" fill="hold"/>
                                        <p:tgtEl>
                                          <p:spTgt spid="25"/>
                                        </p:tgtEl>
                                        <p:attrNameLst>
                                          <p:attrName>ppt_w</p:attrName>
                                        </p:attrNameLst>
                                      </p:cBhvr>
                                      <p:tavLst>
                                        <p:tav tm="0">
                                          <p:val>
                                            <p:fltVal val="0"/>
                                          </p:val>
                                        </p:tav>
                                        <p:tav tm="100000">
                                          <p:val>
                                            <p:strVal val="#ppt_w"/>
                                          </p:val>
                                        </p:tav>
                                      </p:tavLst>
                                    </p:anim>
                                    <p:anim calcmode="lin" valueType="num">
                                      <p:cBhvr>
                                        <p:cTn id="135" dur="300" fill="hold"/>
                                        <p:tgtEl>
                                          <p:spTgt spid="25"/>
                                        </p:tgtEl>
                                        <p:attrNameLst>
                                          <p:attrName>ppt_h</p:attrName>
                                        </p:attrNameLst>
                                      </p:cBhvr>
                                      <p:tavLst>
                                        <p:tav tm="0">
                                          <p:val>
                                            <p:fltVal val="0"/>
                                          </p:val>
                                        </p:tav>
                                        <p:tav tm="100000">
                                          <p:val>
                                            <p:strVal val="#ppt_h"/>
                                          </p:val>
                                        </p:tav>
                                      </p:tavLst>
                                    </p:anim>
                                    <p:animEffect transition="in" filter="fade">
                                      <p:cBhvr>
                                        <p:cTn id="136" dur="300"/>
                                        <p:tgtEl>
                                          <p:spTgt spid="25"/>
                                        </p:tgtEl>
                                      </p:cBhvr>
                                    </p:animEffect>
                                  </p:childTnLst>
                                </p:cTn>
                              </p:par>
                            </p:childTnLst>
                          </p:cTn>
                        </p:par>
                        <p:par>
                          <p:cTn id="137" fill="hold">
                            <p:stCondLst>
                              <p:cond delay="2100"/>
                            </p:stCondLst>
                            <p:childTnLst>
                              <p:par>
                                <p:cTn id="138" presetID="53" presetClass="entr" presetSubtype="16" fill="hold" grpId="0" nodeType="afterEffect">
                                  <p:stCondLst>
                                    <p:cond delay="0"/>
                                  </p:stCondLst>
                                  <p:childTnLst>
                                    <p:set>
                                      <p:cBhvr>
                                        <p:cTn id="139" dur="1" fill="hold">
                                          <p:stCondLst>
                                            <p:cond delay="0"/>
                                          </p:stCondLst>
                                        </p:cTn>
                                        <p:tgtEl>
                                          <p:spTgt spid="24"/>
                                        </p:tgtEl>
                                        <p:attrNameLst>
                                          <p:attrName>style.visibility</p:attrName>
                                        </p:attrNameLst>
                                      </p:cBhvr>
                                      <p:to>
                                        <p:strVal val="visible"/>
                                      </p:to>
                                    </p:set>
                                    <p:anim calcmode="lin" valueType="num">
                                      <p:cBhvr>
                                        <p:cTn id="140" dur="300" fill="hold"/>
                                        <p:tgtEl>
                                          <p:spTgt spid="24"/>
                                        </p:tgtEl>
                                        <p:attrNameLst>
                                          <p:attrName>ppt_w</p:attrName>
                                        </p:attrNameLst>
                                      </p:cBhvr>
                                      <p:tavLst>
                                        <p:tav tm="0">
                                          <p:val>
                                            <p:fltVal val="0"/>
                                          </p:val>
                                        </p:tav>
                                        <p:tav tm="100000">
                                          <p:val>
                                            <p:strVal val="#ppt_w"/>
                                          </p:val>
                                        </p:tav>
                                      </p:tavLst>
                                    </p:anim>
                                    <p:anim calcmode="lin" valueType="num">
                                      <p:cBhvr>
                                        <p:cTn id="141" dur="300" fill="hold"/>
                                        <p:tgtEl>
                                          <p:spTgt spid="24"/>
                                        </p:tgtEl>
                                        <p:attrNameLst>
                                          <p:attrName>ppt_h</p:attrName>
                                        </p:attrNameLst>
                                      </p:cBhvr>
                                      <p:tavLst>
                                        <p:tav tm="0">
                                          <p:val>
                                            <p:fltVal val="0"/>
                                          </p:val>
                                        </p:tav>
                                        <p:tav tm="100000">
                                          <p:val>
                                            <p:strVal val="#ppt_h"/>
                                          </p:val>
                                        </p:tav>
                                      </p:tavLst>
                                    </p:anim>
                                    <p:animEffect transition="in" filter="fade">
                                      <p:cBhvr>
                                        <p:cTn id="142" dur="300"/>
                                        <p:tgtEl>
                                          <p:spTgt spid="24"/>
                                        </p:tgtEl>
                                      </p:cBhvr>
                                    </p:animEffect>
                                  </p:childTnLst>
                                </p:cTn>
                              </p:par>
                            </p:childTnLst>
                          </p:cTn>
                        </p:par>
                        <p:par>
                          <p:cTn id="143" fill="hold">
                            <p:stCondLst>
                              <p:cond delay="2400"/>
                            </p:stCondLst>
                            <p:childTnLst>
                              <p:par>
                                <p:cTn id="144" presetID="53" presetClass="entr" presetSubtype="16" fill="hold" grpId="0" nodeType="after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p:cTn id="146" dur="300" fill="hold"/>
                                        <p:tgtEl>
                                          <p:spTgt spid="27"/>
                                        </p:tgtEl>
                                        <p:attrNameLst>
                                          <p:attrName>ppt_w</p:attrName>
                                        </p:attrNameLst>
                                      </p:cBhvr>
                                      <p:tavLst>
                                        <p:tav tm="0">
                                          <p:val>
                                            <p:fltVal val="0"/>
                                          </p:val>
                                        </p:tav>
                                        <p:tav tm="100000">
                                          <p:val>
                                            <p:strVal val="#ppt_w"/>
                                          </p:val>
                                        </p:tav>
                                      </p:tavLst>
                                    </p:anim>
                                    <p:anim calcmode="lin" valueType="num">
                                      <p:cBhvr>
                                        <p:cTn id="147" dur="300" fill="hold"/>
                                        <p:tgtEl>
                                          <p:spTgt spid="27"/>
                                        </p:tgtEl>
                                        <p:attrNameLst>
                                          <p:attrName>ppt_h</p:attrName>
                                        </p:attrNameLst>
                                      </p:cBhvr>
                                      <p:tavLst>
                                        <p:tav tm="0">
                                          <p:val>
                                            <p:fltVal val="0"/>
                                          </p:val>
                                        </p:tav>
                                        <p:tav tm="100000">
                                          <p:val>
                                            <p:strVal val="#ppt_h"/>
                                          </p:val>
                                        </p:tav>
                                      </p:tavLst>
                                    </p:anim>
                                    <p:animEffect transition="in" filter="fade">
                                      <p:cBhvr>
                                        <p:cTn id="148" dur="300"/>
                                        <p:tgtEl>
                                          <p:spTgt spid="27"/>
                                        </p:tgtEl>
                                      </p:cBhvr>
                                    </p:animEffect>
                                  </p:childTnLst>
                                </p:cTn>
                              </p:par>
                            </p:childTnLst>
                          </p:cTn>
                        </p:par>
                        <p:par>
                          <p:cTn id="149" fill="hold">
                            <p:stCondLst>
                              <p:cond delay="2700"/>
                            </p:stCondLst>
                            <p:childTnLst>
                              <p:par>
                                <p:cTn id="150" presetID="53" presetClass="entr" presetSubtype="16" fill="hold" grpId="0" nodeType="afterEffect">
                                  <p:stCondLst>
                                    <p:cond delay="0"/>
                                  </p:stCondLst>
                                  <p:childTnLst>
                                    <p:set>
                                      <p:cBhvr>
                                        <p:cTn id="151" dur="1" fill="hold">
                                          <p:stCondLst>
                                            <p:cond delay="0"/>
                                          </p:stCondLst>
                                        </p:cTn>
                                        <p:tgtEl>
                                          <p:spTgt spid="30"/>
                                        </p:tgtEl>
                                        <p:attrNameLst>
                                          <p:attrName>style.visibility</p:attrName>
                                        </p:attrNameLst>
                                      </p:cBhvr>
                                      <p:to>
                                        <p:strVal val="visible"/>
                                      </p:to>
                                    </p:set>
                                    <p:anim calcmode="lin" valueType="num">
                                      <p:cBhvr>
                                        <p:cTn id="152" dur="300" fill="hold"/>
                                        <p:tgtEl>
                                          <p:spTgt spid="30"/>
                                        </p:tgtEl>
                                        <p:attrNameLst>
                                          <p:attrName>ppt_w</p:attrName>
                                        </p:attrNameLst>
                                      </p:cBhvr>
                                      <p:tavLst>
                                        <p:tav tm="0">
                                          <p:val>
                                            <p:fltVal val="0"/>
                                          </p:val>
                                        </p:tav>
                                        <p:tav tm="100000">
                                          <p:val>
                                            <p:strVal val="#ppt_w"/>
                                          </p:val>
                                        </p:tav>
                                      </p:tavLst>
                                    </p:anim>
                                    <p:anim calcmode="lin" valueType="num">
                                      <p:cBhvr>
                                        <p:cTn id="153" dur="300" fill="hold"/>
                                        <p:tgtEl>
                                          <p:spTgt spid="30"/>
                                        </p:tgtEl>
                                        <p:attrNameLst>
                                          <p:attrName>ppt_h</p:attrName>
                                        </p:attrNameLst>
                                      </p:cBhvr>
                                      <p:tavLst>
                                        <p:tav tm="0">
                                          <p:val>
                                            <p:fltVal val="0"/>
                                          </p:val>
                                        </p:tav>
                                        <p:tav tm="100000">
                                          <p:val>
                                            <p:strVal val="#ppt_h"/>
                                          </p:val>
                                        </p:tav>
                                      </p:tavLst>
                                    </p:anim>
                                    <p:animEffect transition="in" filter="fade">
                                      <p:cBhvr>
                                        <p:cTn id="154" dur="300"/>
                                        <p:tgtEl>
                                          <p:spTgt spid="30"/>
                                        </p:tgtEl>
                                      </p:cBhvr>
                                    </p:animEffect>
                                  </p:childTnLst>
                                </p:cTn>
                              </p:par>
                            </p:childTnLst>
                          </p:cTn>
                        </p:par>
                        <p:par>
                          <p:cTn id="155" fill="hold">
                            <p:stCondLst>
                              <p:cond delay="3000"/>
                            </p:stCondLst>
                            <p:childTnLst>
                              <p:par>
                                <p:cTn id="156" presetID="53" presetClass="entr" presetSubtype="16" fill="hold" grpId="0" nodeType="afterEffect">
                                  <p:stCondLst>
                                    <p:cond delay="0"/>
                                  </p:stCondLst>
                                  <p:childTnLst>
                                    <p:set>
                                      <p:cBhvr>
                                        <p:cTn id="157" dur="1" fill="hold">
                                          <p:stCondLst>
                                            <p:cond delay="0"/>
                                          </p:stCondLst>
                                        </p:cTn>
                                        <p:tgtEl>
                                          <p:spTgt spid="33"/>
                                        </p:tgtEl>
                                        <p:attrNameLst>
                                          <p:attrName>style.visibility</p:attrName>
                                        </p:attrNameLst>
                                      </p:cBhvr>
                                      <p:to>
                                        <p:strVal val="visible"/>
                                      </p:to>
                                    </p:set>
                                    <p:anim calcmode="lin" valueType="num">
                                      <p:cBhvr>
                                        <p:cTn id="158" dur="300" fill="hold"/>
                                        <p:tgtEl>
                                          <p:spTgt spid="33"/>
                                        </p:tgtEl>
                                        <p:attrNameLst>
                                          <p:attrName>ppt_w</p:attrName>
                                        </p:attrNameLst>
                                      </p:cBhvr>
                                      <p:tavLst>
                                        <p:tav tm="0">
                                          <p:val>
                                            <p:fltVal val="0"/>
                                          </p:val>
                                        </p:tav>
                                        <p:tav tm="100000">
                                          <p:val>
                                            <p:strVal val="#ppt_w"/>
                                          </p:val>
                                        </p:tav>
                                      </p:tavLst>
                                    </p:anim>
                                    <p:anim calcmode="lin" valueType="num">
                                      <p:cBhvr>
                                        <p:cTn id="159" dur="300" fill="hold"/>
                                        <p:tgtEl>
                                          <p:spTgt spid="33"/>
                                        </p:tgtEl>
                                        <p:attrNameLst>
                                          <p:attrName>ppt_h</p:attrName>
                                        </p:attrNameLst>
                                      </p:cBhvr>
                                      <p:tavLst>
                                        <p:tav tm="0">
                                          <p:val>
                                            <p:fltVal val="0"/>
                                          </p:val>
                                        </p:tav>
                                        <p:tav tm="100000">
                                          <p:val>
                                            <p:strVal val="#ppt_h"/>
                                          </p:val>
                                        </p:tav>
                                      </p:tavLst>
                                    </p:anim>
                                    <p:animEffect transition="in" filter="fade">
                                      <p:cBhvr>
                                        <p:cTn id="160" dur="300"/>
                                        <p:tgtEl>
                                          <p:spTgt spid="33"/>
                                        </p:tgtEl>
                                      </p:cBhvr>
                                    </p:animEffect>
                                  </p:childTnLst>
                                </p:cTn>
                              </p:par>
                            </p:childTnLst>
                          </p:cTn>
                        </p:par>
                        <p:par>
                          <p:cTn id="161" fill="hold">
                            <p:stCondLst>
                              <p:cond delay="3300"/>
                            </p:stCondLst>
                            <p:childTnLst>
                              <p:par>
                                <p:cTn id="162" presetID="53" presetClass="entr" presetSubtype="16" fill="hold" grpId="0" nodeType="afterEffect">
                                  <p:stCondLst>
                                    <p:cond delay="0"/>
                                  </p:stCondLst>
                                  <p:childTnLst>
                                    <p:set>
                                      <p:cBhvr>
                                        <p:cTn id="163" dur="1" fill="hold">
                                          <p:stCondLst>
                                            <p:cond delay="0"/>
                                          </p:stCondLst>
                                        </p:cTn>
                                        <p:tgtEl>
                                          <p:spTgt spid="32"/>
                                        </p:tgtEl>
                                        <p:attrNameLst>
                                          <p:attrName>style.visibility</p:attrName>
                                        </p:attrNameLst>
                                      </p:cBhvr>
                                      <p:to>
                                        <p:strVal val="visible"/>
                                      </p:to>
                                    </p:set>
                                    <p:anim calcmode="lin" valueType="num">
                                      <p:cBhvr>
                                        <p:cTn id="164" dur="300" fill="hold"/>
                                        <p:tgtEl>
                                          <p:spTgt spid="32"/>
                                        </p:tgtEl>
                                        <p:attrNameLst>
                                          <p:attrName>ppt_w</p:attrName>
                                        </p:attrNameLst>
                                      </p:cBhvr>
                                      <p:tavLst>
                                        <p:tav tm="0">
                                          <p:val>
                                            <p:fltVal val="0"/>
                                          </p:val>
                                        </p:tav>
                                        <p:tav tm="100000">
                                          <p:val>
                                            <p:strVal val="#ppt_w"/>
                                          </p:val>
                                        </p:tav>
                                      </p:tavLst>
                                    </p:anim>
                                    <p:anim calcmode="lin" valueType="num">
                                      <p:cBhvr>
                                        <p:cTn id="165" dur="300" fill="hold"/>
                                        <p:tgtEl>
                                          <p:spTgt spid="32"/>
                                        </p:tgtEl>
                                        <p:attrNameLst>
                                          <p:attrName>ppt_h</p:attrName>
                                        </p:attrNameLst>
                                      </p:cBhvr>
                                      <p:tavLst>
                                        <p:tav tm="0">
                                          <p:val>
                                            <p:fltVal val="0"/>
                                          </p:val>
                                        </p:tav>
                                        <p:tav tm="100000">
                                          <p:val>
                                            <p:strVal val="#ppt_h"/>
                                          </p:val>
                                        </p:tav>
                                      </p:tavLst>
                                    </p:anim>
                                    <p:animEffect transition="in" filter="fade">
                                      <p:cBhvr>
                                        <p:cTn id="166"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9239" y="2210301"/>
            <a:ext cx="11637012" cy="2437399"/>
          </a:xfrm>
        </p:spPr>
        <p:txBody>
          <a:bodyPr/>
          <a:lstStyle/>
          <a:p>
            <a:r>
              <a:rPr lang="en-GB" dirty="0" smtClean="0"/>
              <a:t>The device families you choose determines which APIs </a:t>
            </a:r>
            <a:br>
              <a:rPr lang="en-GB" dirty="0" smtClean="0"/>
            </a:br>
            <a:r>
              <a:rPr lang="en-GB" dirty="0" smtClean="0"/>
              <a:t>you can call freely</a:t>
            </a:r>
            <a:endParaRPr lang="en-US" dirty="0"/>
          </a:p>
        </p:txBody>
      </p:sp>
    </p:spTree>
    <p:extLst>
      <p:ext uri="{BB962C8B-B14F-4D97-AF65-F5344CB8AC3E}">
        <p14:creationId xmlns:p14="http://schemas.microsoft.com/office/powerpoint/2010/main" val="134061590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Locations where apps can access data</a:t>
            </a:r>
            <a:endParaRPr lang="en-GB" dirty="0"/>
          </a:p>
        </p:txBody>
      </p:sp>
      <p:sp>
        <p:nvSpPr>
          <p:cNvPr id="7" name="Rounded Rectangle 6"/>
          <p:cNvSpPr/>
          <p:nvPr/>
        </p:nvSpPr>
        <p:spPr bwMode="auto">
          <a:xfrm>
            <a:off x="3837041" y="3771738"/>
            <a:ext cx="1764812" cy="211777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2353" dirty="0">
                <a:gradFill>
                  <a:gsLst>
                    <a:gs pos="0">
                      <a:srgbClr val="FFFFFF"/>
                    </a:gs>
                    <a:gs pos="100000">
                      <a:srgbClr val="FFFFFF"/>
                    </a:gs>
                  </a:gsLst>
                  <a:lin ang="5400000" scaled="0"/>
                </a:gradFill>
                <a:ea typeface="Segoe UI" pitchFamily="34" charset="0"/>
                <a:cs typeface="Segoe UI" pitchFamily="34" charset="0"/>
              </a:rPr>
              <a:t>App</a:t>
            </a:r>
          </a:p>
        </p:txBody>
      </p:sp>
      <p:sp>
        <p:nvSpPr>
          <p:cNvPr id="8" name="Flowchart: Magnetic Disk 7"/>
          <p:cNvSpPr/>
          <p:nvPr/>
        </p:nvSpPr>
        <p:spPr bwMode="auto">
          <a:xfrm>
            <a:off x="1399914" y="5148183"/>
            <a:ext cx="1482442" cy="988295"/>
          </a:xfrm>
          <a:prstGeom prst="flowChartMagneticDisk">
            <a:avLst/>
          </a:prstGeom>
          <a:solidFill>
            <a:schemeClr val="tx2">
              <a:lumMod val="40000"/>
              <a:lumOff val="6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600" dirty="0" smtClean="0">
                <a:solidFill>
                  <a:schemeClr val="accent4"/>
                </a:solidFill>
                <a:ea typeface="Segoe UI" pitchFamily="34" charset="0"/>
                <a:cs typeface="Segoe UI" pitchFamily="34" charset="0"/>
              </a:rPr>
              <a:t>App Package Folder</a:t>
            </a:r>
            <a:endParaRPr lang="en-GB" sz="1600" dirty="0">
              <a:solidFill>
                <a:schemeClr val="accent4"/>
              </a:solidFill>
              <a:ea typeface="Segoe UI" pitchFamily="34" charset="0"/>
              <a:cs typeface="Segoe UI" pitchFamily="34" charset="0"/>
            </a:endParaRPr>
          </a:p>
        </p:txBody>
      </p:sp>
      <p:cxnSp>
        <p:nvCxnSpPr>
          <p:cNvPr id="10" name="Straight Arrow Connector 9"/>
          <p:cNvCxnSpPr>
            <a:stCxn id="8" idx="4"/>
          </p:cNvCxnSpPr>
          <p:nvPr/>
        </p:nvCxnSpPr>
        <p:spPr>
          <a:xfrm>
            <a:off x="2882357" y="5642330"/>
            <a:ext cx="954493"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7236" y="5334160"/>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r/o</a:t>
            </a:r>
          </a:p>
        </p:txBody>
      </p:sp>
      <p:sp>
        <p:nvSpPr>
          <p:cNvPr id="13" name="Flowchart: Magnetic Disk 12"/>
          <p:cNvSpPr/>
          <p:nvPr/>
        </p:nvSpPr>
        <p:spPr bwMode="auto">
          <a:xfrm>
            <a:off x="1706299" y="3467909"/>
            <a:ext cx="1482442" cy="988295"/>
          </a:xfrm>
          <a:prstGeom prst="flowChartMagneticDisk">
            <a:avLst/>
          </a:prstGeom>
          <a:solidFill>
            <a:schemeClr val="accent2"/>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765" dirty="0">
                <a:solidFill>
                  <a:schemeClr val="accent4"/>
                </a:solidFill>
                <a:ea typeface="Segoe UI" pitchFamily="34" charset="0"/>
                <a:cs typeface="Segoe UI" pitchFamily="34" charset="0"/>
              </a:rPr>
              <a:t>App data Folders</a:t>
            </a:r>
          </a:p>
        </p:txBody>
      </p:sp>
      <p:sp>
        <p:nvSpPr>
          <p:cNvPr id="14" name="TextBox 13"/>
          <p:cNvSpPr txBox="1"/>
          <p:nvPr/>
        </p:nvSpPr>
        <p:spPr>
          <a:xfrm>
            <a:off x="3121139" y="4351663"/>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cxnSp>
        <p:nvCxnSpPr>
          <p:cNvPr id="16" name="Straight Arrow Connector 15"/>
          <p:cNvCxnSpPr/>
          <p:nvPr/>
        </p:nvCxnSpPr>
        <p:spPr>
          <a:xfrm>
            <a:off x="2872571" y="4687235"/>
            <a:ext cx="95449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Flowchart: Magnetic Disk 16"/>
          <p:cNvSpPr/>
          <p:nvPr/>
        </p:nvSpPr>
        <p:spPr bwMode="auto">
          <a:xfrm>
            <a:off x="1572815" y="3698940"/>
            <a:ext cx="1482442" cy="988295"/>
          </a:xfrm>
          <a:prstGeom prst="flowChartMagneticDisk">
            <a:avLst/>
          </a:prstGeom>
          <a:solidFill>
            <a:schemeClr val="accent5">
              <a:lumMod val="40000"/>
              <a:lumOff val="6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765" dirty="0">
                <a:solidFill>
                  <a:schemeClr val="accent4"/>
                </a:solidFill>
                <a:ea typeface="Segoe UI" pitchFamily="34" charset="0"/>
                <a:cs typeface="Segoe UI" pitchFamily="34" charset="0"/>
              </a:rPr>
              <a:t>App data Folders</a:t>
            </a:r>
          </a:p>
        </p:txBody>
      </p:sp>
      <p:sp>
        <p:nvSpPr>
          <p:cNvPr id="18" name="Flowchart: Magnetic Disk 17"/>
          <p:cNvSpPr/>
          <p:nvPr/>
        </p:nvSpPr>
        <p:spPr bwMode="auto">
          <a:xfrm>
            <a:off x="1390128" y="4022868"/>
            <a:ext cx="1482442" cy="988295"/>
          </a:xfrm>
          <a:prstGeom prst="flowChartMagneticDisk">
            <a:avLst/>
          </a:prstGeom>
          <a:solidFill>
            <a:schemeClr val="tx2">
              <a:lumMod val="40000"/>
              <a:lumOff val="6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600" dirty="0">
                <a:solidFill>
                  <a:schemeClr val="accent4"/>
                </a:solidFill>
                <a:ea typeface="Segoe UI" pitchFamily="34" charset="0"/>
                <a:cs typeface="Segoe UI" pitchFamily="34" charset="0"/>
              </a:rPr>
              <a:t>App data Folders</a:t>
            </a:r>
          </a:p>
        </p:txBody>
      </p:sp>
      <p:sp>
        <p:nvSpPr>
          <p:cNvPr id="20" name="TextBox 19"/>
          <p:cNvSpPr txBox="1"/>
          <p:nvPr/>
        </p:nvSpPr>
        <p:spPr>
          <a:xfrm>
            <a:off x="1735715" y="3922148"/>
            <a:ext cx="991286" cy="534056"/>
          </a:xfrm>
          <a:prstGeom prst="rect">
            <a:avLst/>
          </a:prstGeom>
          <a:noFill/>
        </p:spPr>
        <p:txBody>
          <a:bodyPr wrap="square" lIns="179285" tIns="143428" rIns="179285" bIns="143428" rtlCol="0">
            <a:spAutoFit/>
          </a:bodyPr>
          <a:lstStyle/>
          <a:p>
            <a:pPr>
              <a:lnSpc>
                <a:spcPct val="90000"/>
              </a:lnSpc>
            </a:pPr>
            <a:r>
              <a:rPr lang="en-GB" sz="1765" dirty="0">
                <a:solidFill>
                  <a:schemeClr val="bg2"/>
                </a:solidFill>
              </a:rPr>
              <a:t>Local</a:t>
            </a:r>
          </a:p>
        </p:txBody>
      </p:sp>
      <p:sp>
        <p:nvSpPr>
          <p:cNvPr id="21" name="TextBox 20"/>
          <p:cNvSpPr txBox="1"/>
          <p:nvPr/>
        </p:nvSpPr>
        <p:spPr>
          <a:xfrm>
            <a:off x="1769174" y="3579360"/>
            <a:ext cx="1352825" cy="534056"/>
          </a:xfrm>
          <a:prstGeom prst="rect">
            <a:avLst/>
          </a:prstGeom>
          <a:noFill/>
        </p:spPr>
        <p:txBody>
          <a:bodyPr wrap="square" lIns="179285" tIns="143428" rIns="179285" bIns="143428" rtlCol="0">
            <a:spAutoFit/>
          </a:bodyPr>
          <a:lstStyle/>
          <a:p>
            <a:pPr>
              <a:lnSpc>
                <a:spcPct val="90000"/>
              </a:lnSpc>
            </a:pPr>
            <a:r>
              <a:rPr lang="en-GB" sz="1765" dirty="0">
                <a:solidFill>
                  <a:schemeClr val="tx2">
                    <a:lumMod val="75000"/>
                    <a:lumOff val="25000"/>
                  </a:schemeClr>
                </a:solidFill>
              </a:rPr>
              <a:t>Roaming</a:t>
            </a:r>
          </a:p>
        </p:txBody>
      </p:sp>
      <p:sp>
        <p:nvSpPr>
          <p:cNvPr id="22" name="TextBox 21"/>
          <p:cNvSpPr txBox="1"/>
          <p:nvPr/>
        </p:nvSpPr>
        <p:spPr>
          <a:xfrm>
            <a:off x="2032043" y="3336254"/>
            <a:ext cx="991286" cy="534056"/>
          </a:xfrm>
          <a:prstGeom prst="rect">
            <a:avLst/>
          </a:prstGeom>
          <a:noFill/>
        </p:spPr>
        <p:txBody>
          <a:bodyPr wrap="square" lIns="179285" tIns="143428" rIns="179285" bIns="143428" rtlCol="0">
            <a:spAutoFit/>
          </a:bodyPr>
          <a:lstStyle/>
          <a:p>
            <a:pPr>
              <a:lnSpc>
                <a:spcPct val="90000"/>
              </a:lnSpc>
            </a:pPr>
            <a:r>
              <a:rPr lang="en-GB" sz="1765" dirty="0">
                <a:solidFill>
                  <a:schemeClr val="bg2"/>
                </a:solidFill>
              </a:rPr>
              <a:t>Temp</a:t>
            </a:r>
          </a:p>
        </p:txBody>
      </p:sp>
      <p:sp>
        <p:nvSpPr>
          <p:cNvPr id="24" name="Snip Diagonal Corner Rectangle 23"/>
          <p:cNvSpPr/>
          <p:nvPr/>
        </p:nvSpPr>
        <p:spPr bwMode="auto">
          <a:xfrm>
            <a:off x="6816646" y="5090214"/>
            <a:ext cx="1561253" cy="940483"/>
          </a:xfrm>
          <a:prstGeom prst="snip2Diag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600" dirty="0" smtClean="0">
                <a:solidFill>
                  <a:schemeClr val="tx2">
                    <a:lumMod val="65000"/>
                    <a:lumOff val="35000"/>
                  </a:schemeClr>
                </a:solidFill>
                <a:ea typeface="Segoe UI" pitchFamily="34" charset="0"/>
                <a:cs typeface="Segoe UI" pitchFamily="34" charset="0"/>
              </a:rPr>
              <a:t>Removable</a:t>
            </a:r>
          </a:p>
          <a:p>
            <a:pPr algn="ctr" defTabSz="914102" fontAlgn="base">
              <a:lnSpc>
                <a:spcPct val="90000"/>
              </a:lnSpc>
              <a:spcBef>
                <a:spcPct val="0"/>
              </a:spcBef>
              <a:spcAft>
                <a:spcPct val="0"/>
              </a:spcAft>
            </a:pPr>
            <a:r>
              <a:rPr lang="en-GB" sz="1600" dirty="0" smtClean="0">
                <a:solidFill>
                  <a:schemeClr val="tx2">
                    <a:lumMod val="65000"/>
                    <a:lumOff val="35000"/>
                  </a:schemeClr>
                </a:solidFill>
                <a:ea typeface="Segoe UI" pitchFamily="34" charset="0"/>
                <a:cs typeface="Segoe UI" pitchFamily="34" charset="0"/>
              </a:rPr>
              <a:t>Storage</a:t>
            </a:r>
            <a:br>
              <a:rPr lang="en-GB" sz="1600" dirty="0" smtClean="0">
                <a:solidFill>
                  <a:schemeClr val="tx2">
                    <a:lumMod val="65000"/>
                    <a:lumOff val="35000"/>
                  </a:schemeClr>
                </a:solidFill>
                <a:ea typeface="Segoe UI" pitchFamily="34" charset="0"/>
                <a:cs typeface="Segoe UI" pitchFamily="34" charset="0"/>
              </a:rPr>
            </a:br>
            <a:r>
              <a:rPr lang="en-GB" sz="1600" dirty="0" smtClean="0">
                <a:solidFill>
                  <a:schemeClr val="tx2">
                    <a:lumMod val="65000"/>
                    <a:lumOff val="35000"/>
                  </a:schemeClr>
                </a:solidFill>
                <a:ea typeface="Segoe UI" pitchFamily="34" charset="0"/>
                <a:cs typeface="Segoe UI" pitchFamily="34" charset="0"/>
              </a:rPr>
              <a:t> (SD Card)</a:t>
            </a:r>
            <a:endParaRPr lang="en-GB" sz="1600" dirty="0">
              <a:solidFill>
                <a:schemeClr val="tx2">
                  <a:lumMod val="65000"/>
                  <a:lumOff val="35000"/>
                </a:schemeClr>
              </a:solidFill>
              <a:ea typeface="Segoe UI" pitchFamily="34" charset="0"/>
              <a:cs typeface="Segoe UI" pitchFamily="34" charset="0"/>
            </a:endParaRPr>
          </a:p>
        </p:txBody>
      </p:sp>
      <p:sp>
        <p:nvSpPr>
          <p:cNvPr id="25" name="TextBox 24"/>
          <p:cNvSpPr txBox="1"/>
          <p:nvPr/>
        </p:nvSpPr>
        <p:spPr>
          <a:xfrm>
            <a:off x="5835072" y="5042403"/>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cxnSp>
        <p:nvCxnSpPr>
          <p:cNvPr id="26" name="Straight Arrow Connector 25"/>
          <p:cNvCxnSpPr/>
          <p:nvPr/>
        </p:nvCxnSpPr>
        <p:spPr>
          <a:xfrm>
            <a:off x="5586504" y="5377976"/>
            <a:ext cx="1230142" cy="1739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Snip Single Corner Rectangle 26"/>
          <p:cNvSpPr/>
          <p:nvPr/>
        </p:nvSpPr>
        <p:spPr bwMode="auto">
          <a:xfrm>
            <a:off x="6887238" y="3451975"/>
            <a:ext cx="1341257" cy="765143"/>
          </a:xfrm>
          <a:prstGeom prst="snip1Rect">
            <a:avLst/>
          </a:prstGeom>
          <a:solidFill>
            <a:schemeClr val="accent2"/>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GB"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Snip Single Corner Rectangle 27"/>
          <p:cNvSpPr/>
          <p:nvPr/>
        </p:nvSpPr>
        <p:spPr bwMode="auto">
          <a:xfrm>
            <a:off x="7036642" y="3601380"/>
            <a:ext cx="1341257" cy="765143"/>
          </a:xfrm>
          <a:prstGeom prst="snip1Rect">
            <a:avLst/>
          </a:prstGeom>
          <a:solidFill>
            <a:schemeClr val="accent4">
              <a:lumMod val="40000"/>
              <a:lumOff val="6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GB"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Snip Single Corner Rectangle 28"/>
          <p:cNvSpPr/>
          <p:nvPr/>
        </p:nvSpPr>
        <p:spPr bwMode="auto">
          <a:xfrm>
            <a:off x="7186046" y="3750784"/>
            <a:ext cx="1341257" cy="765143"/>
          </a:xfrm>
          <a:prstGeom prst="snip1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600" dirty="0">
                <a:gradFill>
                  <a:gsLst>
                    <a:gs pos="0">
                      <a:srgbClr val="FFFFFF"/>
                    </a:gs>
                    <a:gs pos="100000">
                      <a:srgbClr val="FFFFFF"/>
                    </a:gs>
                  </a:gsLst>
                  <a:lin ang="5400000" scaled="0"/>
                </a:gradFill>
                <a:ea typeface="Segoe UI" pitchFamily="34" charset="0"/>
                <a:cs typeface="Segoe UI" pitchFamily="34" charset="0"/>
              </a:rPr>
              <a:t>Known Folders</a:t>
            </a:r>
          </a:p>
        </p:txBody>
      </p:sp>
      <p:sp>
        <p:nvSpPr>
          <p:cNvPr id="30" name="TextBox 29"/>
          <p:cNvSpPr txBox="1"/>
          <p:nvPr/>
        </p:nvSpPr>
        <p:spPr>
          <a:xfrm>
            <a:off x="8581458" y="3412125"/>
            <a:ext cx="2526608" cy="1457285"/>
          </a:xfrm>
          <a:prstGeom prst="rect">
            <a:avLst/>
          </a:prstGeom>
          <a:noFill/>
        </p:spPr>
        <p:txBody>
          <a:bodyPr wrap="square" lIns="179285" tIns="143428" rIns="179285" bIns="143428" rtlCol="0">
            <a:spAutoFit/>
          </a:bodyPr>
          <a:lstStyle/>
          <a:p>
            <a:pPr>
              <a:lnSpc>
                <a:spcPct val="90000"/>
              </a:lnSpc>
            </a:pPr>
            <a:r>
              <a:rPr lang="en-GB" sz="1765" dirty="0">
                <a:gradFill>
                  <a:gsLst>
                    <a:gs pos="2917">
                      <a:schemeClr val="tx1"/>
                    </a:gs>
                    <a:gs pos="30000">
                      <a:schemeClr val="tx1"/>
                    </a:gs>
                  </a:gsLst>
                  <a:lin ang="5400000" scaled="0"/>
                </a:gradFill>
              </a:rPr>
              <a:t>Pictures</a:t>
            </a:r>
            <a:br>
              <a:rPr lang="en-GB" sz="1765" dirty="0">
                <a:gradFill>
                  <a:gsLst>
                    <a:gs pos="2917">
                      <a:schemeClr val="tx1"/>
                    </a:gs>
                    <a:gs pos="30000">
                      <a:schemeClr val="tx1"/>
                    </a:gs>
                  </a:gsLst>
                  <a:lin ang="5400000" scaled="0"/>
                </a:gradFill>
              </a:rPr>
            </a:br>
            <a:r>
              <a:rPr lang="en-GB" sz="1765" dirty="0">
                <a:gradFill>
                  <a:gsLst>
                    <a:gs pos="2917">
                      <a:schemeClr val="tx1"/>
                    </a:gs>
                    <a:gs pos="30000">
                      <a:schemeClr val="tx1"/>
                    </a:gs>
                  </a:gsLst>
                  <a:lin ang="5400000" scaled="0"/>
                </a:gradFill>
              </a:rPr>
              <a:t>Videos</a:t>
            </a:r>
            <a:br>
              <a:rPr lang="en-GB" sz="1765" dirty="0">
                <a:gradFill>
                  <a:gsLst>
                    <a:gs pos="2917">
                      <a:schemeClr val="tx1"/>
                    </a:gs>
                    <a:gs pos="30000">
                      <a:schemeClr val="tx1"/>
                    </a:gs>
                  </a:gsLst>
                  <a:lin ang="5400000" scaled="0"/>
                </a:gradFill>
              </a:rPr>
            </a:br>
            <a:r>
              <a:rPr lang="en-GB" sz="1765" dirty="0">
                <a:gradFill>
                  <a:gsLst>
                    <a:gs pos="2917">
                      <a:schemeClr val="tx1"/>
                    </a:gs>
                    <a:gs pos="30000">
                      <a:schemeClr val="tx1"/>
                    </a:gs>
                  </a:gsLst>
                  <a:lin ang="5400000" scaled="0"/>
                </a:gradFill>
              </a:rPr>
              <a:t>Music</a:t>
            </a:r>
          </a:p>
          <a:p>
            <a:pPr>
              <a:lnSpc>
                <a:spcPct val="90000"/>
              </a:lnSpc>
            </a:pPr>
            <a:r>
              <a:rPr lang="en-GB" sz="1568" dirty="0">
                <a:gradFill>
                  <a:gsLst>
                    <a:gs pos="2917">
                      <a:schemeClr val="tx1"/>
                    </a:gs>
                    <a:gs pos="30000">
                      <a:schemeClr val="tx1"/>
                    </a:gs>
                  </a:gsLst>
                  <a:lin ang="5400000" scaled="0"/>
                </a:gradFill>
              </a:rPr>
              <a:t>- Direct access needs manifest capabilities</a:t>
            </a:r>
          </a:p>
        </p:txBody>
      </p:sp>
      <p:cxnSp>
        <p:nvCxnSpPr>
          <p:cNvPr id="31" name="Straight Arrow Connector 30"/>
          <p:cNvCxnSpPr/>
          <p:nvPr/>
        </p:nvCxnSpPr>
        <p:spPr>
          <a:xfrm flipV="1">
            <a:off x="5574145" y="4346027"/>
            <a:ext cx="1438589" cy="1076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981865" y="3952556"/>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sp>
        <p:nvSpPr>
          <p:cNvPr id="34" name="Cloud 33"/>
          <p:cNvSpPr/>
          <p:nvPr/>
        </p:nvSpPr>
        <p:spPr bwMode="auto">
          <a:xfrm>
            <a:off x="3702690" y="1087166"/>
            <a:ext cx="2139216" cy="1278884"/>
          </a:xfrm>
          <a:prstGeom prst="cloud">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765" dirty="0" smtClean="0">
                <a:gradFill>
                  <a:gsLst>
                    <a:gs pos="0">
                      <a:srgbClr val="FFFFFF"/>
                    </a:gs>
                    <a:gs pos="100000">
                      <a:srgbClr val="FFFFFF"/>
                    </a:gs>
                  </a:gsLst>
                  <a:lin ang="5400000" scaled="0"/>
                </a:gradFill>
                <a:ea typeface="Segoe UI" pitchFamily="34" charset="0"/>
                <a:cs typeface="Segoe UI" pitchFamily="34" charset="0"/>
              </a:rPr>
              <a:t>Cloud</a:t>
            </a:r>
            <a:endParaRPr lang="en-GB" sz="1765" dirty="0">
              <a:gradFill>
                <a:gsLst>
                  <a:gs pos="0">
                    <a:srgbClr val="FFFFFF"/>
                  </a:gs>
                  <a:gs pos="100000">
                    <a:srgbClr val="FFFFFF"/>
                  </a:gs>
                </a:gsLst>
                <a:lin ang="5400000" scaled="0"/>
              </a:gradFill>
              <a:ea typeface="Segoe UI" pitchFamily="34" charset="0"/>
              <a:cs typeface="Segoe UI" pitchFamily="34" charset="0"/>
            </a:endParaRPr>
          </a:p>
        </p:txBody>
      </p:sp>
      <p:sp>
        <p:nvSpPr>
          <p:cNvPr id="35" name="TextBox 34"/>
          <p:cNvSpPr txBox="1"/>
          <p:nvPr/>
        </p:nvSpPr>
        <p:spPr>
          <a:xfrm>
            <a:off x="3866457" y="2999386"/>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cxnSp>
        <p:nvCxnSpPr>
          <p:cNvPr id="36" name="Straight Arrow Connector 35"/>
          <p:cNvCxnSpPr/>
          <p:nvPr/>
        </p:nvCxnSpPr>
        <p:spPr>
          <a:xfrm flipV="1">
            <a:off x="4332559" y="2299674"/>
            <a:ext cx="485" cy="147162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Snip Single Corner Rectangle 42"/>
          <p:cNvSpPr/>
          <p:nvPr/>
        </p:nvSpPr>
        <p:spPr bwMode="auto">
          <a:xfrm>
            <a:off x="10061076" y="2246513"/>
            <a:ext cx="1125431" cy="734942"/>
          </a:xfrm>
          <a:prstGeom prst="snip1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600" dirty="0">
                <a:gradFill>
                  <a:gsLst>
                    <a:gs pos="0">
                      <a:srgbClr val="FFFFFF"/>
                    </a:gs>
                    <a:gs pos="100000">
                      <a:srgbClr val="FFFFFF"/>
                    </a:gs>
                  </a:gsLst>
                  <a:lin ang="5400000" scaled="0"/>
                </a:gradFill>
                <a:ea typeface="Segoe UI" pitchFamily="34" charset="0"/>
                <a:cs typeface="Segoe UI" pitchFamily="34" charset="0"/>
              </a:rPr>
              <a:t>File System</a:t>
            </a:r>
          </a:p>
        </p:txBody>
      </p:sp>
      <p:sp>
        <p:nvSpPr>
          <p:cNvPr id="44" name="Rounded Rectangle 43"/>
          <p:cNvSpPr/>
          <p:nvPr/>
        </p:nvSpPr>
        <p:spPr bwMode="auto">
          <a:xfrm>
            <a:off x="6363131" y="1840554"/>
            <a:ext cx="1344140" cy="97275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36000" rIns="144000"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568" dirty="0">
                <a:gradFill>
                  <a:gsLst>
                    <a:gs pos="0">
                      <a:srgbClr val="FFFFFF"/>
                    </a:gs>
                    <a:gs pos="100000">
                      <a:srgbClr val="FFFFFF"/>
                    </a:gs>
                  </a:gsLst>
                  <a:lin ang="5400000" scaled="0"/>
                </a:gradFill>
                <a:ea typeface="Segoe UI" pitchFamily="34" charset="0"/>
                <a:cs typeface="Segoe UI" pitchFamily="34" charset="0"/>
              </a:rPr>
              <a:t>File </a:t>
            </a:r>
            <a:r>
              <a:rPr lang="en-GB" sz="1568" dirty="0" smtClean="0">
                <a:gradFill>
                  <a:gsLst>
                    <a:gs pos="0">
                      <a:srgbClr val="FFFFFF"/>
                    </a:gs>
                    <a:gs pos="100000">
                      <a:srgbClr val="FFFFFF"/>
                    </a:gs>
                  </a:gsLst>
                  <a:lin ang="5400000" scaled="0"/>
                </a:gradFill>
                <a:ea typeface="Segoe UI" pitchFamily="34" charset="0"/>
                <a:cs typeface="Segoe UI" pitchFamily="34" charset="0"/>
              </a:rPr>
              <a:t>Open/Save Picker </a:t>
            </a:r>
            <a:r>
              <a:rPr lang="en-GB" sz="1765" dirty="0">
                <a:gradFill>
                  <a:gsLst>
                    <a:gs pos="0">
                      <a:srgbClr val="FFFFFF"/>
                    </a:gs>
                    <a:gs pos="100000">
                      <a:srgbClr val="FFFFFF"/>
                    </a:gs>
                  </a:gsLst>
                  <a:lin ang="5400000" scaled="0"/>
                </a:gradFill>
                <a:ea typeface="Segoe UI" pitchFamily="34" charset="0"/>
                <a:cs typeface="Segoe UI" pitchFamily="34" charset="0"/>
              </a:rPr>
              <a:t>APIs</a:t>
            </a:r>
            <a:endParaRPr lang="en-GB" sz="2353" dirty="0">
              <a:gradFill>
                <a:gsLst>
                  <a:gs pos="0">
                    <a:srgbClr val="FFFFFF"/>
                  </a:gs>
                  <a:gs pos="100000">
                    <a:srgbClr val="FFFFFF"/>
                  </a:gs>
                </a:gsLst>
                <a:lin ang="5400000" scaled="0"/>
              </a:gradFill>
              <a:ea typeface="Segoe UI" pitchFamily="34" charset="0"/>
              <a:cs typeface="Segoe UI" pitchFamily="34" charset="0"/>
            </a:endParaRPr>
          </a:p>
        </p:txBody>
      </p:sp>
      <p:cxnSp>
        <p:nvCxnSpPr>
          <p:cNvPr id="45" name="Straight Arrow Connector 44"/>
          <p:cNvCxnSpPr/>
          <p:nvPr/>
        </p:nvCxnSpPr>
        <p:spPr>
          <a:xfrm flipV="1">
            <a:off x="5257976" y="2676655"/>
            <a:ext cx="1134074" cy="109508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84398" y="2999386"/>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cxnSp>
        <p:nvCxnSpPr>
          <p:cNvPr id="48" name="Straight Arrow Connector 47"/>
          <p:cNvCxnSpPr/>
          <p:nvPr/>
        </p:nvCxnSpPr>
        <p:spPr>
          <a:xfrm>
            <a:off x="7688127" y="2237937"/>
            <a:ext cx="390964" cy="552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3"/>
          <a:stretch>
            <a:fillRect/>
          </a:stretch>
        </p:blipFill>
        <p:spPr>
          <a:xfrm>
            <a:off x="10089090" y="1187620"/>
            <a:ext cx="1332795" cy="397448"/>
          </a:xfrm>
          <a:prstGeom prst="rect">
            <a:avLst/>
          </a:prstGeom>
        </p:spPr>
      </p:pic>
      <p:sp>
        <p:nvSpPr>
          <p:cNvPr id="52" name="Cloud 51"/>
          <p:cNvSpPr/>
          <p:nvPr/>
        </p:nvSpPr>
        <p:spPr>
          <a:xfrm>
            <a:off x="9883274" y="1003430"/>
            <a:ext cx="1589185" cy="110543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sz="1765">
              <a:solidFill>
                <a:prstClr val="white"/>
              </a:solidFill>
            </a:endParaRPr>
          </a:p>
        </p:txBody>
      </p:sp>
      <p:cxnSp>
        <p:nvCxnSpPr>
          <p:cNvPr id="53" name="Straight Arrow Connector 52"/>
          <p:cNvCxnSpPr/>
          <p:nvPr/>
        </p:nvCxnSpPr>
        <p:spPr>
          <a:xfrm>
            <a:off x="9414086" y="2305200"/>
            <a:ext cx="64699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Flowchart: Magnetic Disk 53"/>
          <p:cNvSpPr/>
          <p:nvPr/>
        </p:nvSpPr>
        <p:spPr bwMode="auto">
          <a:xfrm>
            <a:off x="2001679" y="1239458"/>
            <a:ext cx="1275601" cy="856836"/>
          </a:xfrm>
          <a:prstGeom prst="flowChartMagneticDisk">
            <a:avLst/>
          </a:prstGeom>
          <a:solidFill>
            <a:schemeClr val="tx2">
              <a:lumMod val="40000"/>
              <a:lumOff val="6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0800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600" dirty="0">
                <a:solidFill>
                  <a:schemeClr val="accent4"/>
                </a:solidFill>
                <a:ea typeface="Segoe UI" pitchFamily="34" charset="0"/>
                <a:cs typeface="Segoe UI" pitchFamily="34" charset="0"/>
              </a:rPr>
              <a:t>Credential Locker</a:t>
            </a: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4525" y="1159078"/>
            <a:ext cx="1081417" cy="540709"/>
          </a:xfrm>
          <a:prstGeom prst="rect">
            <a:avLst/>
          </a:prstGeom>
        </p:spPr>
      </p:pic>
      <p:cxnSp>
        <p:nvCxnSpPr>
          <p:cNvPr id="56" name="Straight Arrow Connector 55"/>
          <p:cNvCxnSpPr/>
          <p:nvPr/>
        </p:nvCxnSpPr>
        <p:spPr>
          <a:xfrm flipH="1" flipV="1">
            <a:off x="2869118" y="2115148"/>
            <a:ext cx="1171568" cy="167035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427671" y="2737378"/>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cxnSp>
        <p:nvCxnSpPr>
          <p:cNvPr id="63" name="Straight Arrow Connector 62"/>
          <p:cNvCxnSpPr/>
          <p:nvPr/>
        </p:nvCxnSpPr>
        <p:spPr>
          <a:xfrm flipV="1">
            <a:off x="4980983" y="2313885"/>
            <a:ext cx="485" cy="147162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bwMode="auto">
          <a:xfrm>
            <a:off x="4497767" y="2520384"/>
            <a:ext cx="1221313" cy="642877"/>
          </a:xfrm>
          <a:prstGeom prst="roundRect">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372" dirty="0">
                <a:gradFill>
                  <a:gsLst>
                    <a:gs pos="0">
                      <a:srgbClr val="FFFFFF"/>
                    </a:gs>
                    <a:gs pos="100000">
                      <a:srgbClr val="FFFFFF"/>
                    </a:gs>
                  </a:gsLst>
                  <a:lin ang="5400000" scaled="0"/>
                </a:gradFill>
                <a:ea typeface="Segoe UI" pitchFamily="34" charset="0"/>
                <a:cs typeface="Segoe UI" pitchFamily="34" charset="0"/>
              </a:rPr>
              <a:t>B/ground Transfer</a:t>
            </a:r>
            <a:endParaRPr lang="en-GB" sz="1961" dirty="0">
              <a:gradFill>
                <a:gsLst>
                  <a:gs pos="0">
                    <a:srgbClr val="FFFFFF"/>
                  </a:gs>
                  <a:gs pos="100000">
                    <a:srgbClr val="FFFFFF"/>
                  </a:gs>
                </a:gsLst>
                <a:lin ang="5400000" scaled="0"/>
              </a:gradFill>
              <a:ea typeface="Segoe UI" pitchFamily="34" charset="0"/>
              <a:cs typeface="Segoe UI" pitchFamily="34" charset="0"/>
            </a:endParaRPr>
          </a:p>
        </p:txBody>
      </p:sp>
      <p:sp>
        <p:nvSpPr>
          <p:cNvPr id="46" name="Flowchart: Magnetic Disk 45"/>
          <p:cNvSpPr/>
          <p:nvPr/>
        </p:nvSpPr>
        <p:spPr bwMode="auto">
          <a:xfrm>
            <a:off x="1533030" y="2297283"/>
            <a:ext cx="1275601" cy="856836"/>
          </a:xfrm>
          <a:prstGeom prst="flowChartMagneticDisk">
            <a:avLst/>
          </a:prstGeom>
          <a:solidFill>
            <a:schemeClr val="accent3">
              <a:lumMod val="7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400" dirty="0" smtClean="0">
                <a:solidFill>
                  <a:schemeClr val="bg1">
                    <a:lumMod val="95000"/>
                  </a:schemeClr>
                </a:solidFill>
                <a:ea typeface="Segoe UI" pitchFamily="34" charset="0"/>
                <a:cs typeface="Segoe UI" pitchFamily="34" charset="0"/>
              </a:rPr>
              <a:t>Publishers Shared Folder</a:t>
            </a:r>
            <a:endParaRPr lang="en-GB" sz="1400" dirty="0">
              <a:solidFill>
                <a:schemeClr val="bg1">
                  <a:lumMod val="95000"/>
                </a:schemeClr>
              </a:solidFill>
              <a:ea typeface="Segoe UI" pitchFamily="34" charset="0"/>
              <a:cs typeface="Segoe UI" pitchFamily="34" charset="0"/>
            </a:endParaRPr>
          </a:p>
        </p:txBody>
      </p:sp>
      <p:cxnSp>
        <p:nvCxnSpPr>
          <p:cNvPr id="49" name="Straight Arrow Connector 48"/>
          <p:cNvCxnSpPr/>
          <p:nvPr/>
        </p:nvCxnSpPr>
        <p:spPr>
          <a:xfrm flipH="1" flipV="1">
            <a:off x="2810525" y="3094245"/>
            <a:ext cx="1077761" cy="82461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82171" y="3090340"/>
            <a:ext cx="635332" cy="452590"/>
          </a:xfrm>
          <a:prstGeom prst="rect">
            <a:avLst/>
          </a:prstGeom>
          <a:noFill/>
        </p:spPr>
        <p:txBody>
          <a:bodyPr wrap="square" lIns="179285" tIns="143428" rIns="179285" bIns="143428" rtlCol="0">
            <a:spAutoFit/>
          </a:bodyPr>
          <a:lstStyle/>
          <a:p>
            <a:pPr>
              <a:lnSpc>
                <a:spcPct val="90000"/>
              </a:lnSpc>
            </a:pPr>
            <a:r>
              <a:rPr lang="en-GB" sz="1176" dirty="0">
                <a:gradFill>
                  <a:gsLst>
                    <a:gs pos="2917">
                      <a:schemeClr val="tx1"/>
                    </a:gs>
                    <a:gs pos="30000">
                      <a:schemeClr val="tx1"/>
                    </a:gs>
                  </a:gsLst>
                  <a:lin ang="5400000" scaled="0"/>
                </a:gradFill>
              </a:rPr>
              <a:t>r/w</a:t>
            </a:r>
          </a:p>
        </p:txBody>
      </p:sp>
      <p:sp>
        <p:nvSpPr>
          <p:cNvPr id="57" name="Rounded Rectangle 56"/>
          <p:cNvSpPr/>
          <p:nvPr/>
        </p:nvSpPr>
        <p:spPr bwMode="auto">
          <a:xfrm>
            <a:off x="8089090" y="1501746"/>
            <a:ext cx="943177" cy="1174908"/>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dirty="0">
                <a:gradFill>
                  <a:gsLst>
                    <a:gs pos="0">
                      <a:srgbClr val="FFFFFF"/>
                    </a:gs>
                    <a:gs pos="100000">
                      <a:srgbClr val="FFFFFF"/>
                    </a:gs>
                  </a:gsLst>
                  <a:lin ang="5400000" scaled="0"/>
                </a:gradFill>
                <a:ea typeface="Segoe UI" pitchFamily="34" charset="0"/>
                <a:cs typeface="Segoe UI" pitchFamily="34" charset="0"/>
              </a:rPr>
              <a:t>App</a:t>
            </a:r>
            <a:endParaRPr lang="en-GB" sz="2353" dirty="0">
              <a:gradFill>
                <a:gsLst>
                  <a:gs pos="0">
                    <a:srgbClr val="FFFFFF"/>
                  </a:gs>
                  <a:gs pos="100000">
                    <a:srgbClr val="FFFFFF"/>
                  </a:gs>
                </a:gsLst>
                <a:lin ang="5400000" scaled="0"/>
              </a:gradFill>
              <a:ea typeface="Segoe UI" pitchFamily="34" charset="0"/>
              <a:cs typeface="Segoe UI" pitchFamily="34" charset="0"/>
            </a:endParaRPr>
          </a:p>
        </p:txBody>
      </p:sp>
      <p:sp>
        <p:nvSpPr>
          <p:cNvPr id="59" name="Rounded Rectangle 58"/>
          <p:cNvSpPr/>
          <p:nvPr/>
        </p:nvSpPr>
        <p:spPr bwMode="auto">
          <a:xfrm>
            <a:off x="8241490" y="1654146"/>
            <a:ext cx="943177" cy="1174908"/>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dirty="0">
                <a:gradFill>
                  <a:gsLst>
                    <a:gs pos="0">
                      <a:srgbClr val="FFFFFF"/>
                    </a:gs>
                    <a:gs pos="100000">
                      <a:srgbClr val="FFFFFF"/>
                    </a:gs>
                  </a:gsLst>
                  <a:lin ang="5400000" scaled="0"/>
                </a:gradFill>
                <a:ea typeface="Segoe UI" pitchFamily="34" charset="0"/>
                <a:cs typeface="Segoe UI" pitchFamily="34" charset="0"/>
              </a:rPr>
              <a:t>App</a:t>
            </a:r>
            <a:endParaRPr lang="en-GB" sz="2353" dirty="0">
              <a:gradFill>
                <a:gsLst>
                  <a:gs pos="0">
                    <a:srgbClr val="FFFFFF"/>
                  </a:gs>
                  <a:gs pos="100000">
                    <a:srgbClr val="FFFFFF"/>
                  </a:gs>
                </a:gsLst>
                <a:lin ang="5400000" scaled="0"/>
              </a:gradFill>
              <a:ea typeface="Segoe UI" pitchFamily="34" charset="0"/>
              <a:cs typeface="Segoe UI" pitchFamily="34" charset="0"/>
            </a:endParaRPr>
          </a:p>
        </p:txBody>
      </p:sp>
      <p:sp>
        <p:nvSpPr>
          <p:cNvPr id="60" name="Rounded Rectangle 59"/>
          <p:cNvSpPr/>
          <p:nvPr/>
        </p:nvSpPr>
        <p:spPr bwMode="auto">
          <a:xfrm>
            <a:off x="8393890" y="1806546"/>
            <a:ext cx="1020196" cy="1174908"/>
          </a:xfrm>
          <a:prstGeom prst="roundRect">
            <a:avLst/>
          </a:prstGeom>
          <a:solidFill>
            <a:schemeClr val="accent5">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143428" rIns="108000"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GB" sz="1400" dirty="0" smtClean="0">
                <a:solidFill>
                  <a:schemeClr val="tx2">
                    <a:lumMod val="65000"/>
                    <a:lumOff val="35000"/>
                  </a:schemeClr>
                </a:solidFill>
                <a:ea typeface="Segoe UI" pitchFamily="34" charset="0"/>
                <a:cs typeface="Segoe UI" pitchFamily="34" charset="0"/>
              </a:rPr>
              <a:t>Picker Provider apps</a:t>
            </a:r>
            <a:endParaRPr lang="en-GB" dirty="0">
              <a:solidFill>
                <a:schemeClr val="tx2">
                  <a:lumMod val="65000"/>
                  <a:lumOff val="35000"/>
                </a:schemeClr>
              </a:solidFill>
              <a:ea typeface="Segoe UI" pitchFamily="34" charset="0"/>
              <a:cs typeface="Segoe UI" pitchFamily="34" charset="0"/>
            </a:endParaRPr>
          </a:p>
        </p:txBody>
      </p:sp>
      <p:cxnSp>
        <p:nvCxnSpPr>
          <p:cNvPr id="62" name="Straight Arrow Connector 61"/>
          <p:cNvCxnSpPr/>
          <p:nvPr/>
        </p:nvCxnSpPr>
        <p:spPr>
          <a:xfrm flipV="1">
            <a:off x="9414086" y="1840554"/>
            <a:ext cx="558589" cy="26831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1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10"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cTn>
                              </p:par>
                              <p:par>
                                <p:cTn id="87" presetID="10" presetClass="entr" presetSubtype="0" fill="hold"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par>
                                <p:cTn id="93" presetID="10" presetClass="entr" presetSubtype="0"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500"/>
                                        <p:tgtEl>
                                          <p:spTgt spid="5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fade">
                                      <p:cBhvr>
                                        <p:cTn id="104" dur="500"/>
                                        <p:tgtEl>
                                          <p:spTgt spid="60"/>
                                        </p:tgtEl>
                                      </p:cBhvr>
                                    </p:animEffect>
                                  </p:childTnLst>
                                </p:cTn>
                              </p:par>
                              <p:par>
                                <p:cTn id="105" presetID="10" presetClass="entr" presetSubtype="0"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par>
                                <p:cTn id="111" presetID="10" presetClass="entr" presetSubtype="0" fill="hold"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500"/>
                                        <p:tgtEl>
                                          <p:spTgt spid="4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fade">
                                      <p:cBhvr>
                                        <p:cTn id="124" dur="500"/>
                                        <p:tgtEl>
                                          <p:spTgt spid="29"/>
                                        </p:tgtEl>
                                      </p:cBhvr>
                                    </p:animEffect>
                                  </p:childTnLst>
                                </p:cTn>
                              </p:par>
                              <p:par>
                                <p:cTn id="125" presetID="10" presetClass="entr" presetSubtype="0"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3"/>
                                        </p:tgtEl>
                                        <p:attrNameLst>
                                          <p:attrName>style.visibility</p:attrName>
                                        </p:attrNameLst>
                                      </p:cBhvr>
                                      <p:to>
                                        <p:strVal val="visible"/>
                                      </p:to>
                                    </p:set>
                                    <p:animEffect transition="in" filter="fade">
                                      <p:cBhvr>
                                        <p:cTn id="130" dur="500"/>
                                        <p:tgtEl>
                                          <p:spTgt spid="3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fade">
                                      <p:cBhvr>
                                        <p:cTn id="133" dur="500"/>
                                        <p:tgtEl>
                                          <p:spTgt spid="3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500"/>
                                        <p:tgtEl>
                                          <p:spTgt spid="34"/>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fade">
                                      <p:cBhvr>
                                        <p:cTn id="141" dur="500"/>
                                        <p:tgtEl>
                                          <p:spTgt spid="35"/>
                                        </p:tgtEl>
                                      </p:cBhvr>
                                    </p:animEffect>
                                  </p:childTnLst>
                                </p:cTn>
                              </p:par>
                              <p:par>
                                <p:cTn id="142" presetID="10" presetClass="entr" presetSubtype="0" fill="hold"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fade">
                                      <p:cBhvr>
                                        <p:cTn id="144" dur="500"/>
                                        <p:tgtEl>
                                          <p:spTgt spid="36"/>
                                        </p:tgtEl>
                                      </p:cBhvr>
                                    </p:animEffect>
                                  </p:childTnLst>
                                </p:cTn>
                              </p:par>
                              <p:par>
                                <p:cTn id="145" presetID="10" presetClass="entr" presetSubtype="0" fill="hold" nodeType="with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500"/>
                                        <p:tgtEl>
                                          <p:spTgt spid="6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Effect transition="in" filter="fade">
                                      <p:cBhvr>
                                        <p:cTn id="15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14" grpId="0"/>
      <p:bldP spid="17" grpId="0" animBg="1"/>
      <p:bldP spid="18" grpId="0" animBg="1"/>
      <p:bldP spid="20" grpId="0"/>
      <p:bldP spid="21" grpId="0"/>
      <p:bldP spid="22" grpId="0"/>
      <p:bldP spid="24" grpId="0" animBg="1"/>
      <p:bldP spid="25" grpId="0"/>
      <p:bldP spid="27" grpId="0" animBg="1"/>
      <p:bldP spid="28" grpId="0" animBg="1"/>
      <p:bldP spid="29" grpId="0" animBg="1"/>
      <p:bldP spid="30" grpId="0"/>
      <p:bldP spid="33" grpId="0"/>
      <p:bldP spid="34" grpId="0" animBg="1"/>
      <p:bldP spid="35" grpId="0"/>
      <p:bldP spid="43" grpId="0" animBg="1"/>
      <p:bldP spid="44" grpId="0" animBg="1"/>
      <p:bldP spid="47" grpId="0"/>
      <p:bldP spid="52" grpId="0" animBg="1"/>
      <p:bldP spid="54" grpId="0" animBg="1"/>
      <p:bldP spid="58" grpId="0"/>
      <p:bldP spid="61" grpId="0" animBg="1"/>
      <p:bldP spid="46" grpId="0" animBg="1"/>
      <p:bldP spid="50" grpId="0"/>
      <p:bldP spid="57" grpId="0" animBg="1"/>
      <p:bldP spid="59" grpId="0" animBg="1"/>
      <p:bldP spid="6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
          <p:cNvSpPr>
            <a:spLocks noGrp="1" noChangeAspect="1"/>
          </p:cNvSpPr>
          <p:nvPr>
            <p:ph type="title"/>
          </p:nvPr>
        </p:nvSpPr>
        <p:spPr/>
        <p:txBody>
          <a:bodyPr/>
          <a:lstStyle/>
          <a:p>
            <a:r>
              <a:rPr lang="en-US" dirty="0" smtClean="0"/>
              <a:t>Package and App Data Folders</a:t>
            </a:r>
            <a:br>
              <a:rPr lang="en-US" dirty="0" smtClean="0"/>
            </a:br>
            <a:endParaRPr lang="en-US" dirty="0"/>
          </a:p>
        </p:txBody>
      </p:sp>
      <p:sp>
        <p:nvSpPr>
          <p:cNvPr id="2" name="Content Placeholder 1"/>
          <p:cNvSpPr>
            <a:spLocks noGrp="1"/>
          </p:cNvSpPr>
          <p:nvPr>
            <p:ph type="body" sz="quarter" idx="10"/>
          </p:nvPr>
        </p:nvSpPr>
        <p:spPr>
          <a:xfrm>
            <a:off x="257174" y="1204913"/>
            <a:ext cx="3125700" cy="5653087"/>
          </a:xfrm>
          <a:prstGeom prst="rect">
            <a:avLst/>
          </a:prstGeom>
        </p:spPr>
        <p:txBody>
          <a:bodyPr/>
          <a:lstStyle/>
          <a:p>
            <a:pPr>
              <a:lnSpc>
                <a:spcPct val="100000"/>
              </a:lnSpc>
            </a:pPr>
            <a:r>
              <a:rPr lang="en-US" sz="1600" dirty="0"/>
              <a:t>Package Manager installs all app files into the </a:t>
            </a:r>
            <a:r>
              <a:rPr lang="en-US" sz="1600" dirty="0" smtClean="0"/>
              <a:t>App package Folder</a:t>
            </a:r>
            <a:endParaRPr lang="en-US" sz="1600" dirty="0"/>
          </a:p>
          <a:p>
            <a:pPr>
              <a:lnSpc>
                <a:spcPct val="100000"/>
              </a:lnSpc>
            </a:pPr>
            <a:r>
              <a:rPr lang="en-US" sz="1600" dirty="0"/>
              <a:t>Read-only access from app</a:t>
            </a:r>
          </a:p>
          <a:p>
            <a:pPr>
              <a:lnSpc>
                <a:spcPct val="100000"/>
              </a:lnSpc>
            </a:pPr>
            <a:endParaRPr lang="en-US" sz="1600" dirty="0" smtClean="0"/>
          </a:p>
          <a:p>
            <a:pPr>
              <a:lnSpc>
                <a:spcPct val="100000"/>
              </a:lnSpc>
            </a:pPr>
            <a:endParaRPr lang="en-US" sz="1600" dirty="0"/>
          </a:p>
          <a:p>
            <a:pPr>
              <a:lnSpc>
                <a:spcPct val="100000"/>
              </a:lnSpc>
            </a:pPr>
            <a:r>
              <a:rPr lang="en-US" sz="1600" dirty="0"/>
              <a:t>Apps store data in </a:t>
            </a:r>
            <a:br>
              <a:rPr lang="en-US" sz="1600" dirty="0"/>
            </a:br>
            <a:r>
              <a:rPr lang="en-US" sz="1600" dirty="0"/>
              <a:t>Local Folder</a:t>
            </a:r>
          </a:p>
          <a:p>
            <a:pPr>
              <a:lnSpc>
                <a:spcPct val="100000"/>
              </a:lnSpc>
            </a:pPr>
            <a:r>
              <a:rPr lang="en-US" sz="1600" dirty="0"/>
              <a:t>Settings and properties in the app </a:t>
            </a:r>
            <a:r>
              <a:rPr lang="en-US" sz="1600" dirty="0" smtClean="0"/>
              <a:t>settings dictionaries</a:t>
            </a:r>
            <a:endParaRPr lang="en-US" sz="1600" dirty="0"/>
          </a:p>
          <a:p>
            <a:pPr>
              <a:lnSpc>
                <a:spcPct val="100000"/>
              </a:lnSpc>
            </a:pPr>
            <a:r>
              <a:rPr lang="en-US" sz="1600" dirty="0" smtClean="0"/>
              <a:t>Data </a:t>
            </a:r>
            <a:r>
              <a:rPr lang="en-US" sz="1600" dirty="0"/>
              <a:t>in </a:t>
            </a:r>
            <a:r>
              <a:rPr lang="en-US" sz="1600" dirty="0" smtClean="0"/>
              <a:t>files </a:t>
            </a:r>
            <a:endParaRPr lang="en-US" sz="1600" dirty="0"/>
          </a:p>
          <a:p>
            <a:pPr>
              <a:lnSpc>
                <a:spcPct val="100000"/>
              </a:lnSpc>
            </a:pPr>
            <a:r>
              <a:rPr lang="en-US" sz="1600" dirty="0"/>
              <a:t>Structured data in database files</a:t>
            </a:r>
          </a:p>
        </p:txBody>
      </p:sp>
      <p:sp>
        <p:nvSpPr>
          <p:cNvPr id="41" name="Rectangle 40"/>
          <p:cNvSpPr>
            <a:spLocks noChangeAspect="1"/>
          </p:cNvSpPr>
          <p:nvPr/>
        </p:nvSpPr>
        <p:spPr bwMode="auto">
          <a:xfrm>
            <a:off x="3371030" y="1238772"/>
            <a:ext cx="8210592" cy="2638245"/>
          </a:xfrm>
          <a:prstGeom prst="rect">
            <a:avLst/>
          </a:prstGeom>
          <a:solidFill>
            <a:schemeClr val="accent3"/>
          </a:solidFill>
          <a:ln w="12700">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09441" tIns="102360" rIns="511799" bIns="102360" numCol="1" rtlCol="0" anchor="ctr" anchorCtr="0" compatLnSpc="1">
            <a:prstTxWarp prst="textNoShape">
              <a:avLst/>
            </a:prstTxWarp>
          </a:bodyPr>
          <a:lstStyle/>
          <a:p>
            <a:pPr marL="259447" indent="-259447" fontAlgn="base">
              <a:lnSpc>
                <a:spcPct val="120000"/>
              </a:lnSpc>
              <a:spcBef>
                <a:spcPts val="672"/>
              </a:spcBef>
              <a:spcAft>
                <a:spcPct val="0"/>
              </a:spcAft>
              <a:buFont typeface="Arial" pitchFamily="34" charset="0"/>
              <a:buChar char="•"/>
              <a:defRPr/>
            </a:pPr>
            <a:endParaRPr lang="en-US" dirty="0">
              <a:solidFill>
                <a:schemeClr val="bg1"/>
              </a:solidFill>
              <a:ea typeface="Times New Roman"/>
            </a:endParaRPr>
          </a:p>
        </p:txBody>
      </p:sp>
      <p:sp>
        <p:nvSpPr>
          <p:cNvPr id="46" name="Rounded Rectangle 45"/>
          <p:cNvSpPr>
            <a:spLocks noChangeAspect="1"/>
          </p:cNvSpPr>
          <p:nvPr/>
        </p:nvSpPr>
        <p:spPr bwMode="auto">
          <a:xfrm>
            <a:off x="401323" y="1375246"/>
            <a:ext cx="3230278" cy="1250370"/>
          </a:xfrm>
          <a:prstGeom prst="roundRect">
            <a:avLst>
              <a:gd name="adj" fmla="val 21540"/>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t" anchorCtr="0" compatLnSpc="1">
            <a:prstTxWarp prst="textNoShape">
              <a:avLst/>
            </a:prstTxWarp>
          </a:bodyPr>
          <a:lstStyle/>
          <a:p>
            <a:pPr>
              <a:lnSpc>
                <a:spcPct val="90000"/>
              </a:lnSpc>
              <a:spcBef>
                <a:spcPts val="672"/>
              </a:spcBef>
              <a:buClr>
                <a:schemeClr val="accent3"/>
              </a:buClr>
              <a:buSzPct val="80000"/>
            </a:pPr>
            <a:endParaRPr lang="en-US" sz="1866" spc="-130" dirty="0">
              <a:gradFill>
                <a:gsLst>
                  <a:gs pos="0">
                    <a:schemeClr val="tx2">
                      <a:lumMod val="85000"/>
                      <a:lumOff val="15000"/>
                    </a:schemeClr>
                  </a:gs>
                  <a:gs pos="100000">
                    <a:schemeClr val="tx2">
                      <a:lumMod val="85000"/>
                      <a:lumOff val="15000"/>
                    </a:schemeClr>
                  </a:gs>
                </a:gsLst>
                <a:lin ang="10800000" scaled="1"/>
              </a:gradFill>
            </a:endParaRPr>
          </a:p>
        </p:txBody>
      </p:sp>
      <p:sp>
        <p:nvSpPr>
          <p:cNvPr id="51" name="Rectangle 50"/>
          <p:cNvSpPr>
            <a:spLocks noChangeAspect="1"/>
          </p:cNvSpPr>
          <p:nvPr/>
        </p:nvSpPr>
        <p:spPr bwMode="auto">
          <a:xfrm>
            <a:off x="3371030" y="3941735"/>
            <a:ext cx="8210592" cy="2763865"/>
          </a:xfrm>
          <a:prstGeom prst="rect">
            <a:avLst/>
          </a:prstGeom>
          <a:solidFill>
            <a:schemeClr val="accent2">
              <a:lumMod val="40000"/>
              <a:lumOff val="60000"/>
            </a:schemeClr>
          </a:solidFill>
          <a:ln w="12700">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09441" tIns="102360" rIns="511799" bIns="102360" numCol="1" rtlCol="0" anchor="ctr" anchorCtr="0" compatLnSpc="1">
            <a:prstTxWarp prst="textNoShape">
              <a:avLst/>
            </a:prstTxWarp>
          </a:bodyPr>
          <a:lstStyle/>
          <a:p>
            <a:pPr marL="259447" indent="-259447" fontAlgn="base">
              <a:lnSpc>
                <a:spcPct val="120000"/>
              </a:lnSpc>
              <a:spcBef>
                <a:spcPts val="672"/>
              </a:spcBef>
              <a:spcAft>
                <a:spcPct val="0"/>
              </a:spcAft>
              <a:buFont typeface="Arial" pitchFamily="34" charset="0"/>
              <a:buChar char="•"/>
              <a:defRPr/>
            </a:pPr>
            <a:endParaRPr lang="en-US" dirty="0">
              <a:solidFill>
                <a:prstClr val="black">
                  <a:lumMod val="65000"/>
                  <a:lumOff val="35000"/>
                </a:prstClr>
              </a:solidFill>
              <a:ea typeface="Times New Roman"/>
            </a:endParaRPr>
          </a:p>
        </p:txBody>
      </p:sp>
      <p:sp>
        <p:nvSpPr>
          <p:cNvPr id="58" name="TextBox 57"/>
          <p:cNvSpPr txBox="1">
            <a:spLocks noChangeAspect="1"/>
          </p:cNvSpPr>
          <p:nvPr/>
        </p:nvSpPr>
        <p:spPr>
          <a:xfrm>
            <a:off x="6324567" y="5377412"/>
            <a:ext cx="1219027" cy="703419"/>
          </a:xfrm>
          <a:prstGeom prst="rect">
            <a:avLst/>
          </a:prstGeom>
          <a:noFill/>
        </p:spPr>
        <p:txBody>
          <a:bodyPr wrap="square" lIns="102360" tIns="51181" rIns="102360" bIns="51181">
            <a:spAutoFit/>
          </a:bodyPr>
          <a:lstStyle/>
          <a:p>
            <a:pPr algn="ctr" fontAlgn="base">
              <a:spcBef>
                <a:spcPct val="0"/>
              </a:spcBef>
            </a:pPr>
            <a:r>
              <a:rPr lang="en-US" sz="1300" dirty="0">
                <a:solidFill>
                  <a:prstClr val="black">
                    <a:lumMod val="65000"/>
                    <a:lumOff val="35000"/>
                  </a:prstClr>
                </a:solidFill>
              </a:rPr>
              <a:t>Local or Roaming</a:t>
            </a:r>
          </a:p>
          <a:p>
            <a:pPr algn="ctr" fontAlgn="base">
              <a:spcBef>
                <a:spcPct val="0"/>
              </a:spcBef>
            </a:pPr>
            <a:r>
              <a:rPr lang="en-US" sz="1300" dirty="0">
                <a:solidFill>
                  <a:prstClr val="black">
                    <a:lumMod val="65000"/>
                    <a:lumOff val="35000"/>
                  </a:prstClr>
                </a:solidFill>
              </a:rPr>
              <a:t>Settings File</a:t>
            </a:r>
          </a:p>
        </p:txBody>
      </p:sp>
      <p:sp>
        <p:nvSpPr>
          <p:cNvPr id="60" name="AutoShape 4"/>
          <p:cNvSpPr>
            <a:spLocks noChangeAspect="1" noChangeArrowheads="1"/>
          </p:cNvSpPr>
          <p:nvPr/>
        </p:nvSpPr>
        <p:spPr bwMode="auto">
          <a:xfrm>
            <a:off x="3478284" y="4272232"/>
            <a:ext cx="1752352" cy="1246732"/>
          </a:xfrm>
          <a:prstGeom prst="rect">
            <a:avLst/>
          </a:prstGeom>
          <a:ln w="127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02357" tIns="71652" rIns="102357" bIns="51178" numCol="1" rtlCol="0" anchor="t" anchorCtr="0" compatLnSpc="1">
            <a:prstTxWarp prst="textNoShape">
              <a:avLst/>
            </a:prstTxWarp>
          </a:bodyPr>
          <a:lstStyle/>
          <a:p>
            <a:pPr indent="-383839" algn="ctr" defTabSz="895626" fontAlgn="base">
              <a:lnSpc>
                <a:spcPct val="90000"/>
              </a:lnSpc>
              <a:spcBef>
                <a:spcPct val="0"/>
              </a:spcBef>
              <a:spcAft>
                <a:spcPct val="35000"/>
              </a:spcAft>
              <a:defRPr/>
            </a:pPr>
            <a:r>
              <a:rPr lang="en-US" b="1" dirty="0">
                <a:solidFill>
                  <a:prstClr val="white"/>
                </a:solidFill>
              </a:rPr>
              <a:t>App</a:t>
            </a:r>
          </a:p>
        </p:txBody>
      </p:sp>
      <p:sp>
        <p:nvSpPr>
          <p:cNvPr id="62" name="Rectangle 61"/>
          <p:cNvSpPr>
            <a:spLocks noChangeAspect="1"/>
          </p:cNvSpPr>
          <p:nvPr/>
        </p:nvSpPr>
        <p:spPr>
          <a:xfrm>
            <a:off x="5347613" y="4319256"/>
            <a:ext cx="1752352" cy="53420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02360" tIns="51181" rIns="102360" bIns="51181">
            <a:spAutoFit/>
          </a:bodyPr>
          <a:lstStyle/>
          <a:p>
            <a:pPr algn="ctr"/>
            <a:r>
              <a:rPr lang="en-US" sz="1400" b="1" dirty="0">
                <a:solidFill>
                  <a:schemeClr val="accent4"/>
                </a:solidFill>
              </a:rPr>
              <a:t>Creates/Manages</a:t>
            </a:r>
          </a:p>
          <a:p>
            <a:pPr algn="ctr"/>
            <a:r>
              <a:rPr lang="en-US" sz="1400" b="1" dirty="0">
                <a:solidFill>
                  <a:schemeClr val="accent4"/>
                </a:solidFill>
              </a:rPr>
              <a:t>files and settings</a:t>
            </a:r>
          </a:p>
        </p:txBody>
      </p:sp>
      <p:sp>
        <p:nvSpPr>
          <p:cNvPr id="63" name="Rectangle 62"/>
          <p:cNvSpPr>
            <a:spLocks noChangeAspect="1"/>
          </p:cNvSpPr>
          <p:nvPr/>
        </p:nvSpPr>
        <p:spPr>
          <a:xfrm>
            <a:off x="10362596" y="5377414"/>
            <a:ext cx="990458" cy="472724"/>
          </a:xfrm>
          <a:prstGeom prst="rect">
            <a:avLst/>
          </a:prstGeom>
          <a:noFill/>
        </p:spPr>
        <p:txBody>
          <a:bodyPr wrap="square" lIns="102360" tIns="51181" rIns="102360" bIns="51181">
            <a:spAutoFit/>
          </a:bodyPr>
          <a:lstStyle/>
          <a:p>
            <a:pPr fontAlgn="base">
              <a:spcBef>
                <a:spcPct val="0"/>
              </a:spcBef>
            </a:pPr>
            <a:r>
              <a:rPr lang="en-US" sz="1200" dirty="0">
                <a:solidFill>
                  <a:prstClr val="black">
                    <a:lumMod val="65000"/>
                    <a:lumOff val="35000"/>
                  </a:prstClr>
                </a:solidFill>
              </a:rPr>
              <a:t>Application</a:t>
            </a:r>
          </a:p>
          <a:p>
            <a:pPr fontAlgn="base">
              <a:spcBef>
                <a:spcPct val="0"/>
              </a:spcBef>
            </a:pPr>
            <a:r>
              <a:rPr lang="en-US" sz="1200" dirty="0">
                <a:solidFill>
                  <a:prstClr val="black">
                    <a:lumMod val="65000"/>
                    <a:lumOff val="35000"/>
                  </a:prstClr>
                </a:solidFill>
              </a:rPr>
              <a:t>Files</a:t>
            </a:r>
          </a:p>
        </p:txBody>
      </p:sp>
      <p:sp>
        <p:nvSpPr>
          <p:cNvPr id="64" name="TextBox 63"/>
          <p:cNvSpPr txBox="1">
            <a:spLocks noChangeAspect="1"/>
          </p:cNvSpPr>
          <p:nvPr/>
        </p:nvSpPr>
        <p:spPr>
          <a:xfrm>
            <a:off x="9821006" y="3948994"/>
            <a:ext cx="1725346" cy="677899"/>
          </a:xfrm>
          <a:prstGeom prst="rect">
            <a:avLst/>
          </a:prstGeom>
          <a:noFill/>
        </p:spPr>
        <p:txBody>
          <a:bodyPr wrap="square" lIns="102360" tIns="51181" rIns="102360" bIns="51181">
            <a:spAutoFit/>
          </a:bodyPr>
          <a:lstStyle/>
          <a:p>
            <a:pPr algn="ctr"/>
            <a:r>
              <a:rPr lang="en-US" sz="1866" b="1" dirty="0">
                <a:solidFill>
                  <a:schemeClr val="accent4"/>
                </a:solidFill>
              </a:rPr>
              <a:t>App Data Folder</a:t>
            </a:r>
          </a:p>
        </p:txBody>
      </p:sp>
      <p:sp>
        <p:nvSpPr>
          <p:cNvPr id="65" name="Rectangle 64"/>
          <p:cNvSpPr>
            <a:spLocks noChangeAspect="1"/>
          </p:cNvSpPr>
          <p:nvPr/>
        </p:nvSpPr>
        <p:spPr>
          <a:xfrm>
            <a:off x="5268731" y="2168528"/>
            <a:ext cx="1828541" cy="534201"/>
          </a:xfrm>
          <a:prstGeom prst="rect">
            <a:avLst/>
          </a:prstGeom>
          <a:noFill/>
        </p:spPr>
        <p:txBody>
          <a:bodyPr wrap="square" lIns="102360" tIns="51181" rIns="102360" bIns="51181">
            <a:spAutoFit/>
          </a:bodyPr>
          <a:lstStyle/>
          <a:p>
            <a:pPr algn="ctr"/>
            <a:r>
              <a:rPr lang="en-US" sz="1400" b="1" dirty="0">
                <a:solidFill>
                  <a:schemeClr val="bg2"/>
                </a:solidFill>
              </a:rPr>
              <a:t>Creates root folder</a:t>
            </a:r>
          </a:p>
          <a:p>
            <a:pPr algn="ctr"/>
            <a:r>
              <a:rPr lang="en-US" sz="1400" b="1" dirty="0">
                <a:solidFill>
                  <a:schemeClr val="bg2"/>
                </a:solidFill>
              </a:rPr>
              <a:t>sandboxed to App</a:t>
            </a:r>
          </a:p>
        </p:txBody>
      </p:sp>
      <p:sp>
        <p:nvSpPr>
          <p:cNvPr id="66" name="Rectangle 65"/>
          <p:cNvSpPr>
            <a:spLocks noChangeAspect="1"/>
          </p:cNvSpPr>
          <p:nvPr/>
        </p:nvSpPr>
        <p:spPr>
          <a:xfrm>
            <a:off x="3478285" y="2127506"/>
            <a:ext cx="1676162" cy="1066648"/>
          </a:xfrm>
          <a:prstGeom prst="rect">
            <a:avLst/>
          </a:prstGeom>
          <a:ln w="127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2357" tIns="51178" rIns="102357" bIns="51178" numCol="1" rtlCol="0" anchor="ctr" anchorCtr="0" compatLnSpc="1">
            <a:prstTxWarp prst="textNoShape">
              <a:avLst/>
            </a:prstTxWarp>
          </a:bodyPr>
          <a:lstStyle/>
          <a:p>
            <a:pPr indent="-383839" algn="ctr" defTabSz="895626" fontAlgn="base">
              <a:lnSpc>
                <a:spcPct val="90000"/>
              </a:lnSpc>
              <a:spcBef>
                <a:spcPct val="0"/>
              </a:spcBef>
              <a:spcAft>
                <a:spcPct val="35000"/>
              </a:spcAft>
              <a:defRPr/>
            </a:pPr>
            <a:r>
              <a:rPr lang="en-US" b="1" dirty="0">
                <a:solidFill>
                  <a:prstClr val="white"/>
                </a:solidFill>
              </a:rPr>
              <a:t>Package Manager</a:t>
            </a:r>
          </a:p>
        </p:txBody>
      </p:sp>
      <p:sp>
        <p:nvSpPr>
          <p:cNvPr id="67" name="TextBox 66"/>
          <p:cNvSpPr txBox="1">
            <a:spLocks noChangeAspect="1"/>
          </p:cNvSpPr>
          <p:nvPr/>
        </p:nvSpPr>
        <p:spPr>
          <a:xfrm>
            <a:off x="9354322" y="1222743"/>
            <a:ext cx="2227299" cy="390630"/>
          </a:xfrm>
          <a:prstGeom prst="rect">
            <a:avLst/>
          </a:prstGeom>
          <a:noFill/>
        </p:spPr>
        <p:txBody>
          <a:bodyPr wrap="square" lIns="102360" tIns="51181" rIns="102360" bIns="51181">
            <a:spAutoFit/>
          </a:bodyPr>
          <a:lstStyle/>
          <a:p>
            <a:pPr algn="ctr"/>
            <a:r>
              <a:rPr lang="en-US" sz="1866" b="1" dirty="0" smtClean="0">
                <a:solidFill>
                  <a:schemeClr val="bg1"/>
                </a:solidFill>
              </a:rPr>
              <a:t>App Package Folder</a:t>
            </a:r>
            <a:endParaRPr lang="en-US" sz="1866" b="1" dirty="0">
              <a:solidFill>
                <a:schemeClr val="bg1"/>
              </a:solidFill>
            </a:endParaRPr>
          </a:p>
        </p:txBody>
      </p:sp>
      <p:sp>
        <p:nvSpPr>
          <p:cNvPr id="68" name="Rectangle 67"/>
          <p:cNvSpPr>
            <a:spLocks noChangeAspect="1"/>
          </p:cNvSpPr>
          <p:nvPr/>
        </p:nvSpPr>
        <p:spPr bwMode="auto">
          <a:xfrm>
            <a:off x="3631603" y="4616524"/>
            <a:ext cx="1411911" cy="850935"/>
          </a:xfrm>
          <a:prstGeom prst="rect">
            <a:avLst/>
          </a:prstGeom>
          <a:solidFill>
            <a:schemeClr val="accent2">
              <a:lumMod val="40000"/>
              <a:lumOff val="60000"/>
              <a:alpha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a:r>
              <a:rPr lang="en-US" sz="1333" dirty="0" err="1">
                <a:solidFill>
                  <a:prstClr val="white"/>
                </a:solidFill>
              </a:rPr>
              <a:t>WinRT</a:t>
            </a:r>
            <a:r>
              <a:rPr lang="en-US" sz="1333" dirty="0">
                <a:solidFill>
                  <a:prstClr val="white"/>
                </a:solidFill>
              </a:rPr>
              <a:t> Storage APIs</a:t>
            </a:r>
            <a:br>
              <a:rPr lang="en-US" sz="1333" dirty="0">
                <a:solidFill>
                  <a:prstClr val="white"/>
                </a:solidFill>
              </a:rPr>
            </a:br>
            <a:endParaRPr lang="en-US" sz="1333" dirty="0">
              <a:solidFill>
                <a:prstClr val="white"/>
              </a:solidFill>
            </a:endParaRPr>
          </a:p>
        </p:txBody>
      </p:sp>
      <p:sp>
        <p:nvSpPr>
          <p:cNvPr id="69" name="Right Arrow 68"/>
          <p:cNvSpPr>
            <a:spLocks noChangeAspect="1"/>
          </p:cNvSpPr>
          <p:nvPr/>
        </p:nvSpPr>
        <p:spPr bwMode="black">
          <a:xfrm>
            <a:off x="5184405" y="2790566"/>
            <a:ext cx="2359190" cy="379088"/>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sp>
        <p:nvSpPr>
          <p:cNvPr id="70" name="Right Arrow 69"/>
          <p:cNvSpPr>
            <a:spLocks noChangeAspect="1"/>
          </p:cNvSpPr>
          <p:nvPr/>
        </p:nvSpPr>
        <p:spPr bwMode="black">
          <a:xfrm>
            <a:off x="5321261" y="4968515"/>
            <a:ext cx="2222335" cy="379088"/>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pic>
        <p:nvPicPr>
          <p:cNvPr id="71" name="Picture 5" descr="C:\Documents and Settings\Pennie\My Documents\ACERDATA (D)\Pennie's documents\MS Image\Shapes and Graphics\MSN Illustration Icon\document folder icon.png"/>
          <p:cNvPicPr>
            <a:picLocks noChangeAspect="1" noChangeArrowheads="1"/>
          </p:cNvPicPr>
          <p:nvPr/>
        </p:nvPicPr>
        <p:blipFill>
          <a:blip r:embed="rId3" cstate="print"/>
          <a:srcRect/>
          <a:stretch>
            <a:fillRect/>
          </a:stretch>
        </p:blipFill>
        <p:spPr bwMode="auto">
          <a:xfrm>
            <a:off x="8027739" y="1675893"/>
            <a:ext cx="1187233" cy="925079"/>
          </a:xfrm>
          <a:prstGeom prst="rect">
            <a:avLst/>
          </a:prstGeom>
          <a:noFill/>
        </p:spPr>
      </p:pic>
      <p:pic>
        <p:nvPicPr>
          <p:cNvPr id="72" name="Picture 5" descr="C:\Documents and Settings\Pennie\My Documents\ACERDATA (D)\Pennie's documents\MS Image\Shapes and Graphics\MSN Illustration Icon\document folder icon.png"/>
          <p:cNvPicPr>
            <a:picLocks noChangeAspect="1" noChangeArrowheads="1"/>
          </p:cNvPicPr>
          <p:nvPr/>
        </p:nvPicPr>
        <p:blipFill>
          <a:blip r:embed="rId3" cstate="print"/>
          <a:srcRect/>
          <a:stretch>
            <a:fillRect/>
          </a:stretch>
        </p:blipFill>
        <p:spPr bwMode="auto">
          <a:xfrm>
            <a:off x="8039764" y="3941736"/>
            <a:ext cx="1187233" cy="925079"/>
          </a:xfrm>
          <a:prstGeom prst="rect">
            <a:avLst/>
          </a:prstGeom>
          <a:noFill/>
        </p:spPr>
      </p:pic>
      <p:pic>
        <p:nvPicPr>
          <p:cNvPr id="73" name="Picture 3" descr="C:\Documents and Settings\Pennie\My Documents\ACERDATA (D)\Pennie's documents\MS Image\Shapes and Graphics\_WINDOWS SERVER ICONS\Documents\Document Bullet List Yellow.png"/>
          <p:cNvPicPr>
            <a:picLocks noChangeAspect="1" noChangeArrowheads="1"/>
          </p:cNvPicPr>
          <p:nvPr/>
        </p:nvPicPr>
        <p:blipFill>
          <a:blip r:embed="rId4" cstate="print"/>
          <a:srcRect/>
          <a:stretch>
            <a:fillRect/>
          </a:stretch>
        </p:blipFill>
        <p:spPr bwMode="auto">
          <a:xfrm>
            <a:off x="9370710" y="5381875"/>
            <a:ext cx="306180" cy="394810"/>
          </a:xfrm>
          <a:prstGeom prst="rect">
            <a:avLst/>
          </a:prstGeom>
          <a:noFill/>
        </p:spPr>
      </p:pic>
      <p:pic>
        <p:nvPicPr>
          <p:cNvPr id="74" name="Picture 4" descr="C:\Documents and Settings\Pennie\My Documents\ACERDATA (D)\Pennie's documents\MS Image\Shapes and Graphics\Windows_Vista_Icons_ for_Marketing_use\Vista Icons off the web\imageres.dll_I0043_0409.png"/>
          <p:cNvPicPr>
            <a:picLocks noChangeAspect="1" noChangeArrowheads="1"/>
          </p:cNvPicPr>
          <p:nvPr/>
        </p:nvPicPr>
        <p:blipFill>
          <a:blip r:embed="rId5" cstate="print"/>
          <a:srcRect/>
          <a:stretch>
            <a:fillRect/>
          </a:stretch>
        </p:blipFill>
        <p:spPr bwMode="auto">
          <a:xfrm>
            <a:off x="7467409" y="5267594"/>
            <a:ext cx="636519" cy="636519"/>
          </a:xfrm>
          <a:prstGeom prst="rect">
            <a:avLst/>
          </a:prstGeom>
          <a:noFill/>
        </p:spPr>
      </p:pic>
      <p:sp>
        <p:nvSpPr>
          <p:cNvPr id="75" name="Right Arrow 74"/>
          <p:cNvSpPr>
            <a:spLocks noChangeAspect="1"/>
          </p:cNvSpPr>
          <p:nvPr/>
        </p:nvSpPr>
        <p:spPr bwMode="black">
          <a:xfrm rot="5400000">
            <a:off x="7968891" y="3175160"/>
            <a:ext cx="1328974" cy="256784"/>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sp>
        <p:nvSpPr>
          <p:cNvPr id="77" name="Right Arrow 76"/>
          <p:cNvSpPr>
            <a:spLocks noChangeAspect="1"/>
          </p:cNvSpPr>
          <p:nvPr/>
        </p:nvSpPr>
        <p:spPr bwMode="black">
          <a:xfrm rot="5400000">
            <a:off x="8389379" y="4819617"/>
            <a:ext cx="488002" cy="266181"/>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sp>
        <p:nvSpPr>
          <p:cNvPr id="78" name="Right Arrow 77"/>
          <p:cNvSpPr>
            <a:spLocks noChangeAspect="1"/>
          </p:cNvSpPr>
          <p:nvPr/>
        </p:nvSpPr>
        <p:spPr bwMode="black">
          <a:xfrm rot="8560660">
            <a:off x="7925025" y="4925708"/>
            <a:ext cx="488002" cy="266181"/>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sp>
        <p:nvSpPr>
          <p:cNvPr id="80" name="Right Arrow 79"/>
          <p:cNvSpPr>
            <a:spLocks noChangeAspect="1"/>
          </p:cNvSpPr>
          <p:nvPr/>
        </p:nvSpPr>
        <p:spPr bwMode="black">
          <a:xfrm rot="12064995" flipH="1">
            <a:off x="8851030" y="4850868"/>
            <a:ext cx="750324" cy="291524"/>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pic>
        <p:nvPicPr>
          <p:cNvPr id="81" name="Picture 5" descr="C:\Documents and Settings\Pennie\My Documents\ACERDATA (D)\Pennie's documents\MS Image\Shapes and Graphics\MSN Illustration Icon\document folder icon.png"/>
          <p:cNvPicPr>
            <a:picLocks noChangeAspect="1" noChangeArrowheads="1"/>
          </p:cNvPicPr>
          <p:nvPr/>
        </p:nvPicPr>
        <p:blipFill>
          <a:blip r:embed="rId6" cstate="print"/>
          <a:srcRect/>
          <a:stretch>
            <a:fillRect/>
          </a:stretch>
        </p:blipFill>
        <p:spPr bwMode="auto">
          <a:xfrm>
            <a:off x="9600705" y="2258115"/>
            <a:ext cx="616294" cy="480211"/>
          </a:xfrm>
          <a:prstGeom prst="rect">
            <a:avLst/>
          </a:prstGeom>
          <a:noFill/>
        </p:spPr>
      </p:pic>
      <p:sp>
        <p:nvSpPr>
          <p:cNvPr id="82" name="Right Arrow 81"/>
          <p:cNvSpPr>
            <a:spLocks noChangeAspect="1"/>
          </p:cNvSpPr>
          <p:nvPr/>
        </p:nvSpPr>
        <p:spPr bwMode="black">
          <a:xfrm rot="5400000">
            <a:off x="9778450" y="2711972"/>
            <a:ext cx="292437" cy="190156"/>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pic>
        <p:nvPicPr>
          <p:cNvPr id="83" name="Picture 5" descr="C:\Documents and Settings\Pennie\My Documents\ACERDATA (D)\Pennie's documents\MS Image\Shapes and Graphics\MSN Illustration Icon\document folder icon.png"/>
          <p:cNvPicPr>
            <a:picLocks noChangeAspect="1" noChangeArrowheads="1"/>
          </p:cNvPicPr>
          <p:nvPr/>
        </p:nvPicPr>
        <p:blipFill>
          <a:blip r:embed="rId6" cstate="print"/>
          <a:srcRect/>
          <a:stretch>
            <a:fillRect/>
          </a:stretch>
        </p:blipFill>
        <p:spPr bwMode="auto">
          <a:xfrm>
            <a:off x="9753084" y="4860868"/>
            <a:ext cx="616294" cy="480211"/>
          </a:xfrm>
          <a:prstGeom prst="rect">
            <a:avLst/>
          </a:prstGeom>
          <a:noFill/>
        </p:spPr>
      </p:pic>
      <p:sp>
        <p:nvSpPr>
          <p:cNvPr id="84" name="Right Arrow 83"/>
          <p:cNvSpPr>
            <a:spLocks noChangeAspect="1"/>
          </p:cNvSpPr>
          <p:nvPr/>
        </p:nvSpPr>
        <p:spPr bwMode="black">
          <a:xfrm rot="5400000">
            <a:off x="9929959" y="5369146"/>
            <a:ext cx="292437" cy="190156"/>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pic>
        <p:nvPicPr>
          <p:cNvPr id="85" name="Picture 3" descr="C:\Documents and Settings\Pennie\My Documents\ACERDATA (D)\Pennie's documents\MS Image\Shapes and Graphics\_WINDOWS SERVER ICONS\Documents\Document Bullet List Yellow.png"/>
          <p:cNvPicPr>
            <a:picLocks noChangeAspect="1" noChangeArrowheads="1"/>
          </p:cNvPicPr>
          <p:nvPr/>
        </p:nvPicPr>
        <p:blipFill>
          <a:blip r:embed="rId7" cstate="print"/>
          <a:srcRect/>
          <a:stretch>
            <a:fillRect/>
          </a:stretch>
        </p:blipFill>
        <p:spPr bwMode="auto">
          <a:xfrm>
            <a:off x="9905459" y="5645407"/>
            <a:ext cx="327398" cy="422171"/>
          </a:xfrm>
          <a:prstGeom prst="rect">
            <a:avLst/>
          </a:prstGeom>
          <a:noFill/>
        </p:spPr>
      </p:pic>
      <p:sp>
        <p:nvSpPr>
          <p:cNvPr id="86" name="Rectangle 85"/>
          <p:cNvSpPr>
            <a:spLocks noChangeAspect="1"/>
          </p:cNvSpPr>
          <p:nvPr/>
        </p:nvSpPr>
        <p:spPr>
          <a:xfrm>
            <a:off x="10331280" y="2296213"/>
            <a:ext cx="723797" cy="303381"/>
          </a:xfrm>
          <a:prstGeom prst="rect">
            <a:avLst/>
          </a:prstGeom>
          <a:noFill/>
        </p:spPr>
        <p:txBody>
          <a:bodyPr wrap="square" lIns="102360" tIns="51181" rIns="102360" bIns="51181">
            <a:spAutoFit/>
          </a:bodyPr>
          <a:lstStyle/>
          <a:p>
            <a:pPr fontAlgn="base">
              <a:spcBef>
                <a:spcPct val="0"/>
              </a:spcBef>
              <a:spcAft>
                <a:spcPts val="1119"/>
              </a:spcAft>
            </a:pPr>
            <a:r>
              <a:rPr lang="en-US" sz="1300" dirty="0">
                <a:solidFill>
                  <a:schemeClr val="bg1"/>
                </a:solidFill>
              </a:rPr>
              <a:t>Install</a:t>
            </a:r>
          </a:p>
        </p:txBody>
      </p:sp>
      <p:sp>
        <p:nvSpPr>
          <p:cNvPr id="88" name="Flowchart: Magnetic Disk 87"/>
          <p:cNvSpPr>
            <a:spLocks noChangeAspect="1"/>
          </p:cNvSpPr>
          <p:nvPr/>
        </p:nvSpPr>
        <p:spPr bwMode="auto">
          <a:xfrm>
            <a:off x="8381675" y="5305684"/>
            <a:ext cx="533325" cy="550808"/>
          </a:xfrm>
          <a:prstGeom prst="flowChartMagneticDisk">
            <a:avLst/>
          </a:prstGeom>
          <a:solidFill>
            <a:schemeClr val="accent1">
              <a:alpha val="49000"/>
            </a:schemeClr>
          </a:solidFill>
          <a:ln w="12700">
            <a:solidFill>
              <a:schemeClr val="accent1">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r>
              <a:rPr lang="en-US" sz="1500" dirty="0">
                <a:solidFill>
                  <a:schemeClr val="accent1">
                    <a:lumMod val="75000"/>
                  </a:schemeClr>
                </a:solidFill>
              </a:rPr>
              <a:t>DB</a:t>
            </a:r>
          </a:p>
        </p:txBody>
      </p:sp>
      <p:sp>
        <p:nvSpPr>
          <p:cNvPr id="89" name="TextBox 88"/>
          <p:cNvSpPr txBox="1">
            <a:spLocks noChangeAspect="1"/>
          </p:cNvSpPr>
          <p:nvPr/>
        </p:nvSpPr>
        <p:spPr>
          <a:xfrm>
            <a:off x="8076918" y="5866808"/>
            <a:ext cx="1219027" cy="303381"/>
          </a:xfrm>
          <a:prstGeom prst="rect">
            <a:avLst/>
          </a:prstGeom>
          <a:noFill/>
        </p:spPr>
        <p:txBody>
          <a:bodyPr wrap="square" lIns="102360" tIns="51181" rIns="102360" bIns="51181">
            <a:spAutoFit/>
          </a:bodyPr>
          <a:lstStyle/>
          <a:p>
            <a:pPr algn="ctr" fontAlgn="base">
              <a:spcBef>
                <a:spcPct val="0"/>
              </a:spcBef>
              <a:spcAft>
                <a:spcPts val="1119"/>
              </a:spcAft>
            </a:pPr>
            <a:r>
              <a:rPr lang="en-US" sz="1300" dirty="0">
                <a:solidFill>
                  <a:prstClr val="black">
                    <a:lumMod val="65000"/>
                    <a:lumOff val="35000"/>
                  </a:prstClr>
                </a:solidFill>
              </a:rPr>
              <a:t>Database file</a:t>
            </a:r>
          </a:p>
        </p:txBody>
      </p:sp>
      <p:sp>
        <p:nvSpPr>
          <p:cNvPr id="90" name="Right Arrow 89"/>
          <p:cNvSpPr>
            <a:spLocks noChangeAspect="1"/>
          </p:cNvSpPr>
          <p:nvPr/>
        </p:nvSpPr>
        <p:spPr bwMode="black">
          <a:xfrm rot="1238838">
            <a:off x="8905761" y="2427469"/>
            <a:ext cx="494469" cy="207263"/>
          </a:xfrm>
          <a:prstGeom prst="rightArrow">
            <a:avLst/>
          </a:prstGeom>
          <a:gradFill flip="none" rotWithShape="1">
            <a:gsLst>
              <a:gs pos="0">
                <a:schemeClr val="tx2">
                  <a:lumMod val="75000"/>
                </a:schemeClr>
              </a:gs>
              <a:gs pos="50000">
                <a:schemeClr val="tx2">
                  <a:lumMod val="75000"/>
                  <a:alpha val="63000"/>
                </a:schemeClr>
              </a:gs>
              <a:gs pos="100000">
                <a:schemeClr val="accent1">
                  <a:tint val="23500"/>
                  <a:satMod val="160000"/>
                  <a:alpha val="0"/>
                </a:schemeClr>
              </a:gs>
            </a:gsLst>
            <a:lin ang="108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endParaRPr lang="en-US" sz="2700" dirty="0">
              <a:gradFill>
                <a:gsLst>
                  <a:gs pos="0">
                    <a:srgbClr val="FFFFFF"/>
                  </a:gs>
                  <a:gs pos="100000">
                    <a:srgbClr val="FFFFFF"/>
                  </a:gs>
                </a:gsLst>
                <a:lin ang="5400000" scaled="0"/>
              </a:gradFill>
            </a:endParaRPr>
          </a:p>
        </p:txBody>
      </p:sp>
      <p:sp>
        <p:nvSpPr>
          <p:cNvPr id="91" name="Flowchart: Magnetic Disk 90"/>
          <p:cNvSpPr>
            <a:spLocks noChangeAspect="1"/>
          </p:cNvSpPr>
          <p:nvPr/>
        </p:nvSpPr>
        <p:spPr bwMode="auto">
          <a:xfrm>
            <a:off x="9912749" y="3031231"/>
            <a:ext cx="533325" cy="550808"/>
          </a:xfrm>
          <a:prstGeom prst="flowChartMagneticDisk">
            <a:avLst/>
          </a:prstGeom>
          <a:solidFill>
            <a:schemeClr val="accent1">
              <a:alpha val="49000"/>
            </a:schemeClr>
          </a:solidFill>
          <a:ln w="12700">
            <a:solidFill>
              <a:schemeClr val="accent1">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02357" tIns="51178" rIns="102357" bIns="51178" numCol="1" rtlCol="0" anchor="ctr" anchorCtr="0" compatLnSpc="1">
            <a:prstTxWarp prst="textNoShape">
              <a:avLst/>
            </a:prstTxWarp>
          </a:bodyPr>
          <a:lstStyle/>
          <a:p>
            <a:pPr algn="ctr" defTabSz="1023235" fontAlgn="base">
              <a:spcBef>
                <a:spcPct val="0"/>
              </a:spcBef>
              <a:spcAft>
                <a:spcPct val="0"/>
              </a:spcAft>
            </a:pPr>
            <a:r>
              <a:rPr lang="en-US" sz="1500" dirty="0">
                <a:solidFill>
                  <a:schemeClr val="bg1"/>
                </a:solidFill>
              </a:rPr>
              <a:t>DB</a:t>
            </a:r>
          </a:p>
        </p:txBody>
      </p:sp>
      <p:sp>
        <p:nvSpPr>
          <p:cNvPr id="92" name="TextBox 91"/>
          <p:cNvSpPr txBox="1">
            <a:spLocks noChangeAspect="1"/>
          </p:cNvSpPr>
          <p:nvPr/>
        </p:nvSpPr>
        <p:spPr>
          <a:xfrm>
            <a:off x="10591677" y="3119956"/>
            <a:ext cx="1225803" cy="303381"/>
          </a:xfrm>
          <a:prstGeom prst="rect">
            <a:avLst/>
          </a:prstGeom>
          <a:noFill/>
        </p:spPr>
        <p:txBody>
          <a:bodyPr wrap="square" lIns="102360" tIns="51181" rIns="102360" bIns="51181">
            <a:spAutoFit/>
          </a:bodyPr>
          <a:lstStyle/>
          <a:p>
            <a:pPr fontAlgn="base">
              <a:spcBef>
                <a:spcPct val="0"/>
              </a:spcBef>
            </a:pPr>
            <a:r>
              <a:rPr lang="en-US" sz="1300" dirty="0">
                <a:solidFill>
                  <a:schemeClr val="bg1"/>
                </a:solidFill>
              </a:rPr>
              <a:t>Files (r/o)</a:t>
            </a:r>
          </a:p>
        </p:txBody>
      </p:sp>
      <p:pic>
        <p:nvPicPr>
          <p:cNvPr id="37" name="Picture 3" descr="C:\Documents and Settings\Pennie\My Documents\ACERDATA (D)\Pennie's documents\MS Image\Shapes and Graphics\_WINDOWS SERVER ICONS\Documents\Document Bullet List Yellow.png"/>
          <p:cNvPicPr>
            <a:picLocks noChangeAspect="1" noChangeArrowheads="1"/>
          </p:cNvPicPr>
          <p:nvPr/>
        </p:nvPicPr>
        <p:blipFill>
          <a:blip r:embed="rId7" cstate="print"/>
          <a:srcRect/>
          <a:stretch>
            <a:fillRect/>
          </a:stretch>
        </p:blipFill>
        <p:spPr bwMode="auto">
          <a:xfrm>
            <a:off x="9467254" y="3103687"/>
            <a:ext cx="327398" cy="422171"/>
          </a:xfrm>
          <a:prstGeom prst="rect">
            <a:avLst/>
          </a:prstGeom>
          <a:noFill/>
        </p:spPr>
      </p:pic>
    </p:spTree>
    <p:extLst>
      <p:ext uri="{BB962C8B-B14F-4D97-AF65-F5344CB8AC3E}">
        <p14:creationId xmlns:p14="http://schemas.microsoft.com/office/powerpoint/2010/main" val="33641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Directly Accessible R/W Data Storage</a:t>
            </a:r>
            <a:endParaRPr lang="en-US" dirty="0"/>
          </a:p>
        </p:txBody>
      </p:sp>
      <p:grpSp>
        <p:nvGrpSpPr>
          <p:cNvPr id="3" name="Group 2"/>
          <p:cNvGrpSpPr/>
          <p:nvPr/>
        </p:nvGrpSpPr>
        <p:grpSpPr>
          <a:xfrm>
            <a:off x="592372" y="2216555"/>
            <a:ext cx="2280519" cy="3695027"/>
            <a:chOff x="800764" y="2364509"/>
            <a:chExt cx="3144985" cy="5904905"/>
          </a:xfrm>
        </p:grpSpPr>
        <p:sp>
          <p:nvSpPr>
            <p:cNvPr id="4" name="Rectangle 3"/>
            <p:cNvSpPr/>
            <p:nvPr/>
          </p:nvSpPr>
          <p:spPr>
            <a:xfrm>
              <a:off x="800765" y="2364509"/>
              <a:ext cx="3144984"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Roaming</a:t>
              </a:r>
            </a:p>
          </p:txBody>
        </p:sp>
        <p:sp>
          <p:nvSpPr>
            <p:cNvPr id="7" name="Rectangle 6"/>
            <p:cNvSpPr/>
            <p:nvPr/>
          </p:nvSpPr>
          <p:spPr>
            <a:xfrm>
              <a:off x="960582" y="2974109"/>
              <a:ext cx="1089891" cy="58189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Folder</a:t>
              </a:r>
              <a:endParaRPr lang="en-US" dirty="0"/>
            </a:p>
          </p:txBody>
        </p:sp>
        <p:sp>
          <p:nvSpPr>
            <p:cNvPr id="8" name="Rectangle 7"/>
            <p:cNvSpPr/>
            <p:nvPr/>
          </p:nvSpPr>
          <p:spPr>
            <a:xfrm>
              <a:off x="2533654" y="2974110"/>
              <a:ext cx="1196757" cy="58189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Settings</a:t>
              </a:r>
            </a:p>
          </p:txBody>
        </p:sp>
        <p:sp>
          <p:nvSpPr>
            <p:cNvPr id="12" name="TextBox 11"/>
            <p:cNvSpPr txBox="1"/>
            <p:nvPr/>
          </p:nvSpPr>
          <p:spPr>
            <a:xfrm>
              <a:off x="800764" y="4137892"/>
              <a:ext cx="3144985" cy="4131522"/>
            </a:xfrm>
            <a:prstGeom prst="rect">
              <a:avLst/>
            </a:prstGeom>
            <a:noFill/>
          </p:spPr>
          <p:txBody>
            <a:bodyPr wrap="square" rtlCol="0">
              <a:spAutoFit/>
            </a:bodyPr>
            <a:lstStyle/>
            <a:p>
              <a:pPr marL="285695" indent="-285695">
                <a:buFont typeface="Arial" panose="020B0604020202020204" pitchFamily="34" charset="0"/>
                <a:buChar char="•"/>
              </a:pPr>
              <a:r>
                <a:rPr lang="en-US" dirty="0"/>
                <a:t>Other devices can access what you put in here</a:t>
              </a:r>
            </a:p>
            <a:p>
              <a:pPr marL="285695" indent="-285695">
                <a:buFont typeface="Arial" panose="020B0604020202020204" pitchFamily="34" charset="0"/>
                <a:buChar char="•"/>
              </a:pPr>
              <a:r>
                <a:rPr lang="en-US" dirty="0"/>
                <a:t>Data roamed cross-device</a:t>
              </a:r>
            </a:p>
            <a:p>
              <a:pPr marL="285695" indent="-285695">
                <a:buFont typeface="Arial" panose="020B0604020202020204" pitchFamily="34" charset="0"/>
                <a:buChar char="•"/>
              </a:pPr>
              <a:r>
                <a:rPr lang="en-US" dirty="0"/>
                <a:t>Limited to </a:t>
              </a:r>
              <a:r>
                <a:rPr lang="en-US" dirty="0" smtClean="0"/>
                <a:t>100KB </a:t>
              </a:r>
              <a:r>
                <a:rPr lang="en-US" dirty="0"/>
                <a:t>per application</a:t>
              </a:r>
            </a:p>
            <a:p>
              <a:pPr marL="285695" indent="-285695">
                <a:buFont typeface="Arial" panose="020B0604020202020204" pitchFamily="34" charset="0"/>
                <a:buChar char="•"/>
              </a:pPr>
              <a:r>
                <a:rPr lang="en-US" dirty="0"/>
                <a:t>Held in OneDrive storage</a:t>
              </a:r>
            </a:p>
          </p:txBody>
        </p:sp>
      </p:grpSp>
      <p:grpSp>
        <p:nvGrpSpPr>
          <p:cNvPr id="21" name="Group 20"/>
          <p:cNvGrpSpPr/>
          <p:nvPr/>
        </p:nvGrpSpPr>
        <p:grpSpPr>
          <a:xfrm>
            <a:off x="2991444" y="2210340"/>
            <a:ext cx="2347698" cy="2379690"/>
            <a:chOff x="4121236" y="2701635"/>
            <a:chExt cx="3258621" cy="3802905"/>
          </a:xfrm>
        </p:grpSpPr>
        <p:sp>
          <p:nvSpPr>
            <p:cNvPr id="5" name="Rectangle 4"/>
            <p:cNvSpPr/>
            <p:nvPr/>
          </p:nvSpPr>
          <p:spPr>
            <a:xfrm>
              <a:off x="4234875" y="2701635"/>
              <a:ext cx="3144982"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Local</a:t>
              </a:r>
            </a:p>
          </p:txBody>
        </p:sp>
        <p:sp>
          <p:nvSpPr>
            <p:cNvPr id="9" name="Rectangle 8"/>
            <p:cNvSpPr/>
            <p:nvPr/>
          </p:nvSpPr>
          <p:spPr>
            <a:xfrm>
              <a:off x="4458367" y="3311235"/>
              <a:ext cx="1089891" cy="58189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Folder</a:t>
              </a:r>
            </a:p>
          </p:txBody>
        </p:sp>
        <p:sp>
          <p:nvSpPr>
            <p:cNvPr id="10" name="Rectangle 9"/>
            <p:cNvSpPr/>
            <p:nvPr/>
          </p:nvSpPr>
          <p:spPr>
            <a:xfrm>
              <a:off x="5969674" y="3311235"/>
              <a:ext cx="1296547" cy="58189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Settings</a:t>
              </a:r>
            </a:p>
          </p:txBody>
        </p:sp>
        <p:sp>
          <p:nvSpPr>
            <p:cNvPr id="13" name="TextBox 12"/>
            <p:cNvSpPr txBox="1"/>
            <p:nvPr/>
          </p:nvSpPr>
          <p:spPr>
            <a:xfrm>
              <a:off x="4121236" y="4475016"/>
              <a:ext cx="3144985" cy="2029524"/>
            </a:xfrm>
            <a:prstGeom prst="rect">
              <a:avLst/>
            </a:prstGeom>
            <a:noFill/>
          </p:spPr>
          <p:txBody>
            <a:bodyPr wrap="square" rtlCol="0">
              <a:spAutoFit/>
            </a:bodyPr>
            <a:lstStyle/>
            <a:p>
              <a:pPr marL="285695" indent="-285695">
                <a:buFont typeface="Arial" panose="020B0604020202020204" pitchFamily="34" charset="0"/>
                <a:buChar char="•"/>
              </a:pPr>
              <a:r>
                <a:rPr lang="en-US" dirty="0"/>
                <a:t>Store local data here for use by your application</a:t>
              </a:r>
            </a:p>
            <a:p>
              <a:pPr marL="285695" indent="-285695">
                <a:buFont typeface="Arial" panose="020B0604020202020204" pitchFamily="34" charset="0"/>
                <a:buChar char="•"/>
              </a:pPr>
              <a:r>
                <a:rPr lang="en-US" dirty="0"/>
                <a:t>Can store data up to the limit of the storage on the device</a:t>
              </a:r>
            </a:p>
            <a:p>
              <a:pPr marL="285695" indent="-285695">
                <a:buFont typeface="Arial" panose="020B0604020202020204" pitchFamily="34" charset="0"/>
                <a:buChar char="•"/>
              </a:pPr>
              <a:r>
                <a:rPr lang="en-US" dirty="0"/>
                <a:t>Retained if the application is updated</a:t>
              </a:r>
            </a:p>
          </p:txBody>
        </p:sp>
      </p:grpSp>
      <p:grpSp>
        <p:nvGrpSpPr>
          <p:cNvPr id="16" name="Group 15"/>
          <p:cNvGrpSpPr/>
          <p:nvPr/>
        </p:nvGrpSpPr>
        <p:grpSpPr>
          <a:xfrm>
            <a:off x="5539567" y="2210340"/>
            <a:ext cx="1969257" cy="2525467"/>
            <a:chOff x="7668984" y="2364509"/>
            <a:chExt cx="3145538" cy="4035866"/>
          </a:xfrm>
        </p:grpSpPr>
        <p:sp>
          <p:nvSpPr>
            <p:cNvPr id="6" name="Rectangle 5"/>
            <p:cNvSpPr/>
            <p:nvPr/>
          </p:nvSpPr>
          <p:spPr>
            <a:xfrm>
              <a:off x="7668986" y="2364509"/>
              <a:ext cx="3145536"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Temp</a:t>
              </a:r>
            </a:p>
          </p:txBody>
        </p:sp>
        <p:sp>
          <p:nvSpPr>
            <p:cNvPr id="11" name="Rectangle 10"/>
            <p:cNvSpPr/>
            <p:nvPr/>
          </p:nvSpPr>
          <p:spPr>
            <a:xfrm>
              <a:off x="8625652" y="2974109"/>
              <a:ext cx="1161045" cy="58189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Folder</a:t>
              </a:r>
              <a:endParaRPr lang="en-US" dirty="0"/>
            </a:p>
          </p:txBody>
        </p:sp>
        <p:sp>
          <p:nvSpPr>
            <p:cNvPr id="14" name="TextBox 13"/>
            <p:cNvSpPr txBox="1"/>
            <p:nvPr/>
          </p:nvSpPr>
          <p:spPr>
            <a:xfrm>
              <a:off x="7668984" y="4091724"/>
              <a:ext cx="3144984" cy="2308651"/>
            </a:xfrm>
            <a:prstGeom prst="rect">
              <a:avLst/>
            </a:prstGeom>
            <a:noFill/>
          </p:spPr>
          <p:txBody>
            <a:bodyPr wrap="square" rtlCol="0">
              <a:spAutoFit/>
            </a:bodyPr>
            <a:lstStyle/>
            <a:p>
              <a:pPr marL="285695" indent="-285695">
                <a:buFont typeface="Arial" panose="020B0604020202020204" pitchFamily="34" charset="0"/>
                <a:buChar char="•"/>
              </a:pPr>
              <a:r>
                <a:rPr lang="en-US" dirty="0"/>
                <a:t>Use for temporary storage</a:t>
              </a:r>
            </a:p>
            <a:p>
              <a:pPr marL="285695" indent="-285695">
                <a:buFont typeface="Arial" panose="020B0604020202020204" pitchFamily="34" charset="0"/>
                <a:buChar char="•"/>
              </a:pPr>
              <a:r>
                <a:rPr lang="en-US" dirty="0"/>
                <a:t>No guarantee it will still be here next time your program runs</a:t>
              </a:r>
            </a:p>
            <a:p>
              <a:pPr marL="285695" indent="-285695">
                <a:buFont typeface="Arial" panose="020B0604020202020204" pitchFamily="34" charset="0"/>
                <a:buChar char="•"/>
              </a:pPr>
              <a:r>
                <a:rPr lang="en-US" dirty="0"/>
                <a:t>Cleaned up in a low storage condition</a:t>
              </a:r>
            </a:p>
          </p:txBody>
        </p:sp>
      </p:grpSp>
      <p:sp>
        <p:nvSpPr>
          <p:cNvPr id="15" name="Rectangle 14"/>
          <p:cNvSpPr/>
          <p:nvPr/>
        </p:nvSpPr>
        <p:spPr bwMode="auto">
          <a:xfrm>
            <a:off x="594125" y="1423446"/>
            <a:ext cx="9083688" cy="59389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Windows.Storage.ApplicationData</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9924280" y="1423446"/>
            <a:ext cx="1886418" cy="593890"/>
          </a:xfrm>
          <a:prstGeom prst="rect">
            <a:avLst/>
          </a:prstGeom>
          <a:solidFill>
            <a:schemeClr val="accent5">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1600" dirty="0" err="1">
                <a:solidFill>
                  <a:schemeClr val="tx2">
                    <a:lumMod val="65000"/>
                    <a:lumOff val="35000"/>
                  </a:schemeClr>
                </a:solidFill>
                <a:ea typeface="Segoe UI" pitchFamily="34" charset="0"/>
                <a:cs typeface="Segoe UI" pitchFamily="34" charset="0"/>
              </a:rPr>
              <a:t>Windows.Security</a:t>
            </a:r>
            <a:r>
              <a:rPr lang="en-US" sz="1600" dirty="0">
                <a:solidFill>
                  <a:schemeClr val="tx2">
                    <a:lumMod val="65000"/>
                    <a:lumOff val="35000"/>
                  </a:schemeClr>
                </a:solidFill>
                <a:ea typeface="Segoe UI" pitchFamily="34" charset="0"/>
                <a:cs typeface="Segoe UI" pitchFamily="34" charset="0"/>
              </a:rPr>
              <a:t>.</a:t>
            </a:r>
            <a:br>
              <a:rPr lang="en-US" sz="1600" dirty="0">
                <a:solidFill>
                  <a:schemeClr val="tx2">
                    <a:lumMod val="65000"/>
                    <a:lumOff val="35000"/>
                  </a:schemeClr>
                </a:solidFill>
                <a:ea typeface="Segoe UI" pitchFamily="34" charset="0"/>
                <a:cs typeface="Segoe UI" pitchFamily="34" charset="0"/>
              </a:rPr>
            </a:br>
            <a:r>
              <a:rPr lang="en-US" sz="1600" dirty="0">
                <a:solidFill>
                  <a:schemeClr val="tx2">
                    <a:lumMod val="65000"/>
                    <a:lumOff val="35000"/>
                  </a:schemeClr>
                </a:solidFill>
                <a:ea typeface="Segoe UI" pitchFamily="34" charset="0"/>
                <a:cs typeface="Segoe UI" pitchFamily="34" charset="0"/>
              </a:rPr>
              <a:t>Credentials</a:t>
            </a:r>
          </a:p>
        </p:txBody>
      </p:sp>
      <p:grpSp>
        <p:nvGrpSpPr>
          <p:cNvPr id="23" name="Group 22"/>
          <p:cNvGrpSpPr/>
          <p:nvPr/>
        </p:nvGrpSpPr>
        <p:grpSpPr>
          <a:xfrm>
            <a:off x="9924280" y="2216555"/>
            <a:ext cx="1998482" cy="3666137"/>
            <a:chOff x="7668984" y="2364509"/>
            <a:chExt cx="3343131" cy="5858736"/>
          </a:xfrm>
        </p:grpSpPr>
        <p:sp>
          <p:nvSpPr>
            <p:cNvPr id="24" name="Rectangle 23"/>
            <p:cNvSpPr/>
            <p:nvPr/>
          </p:nvSpPr>
          <p:spPr>
            <a:xfrm>
              <a:off x="7668984" y="2364509"/>
              <a:ext cx="3145536" cy="152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solidFill>
                    <a:schemeClr val="tx2">
                      <a:lumMod val="65000"/>
                      <a:lumOff val="35000"/>
                    </a:schemeClr>
                  </a:solidFill>
                </a:rPr>
                <a:t>PasswordVault</a:t>
              </a:r>
              <a:endParaRPr lang="en-US" dirty="0">
                <a:solidFill>
                  <a:schemeClr val="tx2">
                    <a:lumMod val="65000"/>
                    <a:lumOff val="35000"/>
                  </a:schemeClr>
                </a:solidFill>
              </a:endParaRPr>
            </a:p>
          </p:txBody>
        </p:sp>
        <p:sp>
          <p:nvSpPr>
            <p:cNvPr id="25" name="Rectangle 24"/>
            <p:cNvSpPr/>
            <p:nvPr/>
          </p:nvSpPr>
          <p:spPr>
            <a:xfrm>
              <a:off x="8308841" y="2974109"/>
              <a:ext cx="1919570" cy="58189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Credentials</a:t>
              </a:r>
              <a:endParaRPr lang="en-US" dirty="0"/>
            </a:p>
          </p:txBody>
        </p:sp>
        <p:sp>
          <p:nvSpPr>
            <p:cNvPr id="26" name="TextBox 25"/>
            <p:cNvSpPr txBox="1"/>
            <p:nvPr/>
          </p:nvSpPr>
          <p:spPr>
            <a:xfrm>
              <a:off x="7668984" y="4091723"/>
              <a:ext cx="3343131" cy="4131522"/>
            </a:xfrm>
            <a:prstGeom prst="rect">
              <a:avLst/>
            </a:prstGeom>
            <a:noFill/>
          </p:spPr>
          <p:txBody>
            <a:bodyPr wrap="square" rtlCol="0">
              <a:spAutoFit/>
            </a:bodyPr>
            <a:lstStyle/>
            <a:p>
              <a:pPr marL="285695" indent="-285695">
                <a:buFont typeface="Arial" panose="020B0604020202020204" pitchFamily="34" charset="0"/>
                <a:buChar char="•"/>
              </a:pPr>
              <a:r>
                <a:rPr lang="en-US" dirty="0"/>
                <a:t>Credential Locker</a:t>
              </a:r>
            </a:p>
            <a:p>
              <a:pPr marL="285695" indent="-285695">
                <a:buFont typeface="Arial" panose="020B0604020202020204" pitchFamily="34" charset="0"/>
                <a:buChar char="•"/>
              </a:pPr>
              <a:r>
                <a:rPr lang="en-US" dirty="0"/>
                <a:t>Use for secure storage of </a:t>
              </a:r>
              <a:r>
                <a:rPr lang="en-US" dirty="0" err="1" smtClean="0"/>
                <a:t>PasswordCred-ential</a:t>
              </a:r>
              <a:r>
                <a:rPr lang="en-US" dirty="0" smtClean="0"/>
                <a:t> </a:t>
              </a:r>
              <a:r>
                <a:rPr lang="en-US" dirty="0"/>
                <a:t>objects</a:t>
              </a:r>
            </a:p>
            <a:p>
              <a:pPr marL="285695" indent="-285695">
                <a:buFont typeface="Arial" panose="020B0604020202020204" pitchFamily="34" charset="0"/>
                <a:buChar char="•"/>
              </a:pPr>
              <a:r>
                <a:rPr lang="en-US" dirty="0"/>
                <a:t>Data roamed cross-device</a:t>
              </a:r>
            </a:p>
            <a:p>
              <a:endParaRPr lang="en-US" dirty="0"/>
            </a:p>
          </p:txBody>
        </p:sp>
      </p:grpSp>
      <p:grpSp>
        <p:nvGrpSpPr>
          <p:cNvPr id="27" name="Group 26"/>
          <p:cNvGrpSpPr/>
          <p:nvPr/>
        </p:nvGrpSpPr>
        <p:grpSpPr>
          <a:xfrm>
            <a:off x="7708903" y="2210340"/>
            <a:ext cx="1969257" cy="2558143"/>
            <a:chOff x="7668984" y="2364509"/>
            <a:chExt cx="3145538" cy="4088084"/>
          </a:xfrm>
        </p:grpSpPr>
        <p:sp>
          <p:nvSpPr>
            <p:cNvPr id="28" name="Rectangle 27"/>
            <p:cNvSpPr/>
            <p:nvPr/>
          </p:nvSpPr>
          <p:spPr>
            <a:xfrm>
              <a:off x="7668986" y="2364509"/>
              <a:ext cx="3145536" cy="1524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t>Publisher Cache</a:t>
              </a:r>
              <a:endParaRPr lang="en-US" dirty="0"/>
            </a:p>
          </p:txBody>
        </p:sp>
        <p:sp>
          <p:nvSpPr>
            <p:cNvPr id="29" name="Rectangle 28"/>
            <p:cNvSpPr/>
            <p:nvPr/>
          </p:nvSpPr>
          <p:spPr>
            <a:xfrm>
              <a:off x="8625652" y="2974109"/>
              <a:ext cx="1161045" cy="58189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Folder</a:t>
              </a:r>
              <a:endParaRPr lang="en-US" dirty="0"/>
            </a:p>
          </p:txBody>
        </p:sp>
        <p:sp>
          <p:nvSpPr>
            <p:cNvPr id="30" name="TextBox 29"/>
            <p:cNvSpPr txBox="1"/>
            <p:nvPr/>
          </p:nvSpPr>
          <p:spPr>
            <a:xfrm>
              <a:off x="7668984" y="4091724"/>
              <a:ext cx="3144984" cy="2360869"/>
            </a:xfrm>
            <a:prstGeom prst="rect">
              <a:avLst/>
            </a:prstGeom>
            <a:noFill/>
          </p:spPr>
          <p:txBody>
            <a:bodyPr wrap="square" rtlCol="0">
              <a:spAutoFit/>
            </a:bodyPr>
            <a:lstStyle/>
            <a:p>
              <a:pPr marL="285695" indent="-285695">
                <a:buFont typeface="Arial" panose="020B0604020202020204" pitchFamily="34" charset="0"/>
                <a:buChar char="•"/>
              </a:pPr>
              <a:r>
                <a:rPr lang="en-US" dirty="0" smtClean="0"/>
                <a:t>Shared storage for apps from same publisher</a:t>
              </a:r>
              <a:endParaRPr lang="en-US" dirty="0"/>
            </a:p>
            <a:p>
              <a:pPr marL="285695" indent="-285695">
                <a:buFont typeface="Arial" panose="020B0604020202020204" pitchFamily="34" charset="0"/>
                <a:buChar char="•"/>
              </a:pPr>
              <a:r>
                <a:rPr lang="en-US" dirty="0" smtClean="0"/>
                <a:t>Declare in app manifest</a:t>
              </a:r>
              <a:endParaRPr lang="en-US" dirty="0"/>
            </a:p>
          </p:txBody>
        </p:sp>
      </p:grpSp>
      <p:sp>
        <p:nvSpPr>
          <p:cNvPr id="17" name="Explosion 1 16"/>
          <p:cNvSpPr/>
          <p:nvPr/>
        </p:nvSpPr>
        <p:spPr>
          <a:xfrm>
            <a:off x="9164871" y="1730099"/>
            <a:ext cx="1025884" cy="761264"/>
          </a:xfrm>
          <a:prstGeom prst="irregularSeal1">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r>
              <a:rPr lang="en-GB" sz="1200" dirty="0" smtClean="0"/>
              <a:t>New</a:t>
            </a:r>
          </a:p>
        </p:txBody>
      </p:sp>
    </p:spTree>
    <p:extLst>
      <p:ext uri="{BB962C8B-B14F-4D97-AF65-F5344CB8AC3E}">
        <p14:creationId xmlns:p14="http://schemas.microsoft.com/office/powerpoint/2010/main" val="376602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KnownFolders</a:t>
            </a:r>
            <a:endParaRPr lang="en-US" dirty="0"/>
          </a:p>
        </p:txBody>
      </p:sp>
      <p:sp>
        <p:nvSpPr>
          <p:cNvPr id="4" name="Text Placeholder 3"/>
          <p:cNvSpPr>
            <a:spLocks noGrp="1"/>
          </p:cNvSpPr>
          <p:nvPr>
            <p:ph type="body" sz="quarter" idx="10"/>
          </p:nvPr>
        </p:nvSpPr>
        <p:spPr>
          <a:xfrm>
            <a:off x="1492956" y="1061160"/>
            <a:ext cx="5377785" cy="710387"/>
          </a:xfrm>
        </p:spPr>
        <p:txBody>
          <a:bodyPr/>
          <a:lstStyle/>
          <a:p>
            <a:r>
              <a:rPr lang="en-US" dirty="0" smtClean="0"/>
              <a:t>Physical View</a:t>
            </a:r>
            <a:endParaRPr lang="en-US" dirty="0"/>
          </a:p>
        </p:txBody>
      </p:sp>
      <p:sp>
        <p:nvSpPr>
          <p:cNvPr id="5" name="Text Placeholder 4"/>
          <p:cNvSpPr>
            <a:spLocks noGrp="1"/>
          </p:cNvSpPr>
          <p:nvPr>
            <p:ph type="body" sz="quarter" idx="11"/>
          </p:nvPr>
        </p:nvSpPr>
        <p:spPr>
          <a:xfrm>
            <a:off x="6296258" y="1061160"/>
            <a:ext cx="5377785" cy="710387"/>
          </a:xfrm>
        </p:spPr>
        <p:txBody>
          <a:bodyPr/>
          <a:lstStyle/>
          <a:p>
            <a:r>
              <a:rPr lang="en-US" dirty="0" smtClean="0"/>
              <a:t>Logical View</a:t>
            </a:r>
            <a:endParaRPr lang="en-US" dirty="0"/>
          </a:p>
        </p:txBody>
      </p:sp>
      <p:sp>
        <p:nvSpPr>
          <p:cNvPr id="6" name="Rectangle 5"/>
          <p:cNvSpPr/>
          <p:nvPr/>
        </p:nvSpPr>
        <p:spPr bwMode="auto">
          <a:xfrm>
            <a:off x="1699937" y="1734519"/>
            <a:ext cx="3685652" cy="1780376"/>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828505" y="2187362"/>
            <a:ext cx="3428514" cy="38094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C:\Users\Public\Pictures\Seattle\</a:t>
            </a:r>
          </a:p>
        </p:txBody>
      </p:sp>
      <p:sp>
        <p:nvSpPr>
          <p:cNvPr id="8" name="Rectangle 7"/>
          <p:cNvSpPr/>
          <p:nvPr/>
        </p:nvSpPr>
        <p:spPr bwMode="auto">
          <a:xfrm>
            <a:off x="1828505" y="4100154"/>
            <a:ext cx="3428514" cy="3749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D:\Pictures\Portland\</a:t>
            </a:r>
          </a:p>
        </p:txBody>
      </p:sp>
      <p:sp>
        <p:nvSpPr>
          <p:cNvPr id="10" name="Rectangle 9"/>
          <p:cNvSpPr/>
          <p:nvPr/>
        </p:nvSpPr>
        <p:spPr bwMode="auto">
          <a:xfrm>
            <a:off x="1828506" y="4564553"/>
            <a:ext cx="3428514" cy="3749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D:\Pictures\Birthday\</a:t>
            </a:r>
          </a:p>
        </p:txBody>
      </p:sp>
      <p:sp>
        <p:nvSpPr>
          <p:cNvPr id="11" name="Rectangle 10"/>
          <p:cNvSpPr/>
          <p:nvPr/>
        </p:nvSpPr>
        <p:spPr bwMode="auto">
          <a:xfrm>
            <a:off x="1828505" y="2632011"/>
            <a:ext cx="3428514" cy="38094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C:\Users\Public\Pictures\Birthday\</a:t>
            </a:r>
          </a:p>
        </p:txBody>
      </p:sp>
      <p:sp>
        <p:nvSpPr>
          <p:cNvPr id="12" name="Rectangle 11"/>
          <p:cNvSpPr/>
          <p:nvPr/>
        </p:nvSpPr>
        <p:spPr bwMode="auto">
          <a:xfrm>
            <a:off x="1828505" y="3076661"/>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C:\Users\Public\Pictures\Pic01.jpg</a:t>
            </a:r>
          </a:p>
        </p:txBody>
      </p:sp>
      <p:sp>
        <p:nvSpPr>
          <p:cNvPr id="13" name="Rectangle 12"/>
          <p:cNvSpPr/>
          <p:nvPr/>
        </p:nvSpPr>
        <p:spPr bwMode="auto">
          <a:xfrm>
            <a:off x="1828506" y="5060406"/>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D:\Pictures\Pic01.jpg</a:t>
            </a:r>
          </a:p>
        </p:txBody>
      </p:sp>
      <p:sp>
        <p:nvSpPr>
          <p:cNvPr id="14" name="TextBox 13"/>
          <p:cNvSpPr txBox="1"/>
          <p:nvPr/>
        </p:nvSpPr>
        <p:spPr>
          <a:xfrm>
            <a:off x="1650722" y="1681797"/>
            <a:ext cx="2057261" cy="544688"/>
          </a:xfrm>
          <a:prstGeom prst="rect">
            <a:avLst/>
          </a:prstGeom>
          <a:noFill/>
        </p:spPr>
        <p:txBody>
          <a:bodyPr wrap="square" lIns="182854" tIns="146284" rIns="182854" bIns="146284" rtlCol="0">
            <a:spAutoFit/>
          </a:bodyPr>
          <a:lstStyle/>
          <a:p>
            <a:pPr>
              <a:lnSpc>
                <a:spcPct val="90000"/>
              </a:lnSpc>
            </a:pPr>
            <a:r>
              <a:rPr lang="en-US" dirty="0">
                <a:gradFill>
                  <a:gsLst>
                    <a:gs pos="2917">
                      <a:schemeClr val="tx1"/>
                    </a:gs>
                    <a:gs pos="30000">
                      <a:schemeClr val="tx1"/>
                    </a:gs>
                  </a:gsLst>
                  <a:lin ang="5400000" scaled="0"/>
                </a:gradFill>
              </a:rPr>
              <a:t>Internal storage</a:t>
            </a:r>
          </a:p>
        </p:txBody>
      </p:sp>
      <p:sp>
        <p:nvSpPr>
          <p:cNvPr id="15" name="Rectangle 14"/>
          <p:cNvSpPr/>
          <p:nvPr/>
        </p:nvSpPr>
        <p:spPr bwMode="auto">
          <a:xfrm>
            <a:off x="1699937" y="3635756"/>
            <a:ext cx="3685652" cy="2885636"/>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1650723" y="3599288"/>
            <a:ext cx="3606295" cy="544688"/>
          </a:xfrm>
          <a:prstGeom prst="rect">
            <a:avLst/>
          </a:prstGeom>
          <a:noFill/>
        </p:spPr>
        <p:txBody>
          <a:bodyPr wrap="square" lIns="182854" tIns="146284" rIns="182854" bIns="146284" rtlCol="0">
            <a:spAutoFit/>
          </a:bodyPr>
          <a:lstStyle/>
          <a:p>
            <a:pPr>
              <a:lnSpc>
                <a:spcPct val="90000"/>
              </a:lnSpc>
            </a:pPr>
            <a:r>
              <a:rPr lang="en-US" dirty="0">
                <a:gradFill>
                  <a:gsLst>
                    <a:gs pos="2917">
                      <a:schemeClr val="tx1"/>
                    </a:gs>
                    <a:gs pos="30000">
                      <a:schemeClr val="tx1"/>
                    </a:gs>
                  </a:gsLst>
                  <a:lin ang="5400000" scaled="0"/>
                </a:gradFill>
              </a:rPr>
              <a:t>SD Card (if present)</a:t>
            </a:r>
          </a:p>
        </p:txBody>
      </p:sp>
      <p:sp>
        <p:nvSpPr>
          <p:cNvPr id="17" name="Rectangle 16"/>
          <p:cNvSpPr/>
          <p:nvPr/>
        </p:nvSpPr>
        <p:spPr bwMode="auto">
          <a:xfrm>
            <a:off x="6448963" y="1734520"/>
            <a:ext cx="4752512" cy="478687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6448963" y="1664188"/>
            <a:ext cx="5573781" cy="794023"/>
          </a:xfrm>
          <a:prstGeom prst="rect">
            <a:avLst/>
          </a:prstGeom>
          <a:noFill/>
        </p:spPr>
        <p:txBody>
          <a:bodyPr wrap="square" lIns="182854" tIns="146284" rIns="182854" bIns="146284" rtlCol="0">
            <a:spAutoFit/>
          </a:bodyPr>
          <a:lstStyle/>
          <a:p>
            <a:pPr>
              <a:lnSpc>
                <a:spcPct val="90000"/>
              </a:lnSpc>
            </a:pPr>
            <a:r>
              <a:rPr lang="en-US" b="1"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KnownFolders.PicturesLibrary</a:t>
            </a:r>
            <a:r>
              <a:rPr lang="en-US" b="1" dirty="0" smtClean="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a:t>
            </a:r>
            <a:br>
              <a:rPr lang="en-US" b="1" dirty="0" smtClean="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br>
            <a:r>
              <a:rPr lang="en-US" b="1" dirty="0" err="1" smtClean="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GetFilesAsync</a:t>
            </a:r>
            <a:r>
              <a:rPr lang="en-US" b="1"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a:t>
            </a:r>
          </a:p>
        </p:txBody>
      </p:sp>
      <p:sp>
        <p:nvSpPr>
          <p:cNvPr id="19" name="Rectangle 18"/>
          <p:cNvSpPr/>
          <p:nvPr/>
        </p:nvSpPr>
        <p:spPr bwMode="auto">
          <a:xfrm>
            <a:off x="1828505" y="5541903"/>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D:\Pictures\Pic02.jpg</a:t>
            </a:r>
          </a:p>
        </p:txBody>
      </p:sp>
      <p:sp>
        <p:nvSpPr>
          <p:cNvPr id="25" name="Rectangle 24"/>
          <p:cNvSpPr/>
          <p:nvPr/>
        </p:nvSpPr>
        <p:spPr bwMode="auto">
          <a:xfrm>
            <a:off x="1828505" y="6026957"/>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D:\Pictures\Hawaii\Pic02.jpg</a:t>
            </a:r>
          </a:p>
        </p:txBody>
      </p:sp>
      <p:sp>
        <p:nvSpPr>
          <p:cNvPr id="23" name="Rectangle 22"/>
          <p:cNvSpPr/>
          <p:nvPr/>
        </p:nvSpPr>
        <p:spPr bwMode="auto">
          <a:xfrm>
            <a:off x="6577534" y="2528543"/>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err="1">
                <a:gradFill>
                  <a:gsLst>
                    <a:gs pos="0">
                      <a:srgbClr val="FFFFFF"/>
                    </a:gs>
                    <a:gs pos="100000">
                      <a:srgbClr val="FFFFFF"/>
                    </a:gs>
                  </a:gsLst>
                  <a:lin ang="5400000" scaled="0"/>
                </a:gradFill>
                <a:ea typeface="Segoe UI" pitchFamily="34" charset="0"/>
                <a:cs typeface="Segoe UI" pitchFamily="34" charset="0"/>
              </a:rPr>
              <a:t>StorageFile</a:t>
            </a:r>
            <a:r>
              <a:rPr lang="en-US" sz="1600" dirty="0">
                <a:gradFill>
                  <a:gsLst>
                    <a:gs pos="0">
                      <a:srgbClr val="FFFFFF"/>
                    </a:gs>
                    <a:gs pos="100000">
                      <a:srgbClr val="FFFFFF"/>
                    </a:gs>
                  </a:gsLst>
                  <a:lin ang="5400000" scaled="0"/>
                </a:gradFill>
                <a:ea typeface="Segoe UI" pitchFamily="34" charset="0"/>
                <a:cs typeface="Segoe UI" pitchFamily="34" charset="0"/>
              </a:rPr>
              <a:t>: Pic01.jpg</a:t>
            </a:r>
          </a:p>
        </p:txBody>
      </p:sp>
      <p:sp>
        <p:nvSpPr>
          <p:cNvPr id="26" name="Rectangle 25"/>
          <p:cNvSpPr/>
          <p:nvPr/>
        </p:nvSpPr>
        <p:spPr bwMode="auto">
          <a:xfrm>
            <a:off x="6577535" y="2977822"/>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err="1">
                <a:gradFill>
                  <a:gsLst>
                    <a:gs pos="0">
                      <a:srgbClr val="FFFFFF"/>
                    </a:gs>
                    <a:gs pos="100000">
                      <a:srgbClr val="FFFFFF"/>
                    </a:gs>
                  </a:gsLst>
                  <a:lin ang="5400000" scaled="0"/>
                </a:gradFill>
                <a:ea typeface="Segoe UI" pitchFamily="34" charset="0"/>
                <a:cs typeface="Segoe UI" pitchFamily="34" charset="0"/>
              </a:rPr>
              <a:t>StorageFile</a:t>
            </a:r>
            <a:r>
              <a:rPr lang="en-US" sz="1600" dirty="0">
                <a:gradFill>
                  <a:gsLst>
                    <a:gs pos="0">
                      <a:srgbClr val="FFFFFF"/>
                    </a:gs>
                    <a:gs pos="100000">
                      <a:srgbClr val="FFFFFF"/>
                    </a:gs>
                  </a:gsLst>
                  <a:lin ang="5400000" scaled="0"/>
                </a:gradFill>
                <a:ea typeface="Segoe UI" pitchFamily="34" charset="0"/>
                <a:cs typeface="Segoe UI" pitchFamily="34" charset="0"/>
              </a:rPr>
              <a:t>: Pic01.jpg</a:t>
            </a:r>
          </a:p>
        </p:txBody>
      </p:sp>
      <p:sp>
        <p:nvSpPr>
          <p:cNvPr id="27" name="Rectangle 26"/>
          <p:cNvSpPr/>
          <p:nvPr/>
        </p:nvSpPr>
        <p:spPr bwMode="auto">
          <a:xfrm>
            <a:off x="6577534" y="3427102"/>
            <a:ext cx="3428514" cy="38094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pPr>
            <a:r>
              <a:rPr lang="en-US" sz="1600" dirty="0" err="1">
                <a:gradFill>
                  <a:gsLst>
                    <a:gs pos="0">
                      <a:srgbClr val="FFFFFF"/>
                    </a:gs>
                    <a:gs pos="100000">
                      <a:srgbClr val="FFFFFF"/>
                    </a:gs>
                  </a:gsLst>
                  <a:lin ang="5400000" scaled="0"/>
                </a:gradFill>
                <a:ea typeface="Segoe UI" pitchFamily="34" charset="0"/>
                <a:cs typeface="Segoe UI" pitchFamily="34" charset="0"/>
              </a:rPr>
              <a:t>StorageFile</a:t>
            </a:r>
            <a:r>
              <a:rPr lang="en-US" sz="1600" dirty="0">
                <a:gradFill>
                  <a:gsLst>
                    <a:gs pos="0">
                      <a:srgbClr val="FFFFFF"/>
                    </a:gs>
                    <a:gs pos="100000">
                      <a:srgbClr val="FFFFFF"/>
                    </a:gs>
                  </a:gsLst>
                  <a:lin ang="5400000" scaled="0"/>
                </a:gradFill>
                <a:ea typeface="Segoe UI" pitchFamily="34" charset="0"/>
                <a:cs typeface="Segoe UI" pitchFamily="34" charset="0"/>
              </a:rPr>
              <a:t>: Pic02.jpg</a:t>
            </a:r>
          </a:p>
        </p:txBody>
      </p:sp>
    </p:spTree>
    <p:extLst>
      <p:ext uri="{BB962C8B-B14F-4D97-AF65-F5344CB8AC3E}">
        <p14:creationId xmlns:p14="http://schemas.microsoft.com/office/powerpoint/2010/main" val="258574044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3"/>
            <a:ext cx="11637012" cy="1698798"/>
          </a:xfrm>
        </p:spPr>
        <p:txBody>
          <a:bodyPr/>
          <a:lstStyle/>
          <a:p>
            <a:r>
              <a:rPr lang="en-GB" dirty="0" smtClean="0"/>
              <a:t>Provide multiple options for the user to load/save data</a:t>
            </a:r>
            <a:endParaRPr lang="en-GB" dirty="0"/>
          </a:p>
        </p:txBody>
      </p:sp>
    </p:spTree>
    <p:extLst>
      <p:ext uri="{BB962C8B-B14F-4D97-AF65-F5344CB8AC3E}">
        <p14:creationId xmlns:p14="http://schemas.microsoft.com/office/powerpoint/2010/main" val="288360260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SQLite?</a:t>
            </a:r>
            <a:endParaRPr lang="en-GB" dirty="0"/>
          </a:p>
        </p:txBody>
      </p:sp>
      <p:sp>
        <p:nvSpPr>
          <p:cNvPr id="3" name="Text Placeholder 2"/>
          <p:cNvSpPr>
            <a:spLocks noGrp="1"/>
          </p:cNvSpPr>
          <p:nvPr>
            <p:ph type="body" sz="quarter" idx="10"/>
          </p:nvPr>
        </p:nvSpPr>
        <p:spPr/>
        <p:txBody>
          <a:bodyPr/>
          <a:lstStyle/>
          <a:p>
            <a:r>
              <a:rPr lang="en-GB" sz="3000" dirty="0" smtClean="0"/>
              <a:t>Worlds’ most popular database</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Widely used on </a:t>
            </a:r>
            <a:r>
              <a:rPr lang="en-GB" sz="2000" dirty="0" err="1">
                <a:gradFill>
                  <a:gsLst>
                    <a:gs pos="1250">
                      <a:schemeClr val="tx1"/>
                    </a:gs>
                    <a:gs pos="100000">
                      <a:schemeClr val="tx1"/>
                    </a:gs>
                  </a:gsLst>
                  <a:lin ang="5400000" scaled="0"/>
                </a:gradFill>
                <a:latin typeface="+mn-lt"/>
              </a:rPr>
              <a:t>iOS</a:t>
            </a:r>
            <a:r>
              <a:rPr lang="en-GB" sz="2000" dirty="0">
                <a:gradFill>
                  <a:gsLst>
                    <a:gs pos="1250">
                      <a:schemeClr val="tx1"/>
                    </a:gs>
                    <a:gs pos="100000">
                      <a:schemeClr val="tx1"/>
                    </a:gs>
                  </a:gsLst>
                  <a:lin ang="5400000" scaled="0"/>
                </a:gradFill>
                <a:latin typeface="+mn-lt"/>
              </a:rPr>
              <a:t>, Android, Python, Mono etc…</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Public Domain</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Small, Fast, Reliable</a:t>
            </a:r>
          </a:p>
          <a:p>
            <a:r>
              <a:rPr lang="en-GB" sz="3000" dirty="0"/>
              <a:t>Rich</a:t>
            </a:r>
            <a:r>
              <a:rPr lang="en-GB" sz="3000" dirty="0">
                <a:gradFill>
                  <a:gsLst>
                    <a:gs pos="1250">
                      <a:schemeClr val="tx1"/>
                    </a:gs>
                    <a:gs pos="100000">
                      <a:schemeClr val="tx1"/>
                    </a:gs>
                  </a:gsLst>
                  <a:lin ang="5400000" scaled="0"/>
                </a:gradFill>
                <a:latin typeface="+mn-lt"/>
              </a:rPr>
              <a:t> </a:t>
            </a:r>
            <a:r>
              <a:rPr lang="en-GB" sz="3000" dirty="0" smtClean="0"/>
              <a:t>Features</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Embedded SQL in-process database engine</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Read/writes to ordinary disk files</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Supports multiple tables, indices, triggers and views</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Cross-platform – freely copy database files between 32-bit and 64-bit, or little endian and big endian</a:t>
            </a:r>
          </a:p>
          <a:p>
            <a:r>
              <a:rPr lang="en-GB" sz="3000" dirty="0" smtClean="0"/>
              <a:t>Reliable</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Reputation for being very reliable</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Large automated test suite</a:t>
            </a:r>
          </a:p>
          <a:p>
            <a:pPr marL="342900" lvl="1" indent="-342900">
              <a:buFont typeface="Arial" panose="020B0604020202020204" pitchFamily="34" charset="0"/>
              <a:buChar char="•"/>
            </a:pPr>
            <a:r>
              <a:rPr lang="en-GB" sz="2000" dirty="0">
                <a:gradFill>
                  <a:gsLst>
                    <a:gs pos="1250">
                      <a:schemeClr val="tx1"/>
                    </a:gs>
                    <a:gs pos="100000">
                      <a:schemeClr val="tx1"/>
                    </a:gs>
                  </a:gsLst>
                  <a:lin ang="5400000" scaled="0"/>
                </a:gradFill>
                <a:latin typeface="+mn-lt"/>
              </a:rPr>
              <a:t>All transactions are ACID even if interrupted by system crashes or power failures</a:t>
            </a:r>
          </a:p>
        </p:txBody>
      </p:sp>
    </p:spTree>
    <p:extLst>
      <p:ext uri="{BB962C8B-B14F-4D97-AF65-F5344CB8AC3E}">
        <p14:creationId xmlns:p14="http://schemas.microsoft.com/office/powerpoint/2010/main" val="286729311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412185" y="623527"/>
            <a:ext cx="666429"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Phone</a:t>
            </a:r>
          </a:p>
        </p:txBody>
      </p:sp>
      <p:sp>
        <p:nvSpPr>
          <p:cNvPr id="40" name="TextBox 39"/>
          <p:cNvSpPr txBox="1"/>
          <p:nvPr/>
        </p:nvSpPr>
        <p:spPr>
          <a:xfrm>
            <a:off x="2595372" y="623527"/>
            <a:ext cx="1165530"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Small </a:t>
            </a:r>
            <a:r>
              <a:rPr lang="en-US" sz="1568" dirty="0" smtClean="0">
                <a:solidFill>
                  <a:srgbClr val="4F4F4F"/>
                </a:solidFill>
                <a:cs typeface="Segoe UI" panose="020B0502040204020203" pitchFamily="34" charset="0"/>
              </a:rPr>
              <a:t>Tablet</a:t>
            </a:r>
            <a:endParaRPr lang="en-US" sz="1568" dirty="0">
              <a:solidFill>
                <a:srgbClr val="4F4F4F"/>
              </a:solidFill>
              <a:cs typeface="Segoe UI" panose="020B0502040204020203" pitchFamily="34" charset="0"/>
            </a:endParaRPr>
          </a:p>
        </p:txBody>
      </p:sp>
      <p:sp>
        <p:nvSpPr>
          <p:cNvPr id="41" name="TextBox 40"/>
          <p:cNvSpPr txBox="1"/>
          <p:nvPr/>
        </p:nvSpPr>
        <p:spPr>
          <a:xfrm>
            <a:off x="5775782" y="406352"/>
            <a:ext cx="1968751" cy="434350"/>
          </a:xfrm>
          <a:prstGeom prst="rect">
            <a:avLst/>
          </a:prstGeom>
          <a:noFill/>
        </p:spPr>
        <p:txBody>
          <a:bodyPr wrap="square" lIns="0" tIns="0" rIns="0" bIns="0" rtlCol="0">
            <a:spAutoFit/>
          </a:bodyPr>
          <a:lstStyle>
            <a:defPPr>
              <a:defRPr lang="en-US"/>
            </a:defPPr>
            <a:lvl1pPr algn="ctr" defTabSz="914367">
              <a:lnSpc>
                <a:spcPct val="90000"/>
              </a:lnSpc>
              <a:spcAft>
                <a:spcPts val="600"/>
              </a:spcAft>
              <a:defRPr sz="1200">
                <a:gradFill>
                  <a:gsLst>
                    <a:gs pos="2917">
                      <a:srgbClr val="FFFFFF"/>
                    </a:gs>
                    <a:gs pos="30000">
                      <a:srgbClr val="FFFFFF"/>
                    </a:gs>
                  </a:gsLst>
                  <a:lin ang="5400000" scaled="0"/>
                </a:gradFill>
                <a:cs typeface="Segoe UI" panose="020B0502040204020203" pitchFamily="34" charset="0"/>
              </a:defRPr>
            </a:lvl1pPr>
          </a:lstStyle>
          <a:p>
            <a:r>
              <a:rPr lang="en-US" sz="1568" dirty="0">
                <a:solidFill>
                  <a:srgbClr val="4F4F4F"/>
                </a:solidFill>
              </a:rPr>
              <a:t>2-in-1s</a:t>
            </a:r>
            <a:br>
              <a:rPr lang="en-US" sz="1568" dirty="0">
                <a:solidFill>
                  <a:srgbClr val="4F4F4F"/>
                </a:solidFill>
              </a:rPr>
            </a:br>
            <a:r>
              <a:rPr lang="en-US" sz="1568" dirty="0">
                <a:solidFill>
                  <a:srgbClr val="4F4F4F"/>
                </a:solidFill>
              </a:rPr>
              <a:t>(Tablet or Laptop)</a:t>
            </a:r>
          </a:p>
        </p:txBody>
      </p:sp>
      <p:sp>
        <p:nvSpPr>
          <p:cNvPr id="42" name="TextBox 41"/>
          <p:cNvSpPr txBox="1"/>
          <p:nvPr/>
        </p:nvSpPr>
        <p:spPr>
          <a:xfrm>
            <a:off x="9689813" y="406352"/>
            <a:ext cx="1919945" cy="434350"/>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Desktops </a:t>
            </a:r>
            <a:br>
              <a:rPr lang="en-US" sz="1568" dirty="0">
                <a:solidFill>
                  <a:srgbClr val="4F4F4F"/>
                </a:solidFill>
                <a:cs typeface="Segoe UI" panose="020B0502040204020203" pitchFamily="34" charset="0"/>
              </a:rPr>
            </a:br>
            <a:r>
              <a:rPr lang="en-US" sz="1568" dirty="0">
                <a:solidFill>
                  <a:srgbClr val="4F4F4F"/>
                </a:solidFill>
                <a:cs typeface="Segoe UI" panose="020B0502040204020203" pitchFamily="34" charset="0"/>
              </a:rPr>
              <a:t>&amp; All-in-Ones</a:t>
            </a:r>
          </a:p>
        </p:txBody>
      </p:sp>
      <p:sp>
        <p:nvSpPr>
          <p:cNvPr id="44" name="TextBox 43"/>
          <p:cNvSpPr txBox="1"/>
          <p:nvPr/>
        </p:nvSpPr>
        <p:spPr>
          <a:xfrm>
            <a:off x="1471847" y="623527"/>
            <a:ext cx="841789"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Phablet</a:t>
            </a:r>
          </a:p>
        </p:txBody>
      </p:sp>
      <p:sp>
        <p:nvSpPr>
          <p:cNvPr id="48" name="TextBox 47"/>
          <p:cNvSpPr txBox="1"/>
          <p:nvPr/>
        </p:nvSpPr>
        <p:spPr>
          <a:xfrm>
            <a:off x="3836815" y="623527"/>
            <a:ext cx="1946060"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smtClean="0">
                <a:solidFill>
                  <a:srgbClr val="4F4F4F"/>
                </a:solidFill>
                <a:cs typeface="Segoe UI" panose="020B0502040204020203" pitchFamily="34" charset="0"/>
              </a:rPr>
              <a:t>Large Tablet</a:t>
            </a:r>
            <a:endParaRPr lang="en-US" sz="1568" dirty="0">
              <a:solidFill>
                <a:srgbClr val="4F4F4F"/>
              </a:solidFill>
              <a:cs typeface="Segoe UI" panose="020B0502040204020203" pitchFamily="34" charset="0"/>
            </a:endParaRPr>
          </a:p>
        </p:txBody>
      </p:sp>
      <p:sp>
        <p:nvSpPr>
          <p:cNvPr id="49" name="TextBox 48"/>
          <p:cNvSpPr txBox="1"/>
          <p:nvPr/>
        </p:nvSpPr>
        <p:spPr>
          <a:xfrm>
            <a:off x="8259990" y="406352"/>
            <a:ext cx="954581" cy="434350"/>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Classic </a:t>
            </a:r>
            <a:br>
              <a:rPr lang="en-US" sz="1568" dirty="0">
                <a:solidFill>
                  <a:srgbClr val="4F4F4F"/>
                </a:solidFill>
                <a:cs typeface="Segoe UI" panose="020B0502040204020203" pitchFamily="34" charset="0"/>
              </a:rPr>
            </a:br>
            <a:r>
              <a:rPr lang="en-US" sz="1568" dirty="0">
                <a:solidFill>
                  <a:srgbClr val="4F4F4F"/>
                </a:solidFill>
                <a:cs typeface="Segoe UI" panose="020B0502040204020203" pitchFamily="34" charset="0"/>
              </a:rPr>
              <a:t>Laptop</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10956" b="15432"/>
          <a:stretch/>
        </p:blipFill>
        <p:spPr>
          <a:xfrm>
            <a:off x="6024389" y="929516"/>
            <a:ext cx="1548552" cy="984968"/>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1739" y="929516"/>
            <a:ext cx="1526022" cy="1122656"/>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545" y="929516"/>
            <a:ext cx="1498600" cy="958121"/>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091" y="929516"/>
            <a:ext cx="870079" cy="668096"/>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294" y="929516"/>
            <a:ext cx="595589" cy="580053"/>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l="6535" r="9044"/>
          <a:stretch/>
        </p:blipFill>
        <p:spPr>
          <a:xfrm>
            <a:off x="2746006" y="929516"/>
            <a:ext cx="853043" cy="849703"/>
          </a:xfrm>
          <a:prstGeom prst="rect">
            <a:avLst/>
          </a:prstGeom>
        </p:spPr>
      </p:pic>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r="12153"/>
          <a:stretch/>
        </p:blipFill>
        <p:spPr>
          <a:xfrm>
            <a:off x="8011658" y="929516"/>
            <a:ext cx="1578245" cy="1016751"/>
          </a:xfrm>
          <a:prstGeom prst="rect">
            <a:avLst/>
          </a:prstGeom>
        </p:spPr>
      </p:pic>
      <p:sp>
        <p:nvSpPr>
          <p:cNvPr id="21" name="TextBox 20"/>
          <p:cNvSpPr txBox="1"/>
          <p:nvPr/>
        </p:nvSpPr>
        <p:spPr>
          <a:xfrm>
            <a:off x="5434737" y="4097254"/>
            <a:ext cx="666429"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Xbox</a:t>
            </a:r>
          </a:p>
        </p:txBody>
      </p:sp>
      <p:sp>
        <p:nvSpPr>
          <p:cNvPr id="22" name="TextBox 21"/>
          <p:cNvSpPr txBox="1"/>
          <p:nvPr/>
        </p:nvSpPr>
        <p:spPr>
          <a:xfrm>
            <a:off x="9894739" y="4097254"/>
            <a:ext cx="1225835"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IoT</a:t>
            </a:r>
          </a:p>
        </p:txBody>
      </p:sp>
      <p:sp>
        <p:nvSpPr>
          <p:cNvPr id="23" name="TextBox 22"/>
          <p:cNvSpPr txBox="1"/>
          <p:nvPr/>
        </p:nvSpPr>
        <p:spPr>
          <a:xfrm>
            <a:off x="2064412" y="4097254"/>
            <a:ext cx="1143403"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Surface Hub</a:t>
            </a:r>
          </a:p>
        </p:txBody>
      </p:sp>
      <p:grpSp>
        <p:nvGrpSpPr>
          <p:cNvPr id="24" name="Xbox"/>
          <p:cNvGrpSpPr/>
          <p:nvPr/>
        </p:nvGrpSpPr>
        <p:grpSpPr bwMode="ltGray">
          <a:xfrm>
            <a:off x="4776383" y="4361421"/>
            <a:ext cx="1991309" cy="1432638"/>
            <a:chOff x="8610991" y="1992417"/>
            <a:chExt cx="3186889" cy="2292792"/>
          </a:xfrm>
        </p:grpSpPr>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ltGray">
            <a:xfrm>
              <a:off x="8610991" y="1992417"/>
              <a:ext cx="3186889" cy="1956172"/>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ltGray">
            <a:xfrm>
              <a:off x="9566830" y="3952379"/>
              <a:ext cx="1275210" cy="332830"/>
            </a:xfrm>
            <a:prstGeom prst="rect">
              <a:avLst/>
            </a:prstGeom>
          </p:spPr>
        </p:pic>
        <p:pic>
          <p:nvPicPr>
            <p:cNvPr id="3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ltGray">
            <a:xfrm>
              <a:off x="8656422" y="2030494"/>
              <a:ext cx="3101655" cy="173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3" name="PP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ltGray">
          <a:xfrm>
            <a:off x="1199585" y="4368464"/>
            <a:ext cx="2873059" cy="1752816"/>
          </a:xfrm>
          <a:prstGeom prst="rect">
            <a:avLst/>
          </a:prstGeom>
        </p:spPr>
      </p:pic>
      <p:grpSp>
        <p:nvGrpSpPr>
          <p:cNvPr id="45" name="Group 44"/>
          <p:cNvGrpSpPr/>
          <p:nvPr/>
        </p:nvGrpSpPr>
        <p:grpSpPr>
          <a:xfrm>
            <a:off x="9964674" y="4365284"/>
            <a:ext cx="1094313" cy="620214"/>
            <a:chOff x="87532" y="3622341"/>
            <a:chExt cx="1116863" cy="632995"/>
          </a:xfrm>
        </p:grpSpPr>
        <p:sp>
          <p:nvSpPr>
            <p:cNvPr id="47" name="Rectangle 46"/>
            <p:cNvSpPr/>
            <p:nvPr/>
          </p:nvSpPr>
          <p:spPr bwMode="auto">
            <a:xfrm>
              <a:off x="533400" y="3862390"/>
              <a:ext cx="200025" cy="90488"/>
            </a:xfrm>
            <a:prstGeom prst="rect">
              <a:avLst/>
            </a:prstGeom>
            <a:solidFill>
              <a:srgbClr val="3E849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8" tIns="143351" rIns="179188" bIns="143351" numCol="1" spcCol="0" rtlCol="0" fromWordArt="0" anchor="t" anchorCtr="0" forceAA="0" compatLnSpc="1">
              <a:prstTxWarp prst="textNoShape">
                <a:avLst/>
              </a:prstTxWarp>
              <a:noAutofit/>
            </a:bodyPr>
            <a:lstStyle/>
            <a:p>
              <a:pPr algn="ctr" defTabSz="913634"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532" y="3622341"/>
              <a:ext cx="1116863" cy="632995"/>
            </a:xfrm>
            <a:prstGeom prst="rect">
              <a:avLst/>
            </a:prstGeom>
          </p:spPr>
        </p:pic>
      </p:grpSp>
      <p:pic>
        <p:nvPicPr>
          <p:cNvPr id="53" name="Picture 52" descr="141215_B-hero_01.pn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316071" y="4359813"/>
            <a:ext cx="2197632" cy="867225"/>
          </a:xfrm>
          <a:prstGeom prst="rect">
            <a:avLst/>
          </a:prstGeom>
          <a:noFill/>
          <a:ln>
            <a:noFill/>
          </a:ln>
        </p:spPr>
      </p:pic>
      <p:sp>
        <p:nvSpPr>
          <p:cNvPr id="54" name="TextBox 53"/>
          <p:cNvSpPr txBox="1"/>
          <p:nvPr/>
        </p:nvSpPr>
        <p:spPr>
          <a:xfrm>
            <a:off x="7860651" y="4097254"/>
            <a:ext cx="1108471" cy="217175"/>
          </a:xfrm>
          <a:prstGeom prst="rect">
            <a:avLst/>
          </a:prstGeom>
          <a:noFill/>
        </p:spPr>
        <p:txBody>
          <a:bodyPr wrap="square" lIns="0" tIns="0" rIns="0" bIns="0" rtlCol="0">
            <a:spAutoFit/>
          </a:bodyPr>
          <a:lstStyle/>
          <a:p>
            <a:pPr algn="ctr" defTabSz="896068">
              <a:lnSpc>
                <a:spcPct val="90000"/>
              </a:lnSpc>
              <a:spcAft>
                <a:spcPts val="588"/>
              </a:spcAft>
            </a:pPr>
            <a:r>
              <a:rPr lang="en-US" sz="1568" dirty="0">
                <a:solidFill>
                  <a:srgbClr val="4F4F4F"/>
                </a:solidFill>
                <a:cs typeface="Segoe UI" panose="020B0502040204020203" pitchFamily="34" charset="0"/>
              </a:rPr>
              <a:t>Holographic</a:t>
            </a:r>
          </a:p>
        </p:txBody>
      </p:sp>
      <p:sp>
        <p:nvSpPr>
          <p:cNvPr id="56" name="Rectangle 55"/>
          <p:cNvSpPr/>
          <p:nvPr/>
        </p:nvSpPr>
        <p:spPr bwMode="auto">
          <a:xfrm>
            <a:off x="1" y="2529686"/>
            <a:ext cx="12192000" cy="927206"/>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5" tIns="198956" rIns="248695" bIns="198956" numCol="1" spcCol="0" rtlCol="0" fromWordArt="0" anchor="t" anchorCtr="0" forceAA="0" compatLnSpc="1">
            <a:prstTxWarp prst="textNoShape">
              <a:avLst/>
            </a:prstTxWarp>
            <a:noAutofit/>
          </a:bodyPr>
          <a:lstStyle/>
          <a:p>
            <a:pPr algn="ctr" defTabSz="1268006" fontAlgn="base">
              <a:lnSpc>
                <a:spcPct val="90000"/>
              </a:lnSpc>
              <a:spcBef>
                <a:spcPct val="0"/>
              </a:spcBef>
              <a:spcAft>
                <a:spcPct val="0"/>
              </a:spcAft>
            </a:pPr>
            <a:endParaRPr lang="en-US" sz="2400" dirty="0" err="1">
              <a:gradFill>
                <a:gsLst>
                  <a:gs pos="2917">
                    <a:srgbClr val="737373"/>
                  </a:gs>
                  <a:gs pos="81000">
                    <a:srgbClr val="737373"/>
                  </a:gs>
                </a:gsLst>
                <a:lin ang="5400000" scaled="0"/>
              </a:gradFill>
              <a:ea typeface="Segoe UI" pitchFamily="34" charset="0"/>
              <a:cs typeface="Segoe UI" pitchFamily="34" charset="0"/>
            </a:endParaRPr>
          </a:p>
        </p:txBody>
      </p:sp>
      <p:grpSp>
        <p:nvGrpSpPr>
          <p:cNvPr id="2" name="Group 1"/>
          <p:cNvGrpSpPr/>
          <p:nvPr/>
        </p:nvGrpSpPr>
        <p:grpSpPr>
          <a:xfrm>
            <a:off x="5052041" y="1955693"/>
            <a:ext cx="2087919" cy="1976104"/>
            <a:chOff x="5052041" y="2528717"/>
            <a:chExt cx="2087919" cy="1976104"/>
          </a:xfrm>
        </p:grpSpPr>
        <p:sp>
          <p:nvSpPr>
            <p:cNvPr id="57" name="Oval 33"/>
            <p:cNvSpPr/>
            <p:nvPr/>
          </p:nvSpPr>
          <p:spPr>
            <a:xfrm>
              <a:off x="5107948" y="2528717"/>
              <a:ext cx="1976104" cy="1976104"/>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grpSp>
          <p:nvGrpSpPr>
            <p:cNvPr id="58" name="Group 57"/>
            <p:cNvGrpSpPr/>
            <p:nvPr/>
          </p:nvGrpSpPr>
          <p:grpSpPr>
            <a:xfrm>
              <a:off x="5052041" y="2612844"/>
              <a:ext cx="2087919" cy="1807851"/>
              <a:chOff x="5052041" y="2485844"/>
              <a:chExt cx="2087919" cy="1807851"/>
            </a:xfrm>
          </p:grpSpPr>
          <p:sp>
            <p:nvSpPr>
              <p:cNvPr id="63" name="Oval 33"/>
              <p:cNvSpPr/>
              <p:nvPr/>
            </p:nvSpPr>
            <p:spPr>
              <a:xfrm>
                <a:off x="5192075" y="2485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grpSp>
            <p:nvGrpSpPr>
              <p:cNvPr id="64" name="Group 63"/>
              <p:cNvGrpSpPr/>
              <p:nvPr/>
            </p:nvGrpSpPr>
            <p:grpSpPr>
              <a:xfrm>
                <a:off x="5052041" y="2836625"/>
                <a:ext cx="2087919" cy="1066291"/>
                <a:chOff x="5052041" y="2836625"/>
                <a:chExt cx="2087919" cy="1066291"/>
              </a:xfrm>
            </p:grpSpPr>
            <p:sp>
              <p:nvSpPr>
                <p:cNvPr id="65" name="TextBox 35"/>
                <p:cNvSpPr txBox="1"/>
                <p:nvPr/>
              </p:nvSpPr>
              <p:spPr>
                <a:xfrm>
                  <a:off x="5052041" y="3644319"/>
                  <a:ext cx="2087919" cy="258597"/>
                </a:xfrm>
                <a:prstGeom prst="rect">
                  <a:avLst/>
                </a:prstGeom>
                <a:noFill/>
              </p:spPr>
              <p:txBody>
                <a:bodyPr wrap="square" lIns="0" tIns="0" rIns="0" bIns="0" rtlCol="0">
                  <a:spAutoFit/>
                </a:bodyPr>
                <a:lstStyle/>
                <a:p>
                  <a:pPr algn="ctr" defTabSz="914377">
                    <a:lnSpc>
                      <a:spcPct val="90000"/>
                    </a:lnSpc>
                  </a:pPr>
                  <a:r>
                    <a:rPr lang="en-US" sz="1867" dirty="0">
                      <a:solidFill>
                        <a:schemeClr val="bg1"/>
                      </a:solidFill>
                      <a:cs typeface="Segoe UI Semibold" panose="020B0702040204020203" pitchFamily="34" charset="0"/>
                    </a:rPr>
                    <a:t>Windows 10</a:t>
                  </a:r>
                </a:p>
              </p:txBody>
            </p:sp>
            <p:sp>
              <p:nvSpPr>
                <p:cNvPr id="66" name="Freeform 5"/>
                <p:cNvSpPr>
                  <a:spLocks noEditPoints="1"/>
                </p:cNvSpPr>
                <p:nvPr/>
              </p:nvSpPr>
              <p:spPr bwMode="auto">
                <a:xfrm>
                  <a:off x="5695158" y="2836625"/>
                  <a:ext cx="750884" cy="745537"/>
                </a:xfrm>
                <a:custGeom>
                  <a:avLst/>
                  <a:gdLst>
                    <a:gd name="T0" fmla="*/ 0 w 281"/>
                    <a:gd name="T1" fmla="*/ 240 h 279"/>
                    <a:gd name="T2" fmla="*/ 119 w 281"/>
                    <a:gd name="T3" fmla="*/ 257 h 279"/>
                    <a:gd name="T4" fmla="*/ 119 w 281"/>
                    <a:gd name="T5" fmla="*/ 140 h 279"/>
                    <a:gd name="T6" fmla="*/ 0 w 281"/>
                    <a:gd name="T7" fmla="*/ 140 h 279"/>
                    <a:gd name="T8" fmla="*/ 0 w 281"/>
                    <a:gd name="T9" fmla="*/ 240 h 279"/>
                    <a:gd name="T10" fmla="*/ 0 w 281"/>
                    <a:gd name="T11" fmla="*/ 136 h 279"/>
                    <a:gd name="T12" fmla="*/ 119 w 281"/>
                    <a:gd name="T13" fmla="*/ 136 h 279"/>
                    <a:gd name="T14" fmla="*/ 119 w 281"/>
                    <a:gd name="T15" fmla="*/ 21 h 279"/>
                    <a:gd name="T16" fmla="*/ 0 w 281"/>
                    <a:gd name="T17" fmla="*/ 38 h 279"/>
                    <a:gd name="T18" fmla="*/ 0 w 281"/>
                    <a:gd name="T19" fmla="*/ 136 h 279"/>
                    <a:gd name="T20" fmla="*/ 126 w 281"/>
                    <a:gd name="T21" fmla="*/ 19 h 279"/>
                    <a:gd name="T22" fmla="*/ 126 w 281"/>
                    <a:gd name="T23" fmla="*/ 136 h 279"/>
                    <a:gd name="T24" fmla="*/ 281 w 281"/>
                    <a:gd name="T25" fmla="*/ 136 h 279"/>
                    <a:gd name="T26" fmla="*/ 281 w 281"/>
                    <a:gd name="T27" fmla="*/ 0 h 279"/>
                    <a:gd name="T28" fmla="*/ 126 w 281"/>
                    <a:gd name="T29" fmla="*/ 19 h 279"/>
                    <a:gd name="T30" fmla="*/ 126 w 281"/>
                    <a:gd name="T31" fmla="*/ 257 h 279"/>
                    <a:gd name="T32" fmla="*/ 281 w 281"/>
                    <a:gd name="T33" fmla="*/ 279 h 279"/>
                    <a:gd name="T34" fmla="*/ 281 w 281"/>
                    <a:gd name="T35" fmla="*/ 140 h 279"/>
                    <a:gd name="T36" fmla="*/ 126 w 281"/>
                    <a:gd name="T37" fmla="*/ 140 h 279"/>
                    <a:gd name="T38" fmla="*/ 126 w 281"/>
                    <a:gd name="T39" fmla="*/ 25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79">
                      <a:moveTo>
                        <a:pt x="0" y="240"/>
                      </a:moveTo>
                      <a:lnTo>
                        <a:pt x="119" y="257"/>
                      </a:lnTo>
                      <a:lnTo>
                        <a:pt x="119" y="140"/>
                      </a:lnTo>
                      <a:lnTo>
                        <a:pt x="0" y="140"/>
                      </a:lnTo>
                      <a:lnTo>
                        <a:pt x="0" y="240"/>
                      </a:lnTo>
                      <a:close/>
                      <a:moveTo>
                        <a:pt x="0" y="136"/>
                      </a:moveTo>
                      <a:lnTo>
                        <a:pt x="119" y="136"/>
                      </a:lnTo>
                      <a:lnTo>
                        <a:pt x="119" y="21"/>
                      </a:lnTo>
                      <a:lnTo>
                        <a:pt x="0" y="38"/>
                      </a:lnTo>
                      <a:lnTo>
                        <a:pt x="0" y="136"/>
                      </a:lnTo>
                      <a:close/>
                      <a:moveTo>
                        <a:pt x="126" y="19"/>
                      </a:moveTo>
                      <a:lnTo>
                        <a:pt x="126" y="136"/>
                      </a:lnTo>
                      <a:lnTo>
                        <a:pt x="281" y="136"/>
                      </a:lnTo>
                      <a:lnTo>
                        <a:pt x="281" y="0"/>
                      </a:lnTo>
                      <a:lnTo>
                        <a:pt x="126" y="19"/>
                      </a:lnTo>
                      <a:close/>
                      <a:moveTo>
                        <a:pt x="126" y="257"/>
                      </a:moveTo>
                      <a:lnTo>
                        <a:pt x="281" y="279"/>
                      </a:lnTo>
                      <a:lnTo>
                        <a:pt x="281" y="140"/>
                      </a:lnTo>
                      <a:lnTo>
                        <a:pt x="126" y="140"/>
                      </a:lnTo>
                      <a:lnTo>
                        <a:pt x="126" y="257"/>
                      </a:ln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p>
                  <a:pPr defTabSz="914377"/>
                  <a:endParaRPr lang="en-US" sz="1867">
                    <a:solidFill>
                      <a:srgbClr val="737373"/>
                    </a:solidFill>
                  </a:endParaRPr>
                </a:p>
              </p:txBody>
            </p:sp>
          </p:grpSp>
        </p:grpSp>
      </p:grpSp>
    </p:spTree>
    <p:extLst>
      <p:ext uri="{BB962C8B-B14F-4D97-AF65-F5344CB8AC3E}">
        <p14:creationId xmlns:p14="http://schemas.microsoft.com/office/powerpoint/2010/main" val="279656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nodeType="withEffect">
                                  <p:stCondLst>
                                    <p:cond delay="0"/>
                                  </p:stCondLst>
                                  <p:childTnLst>
                                    <p:animMotion origin="layout" path="M -0.03945 -0.00047 L -2.08333E-7 2.22222E-6 " pathEditMode="relative" rAng="0" ptsTypes="AA">
                                      <p:cBhvr>
                                        <p:cTn id="9" dur="600" fill="hold"/>
                                        <p:tgtEl>
                                          <p:spTgt spid="36"/>
                                        </p:tgtEl>
                                        <p:attrNameLst>
                                          <p:attrName>ppt_x</p:attrName>
                                          <p:attrName>ppt_y</p:attrName>
                                        </p:attrNameLst>
                                      </p:cBhvr>
                                      <p:rCtr x="1966" y="23"/>
                                    </p:animMotion>
                                  </p:childTnLst>
                                </p:cTn>
                              </p:par>
                              <p:par>
                                <p:cTn id="10" presetID="10"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1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42" presetClass="path" presetSubtype="0" decel="100000" fill="hold" nodeType="withEffect">
                                  <p:stCondLst>
                                    <p:cond delay="100"/>
                                  </p:stCondLst>
                                  <p:childTnLst>
                                    <p:animMotion origin="layout" path="M -0.03946 -0.00046 L 3.33333E-6 7.40741E-7 " pathEditMode="relative" rAng="0" ptsTypes="AA">
                                      <p:cBhvr>
                                        <p:cTn id="17" dur="600" fill="hold"/>
                                        <p:tgtEl>
                                          <p:spTgt spid="32"/>
                                        </p:tgtEl>
                                        <p:attrNameLst>
                                          <p:attrName>ppt_x</p:attrName>
                                          <p:attrName>ppt_y</p:attrName>
                                        </p:attrNameLst>
                                      </p:cBhvr>
                                      <p:rCtr x="1966" y="23"/>
                                    </p:animMotion>
                                  </p:childTnLst>
                                </p:cTn>
                              </p:par>
                              <p:par>
                                <p:cTn id="18" presetID="10" presetClass="entr" presetSubtype="0" fill="hold" grpId="0" nodeType="withEffect">
                                  <p:stCondLst>
                                    <p:cond delay="1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20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42" presetClass="path" presetSubtype="0" decel="100000" fill="hold" nodeType="withEffect">
                                  <p:stCondLst>
                                    <p:cond delay="200"/>
                                  </p:stCondLst>
                                  <p:childTnLst>
                                    <p:animMotion origin="layout" path="M -0.03946 -0.00046 L 3.75E-6 -3.7037E-6 " pathEditMode="relative" rAng="0" ptsTypes="AA">
                                      <p:cBhvr>
                                        <p:cTn id="25" dur="600" fill="hold"/>
                                        <p:tgtEl>
                                          <p:spTgt spid="37"/>
                                        </p:tgtEl>
                                        <p:attrNameLst>
                                          <p:attrName>ppt_x</p:attrName>
                                          <p:attrName>ppt_y</p:attrName>
                                        </p:attrNameLst>
                                      </p:cBhvr>
                                      <p:rCtr x="1966" y="23"/>
                                    </p:animMotion>
                                  </p:childTnLst>
                                </p:cTn>
                              </p:par>
                              <p:par>
                                <p:cTn id="26" presetID="10" presetClass="entr" presetSubtype="0" fill="hold" grpId="0" nodeType="withEffect">
                                  <p:stCondLst>
                                    <p:cond delay="20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4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42" presetClass="path" presetSubtype="0" decel="100000" fill="hold" nodeType="withEffect">
                                  <p:stCondLst>
                                    <p:cond delay="400"/>
                                  </p:stCondLst>
                                  <p:childTnLst>
                                    <p:animMotion origin="layout" path="M -0.03945 -0.00046 L -1.25E-6 -4.07407E-6 " pathEditMode="relative" rAng="0" ptsTypes="AA">
                                      <p:cBhvr>
                                        <p:cTn id="33" dur="600" fill="hold"/>
                                        <p:tgtEl>
                                          <p:spTgt spid="30"/>
                                        </p:tgtEl>
                                        <p:attrNameLst>
                                          <p:attrName>ppt_x</p:attrName>
                                          <p:attrName>ppt_y</p:attrName>
                                        </p:attrNameLst>
                                      </p:cBhvr>
                                      <p:rCtr x="1966" y="23"/>
                                    </p:animMotion>
                                  </p:childTnLst>
                                </p:cTn>
                              </p:par>
                              <p:par>
                                <p:cTn id="34" presetID="10" presetClass="entr" presetSubtype="0" fill="hold" grpId="0" nodeType="withEffect">
                                  <p:stCondLst>
                                    <p:cond delay="40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nodeType="withEffect">
                                  <p:stCondLst>
                                    <p:cond delay="50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42" presetClass="path" presetSubtype="0" decel="100000" fill="hold" nodeType="withEffect">
                                  <p:stCondLst>
                                    <p:cond delay="500"/>
                                  </p:stCondLst>
                                  <p:childTnLst>
                                    <p:animMotion origin="layout" path="M -0.03945 -0.00047 L -2.08333E-6 2.59259E-6 " pathEditMode="relative" rAng="0" ptsTypes="AA">
                                      <p:cBhvr>
                                        <p:cTn id="41" dur="600" fill="hold"/>
                                        <p:tgtEl>
                                          <p:spTgt spid="27"/>
                                        </p:tgtEl>
                                        <p:attrNameLst>
                                          <p:attrName>ppt_x</p:attrName>
                                          <p:attrName>ppt_y</p:attrName>
                                        </p:attrNameLst>
                                      </p:cBhvr>
                                      <p:rCtr x="1966" y="23"/>
                                    </p:animMotion>
                                  </p:childTnLst>
                                </p:cTn>
                              </p:par>
                              <p:par>
                                <p:cTn id="42" presetID="10" presetClass="entr" presetSubtype="0"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60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42" presetClass="path" presetSubtype="0" decel="100000" fill="hold" nodeType="withEffect">
                                  <p:stCondLst>
                                    <p:cond delay="600"/>
                                  </p:stCondLst>
                                  <p:childTnLst>
                                    <p:animMotion origin="layout" path="M -0.03945 -0.00046 L 5E-6 -2.22222E-6 " pathEditMode="relative" rAng="0" ptsTypes="AA">
                                      <p:cBhvr>
                                        <p:cTn id="49" dur="600" fill="hold"/>
                                        <p:tgtEl>
                                          <p:spTgt spid="38"/>
                                        </p:tgtEl>
                                        <p:attrNameLst>
                                          <p:attrName>ppt_x</p:attrName>
                                          <p:attrName>ppt_y</p:attrName>
                                        </p:attrNameLst>
                                      </p:cBhvr>
                                      <p:rCtr x="1966" y="23"/>
                                    </p:animMotion>
                                  </p:childTnLst>
                                </p:cTn>
                              </p:par>
                              <p:par>
                                <p:cTn id="50" presetID="10" presetClass="entr" presetSubtype="0" fill="hold" grpId="0" nodeType="withEffect">
                                  <p:stCondLst>
                                    <p:cond delay="60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nodeType="withEffect">
                                  <p:stCondLst>
                                    <p:cond delay="70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42" presetClass="path" presetSubtype="0" decel="100000" fill="hold" nodeType="withEffect">
                                  <p:stCondLst>
                                    <p:cond delay="700"/>
                                  </p:stCondLst>
                                  <p:childTnLst>
                                    <p:animMotion origin="layout" path="M -0.03946 -0.00046 L 4.79167E-6 -1.11111E-6 " pathEditMode="relative" rAng="0" ptsTypes="AA">
                                      <p:cBhvr>
                                        <p:cTn id="57" dur="600" fill="hold"/>
                                        <p:tgtEl>
                                          <p:spTgt spid="29"/>
                                        </p:tgtEl>
                                        <p:attrNameLst>
                                          <p:attrName>ppt_x</p:attrName>
                                          <p:attrName>ppt_y</p:attrName>
                                        </p:attrNameLst>
                                      </p:cBhvr>
                                      <p:rCtr x="1966" y="23"/>
                                    </p:animMotion>
                                  </p:childTnLst>
                                </p:cTn>
                              </p:par>
                              <p:par>
                                <p:cTn id="58" presetID="10" presetClass="entr" presetSubtype="0" fill="hold" grpId="0" nodeType="withEffect">
                                  <p:stCondLst>
                                    <p:cond delay="7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7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42" presetClass="path" presetSubtype="0" decel="30000" fill="hold" nodeType="withEffect">
                                  <p:stCondLst>
                                    <p:cond delay="500"/>
                                  </p:stCondLst>
                                  <p:childTnLst>
                                    <p:animMotion origin="layout" path="M -0.04909 0.00024 L 4.16667E-6 -4.81481E-6 " pathEditMode="relative" rAng="0" ptsTypes="AA">
                                      <p:cBhvr>
                                        <p:cTn id="65" dur="600" fill="hold"/>
                                        <p:tgtEl>
                                          <p:spTgt spid="43"/>
                                        </p:tgtEl>
                                        <p:attrNameLst>
                                          <p:attrName>ppt_x</p:attrName>
                                          <p:attrName>ppt_y</p:attrName>
                                        </p:attrNameLst>
                                      </p:cBhvr>
                                      <p:rCtr x="2448" y="-23"/>
                                    </p:animMotion>
                                  </p:childTnLst>
                                </p:cTn>
                              </p:par>
                              <p:par>
                                <p:cTn id="66" presetID="10" presetClass="entr" presetSubtype="0" fill="hold" grpId="0" nodeType="withEffect">
                                  <p:stCondLst>
                                    <p:cond delay="70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70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42" presetClass="path" presetSubtype="0" decel="100000" fill="hold" nodeType="withEffect">
                                  <p:stCondLst>
                                    <p:cond delay="700"/>
                                  </p:stCondLst>
                                  <p:childTnLst>
                                    <p:animMotion origin="layout" path="M -0.03946 -0.00023 L 2.5E-6 2.22222E-6 " pathEditMode="relative" rAng="0" ptsTypes="AA">
                                      <p:cBhvr>
                                        <p:cTn id="73" dur="600" fill="hold"/>
                                        <p:tgtEl>
                                          <p:spTgt spid="24"/>
                                        </p:tgtEl>
                                        <p:attrNameLst>
                                          <p:attrName>ppt_x</p:attrName>
                                          <p:attrName>ppt_y</p:attrName>
                                        </p:attrNameLst>
                                      </p:cBhvr>
                                      <p:rCtr x="1966" y="0"/>
                                    </p:animMotion>
                                  </p:childTnLst>
                                </p:cTn>
                              </p:par>
                              <p:par>
                                <p:cTn id="74" presetID="10" presetClass="entr" presetSubtype="0" fill="hold" grpId="0" nodeType="withEffect">
                                  <p:stCondLst>
                                    <p:cond delay="70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grpId="0" nodeType="withEffect">
                                  <p:stCondLst>
                                    <p:cond delay="70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nodeType="withEffect">
                                  <p:stCondLst>
                                    <p:cond delay="70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42" presetClass="path" presetSubtype="0" decel="100000" fill="hold" nodeType="withEffect">
                                  <p:stCondLst>
                                    <p:cond delay="700"/>
                                  </p:stCondLst>
                                  <p:childTnLst>
                                    <p:animMotion origin="layout" path="M -0.03945 -0.00023 L 6.25E-7 -2.96296E-6 " pathEditMode="relative" rAng="0" ptsTypes="AA">
                                      <p:cBhvr>
                                        <p:cTn id="84" dur="600" fill="hold"/>
                                        <p:tgtEl>
                                          <p:spTgt spid="45"/>
                                        </p:tgtEl>
                                        <p:attrNameLst>
                                          <p:attrName>ppt_x</p:attrName>
                                          <p:attrName>ppt_y</p:attrName>
                                        </p:attrNameLst>
                                      </p:cBhvr>
                                      <p:rCtr x="1966" y="0"/>
                                    </p:animMotion>
                                  </p:childTnLst>
                                </p:cTn>
                              </p:par>
                              <p:par>
                                <p:cTn id="85" presetID="10" presetClass="entr" presetSubtype="0" fill="hold" grpId="0" nodeType="withEffect">
                                  <p:stCondLst>
                                    <p:cond delay="70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nodeType="withEffect">
                                  <p:stCondLst>
                                    <p:cond delay="7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par>
                                <p:cTn id="91" presetID="42" presetClass="path" presetSubtype="0" decel="100000" fill="hold" nodeType="withEffect">
                                  <p:stCondLst>
                                    <p:cond delay="700"/>
                                  </p:stCondLst>
                                  <p:childTnLst>
                                    <p:animMotion origin="layout" path="M -0.23685 3.33333E-6 L 0 3.33333E-6 " pathEditMode="relative" rAng="0" ptsTypes="AA">
                                      <p:cBhvr>
                                        <p:cTn id="92" dur="600" fill="hold"/>
                                        <p:tgtEl>
                                          <p:spTgt spid="2"/>
                                        </p:tgtEl>
                                        <p:attrNameLst>
                                          <p:attrName>ppt_x</p:attrName>
                                          <p:attrName>ppt_y</p:attrName>
                                        </p:attrNameLst>
                                      </p:cBhvr>
                                      <p:rCtr x="11836" y="0"/>
                                    </p:animMotion>
                                  </p:childTnLst>
                                </p:cTn>
                              </p:par>
                              <p:par>
                                <p:cTn id="93" presetID="10" presetClass="entr" presetSubtype="0" fill="hold" nodeType="withEffect">
                                  <p:stCondLst>
                                    <p:cond delay="70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500"/>
                                        <p:tgtEl>
                                          <p:spTgt spid="53"/>
                                        </p:tgtEl>
                                      </p:cBhvr>
                                    </p:animEffect>
                                  </p:childTnLst>
                                </p:cTn>
                              </p:par>
                              <p:par>
                                <p:cTn id="96" presetID="42" presetClass="path" presetSubtype="0" decel="100000" fill="hold" nodeType="withEffect">
                                  <p:stCondLst>
                                    <p:cond delay="700"/>
                                  </p:stCondLst>
                                  <p:childTnLst>
                                    <p:animMotion origin="layout" path="M -0.03945 -0.00023 L -4.375E-6 -2.59259E-6 " pathEditMode="relative" rAng="0" ptsTypes="AA">
                                      <p:cBhvr>
                                        <p:cTn id="97" dur="600" fill="hold"/>
                                        <p:tgtEl>
                                          <p:spTgt spid="53"/>
                                        </p:tgtEl>
                                        <p:attrNameLst>
                                          <p:attrName>ppt_x</p:attrName>
                                          <p:attrName>ppt_y</p:attrName>
                                        </p:attrNameLst>
                                      </p:cBhvr>
                                      <p:rCtr x="19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4" grpId="0"/>
      <p:bldP spid="48" grpId="0"/>
      <p:bldP spid="49" grpId="0"/>
      <p:bldP spid="21" grpId="0"/>
      <p:bldP spid="22" grpId="0"/>
      <p:bldP spid="23" grpId="0"/>
      <p:bldP spid="5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Choice of .NET APIs</a:t>
            </a:r>
            <a:endParaRPr lang="en-GB" dirty="0"/>
          </a:p>
        </p:txBody>
      </p:sp>
      <p:sp>
        <p:nvSpPr>
          <p:cNvPr id="5" name="Text Placeholder 4"/>
          <p:cNvSpPr>
            <a:spLocks noGrp="1"/>
          </p:cNvSpPr>
          <p:nvPr>
            <p:ph type="body" sz="quarter" idx="10"/>
          </p:nvPr>
        </p:nvSpPr>
        <p:spPr/>
        <p:txBody>
          <a:bodyPr/>
          <a:lstStyle/>
          <a:p>
            <a:r>
              <a:rPr lang="en-GB" dirty="0" smtClean="0"/>
              <a:t>SQLite-NET</a:t>
            </a:r>
          </a:p>
          <a:p>
            <a:pPr lvl="1"/>
            <a:r>
              <a:rPr lang="en-GB" sz="1960" dirty="0" smtClean="0">
                <a:latin typeface="+mn-lt"/>
              </a:rPr>
              <a:t>LINQ syntax</a:t>
            </a:r>
            <a:r>
              <a:rPr lang="en-GB" sz="1600" dirty="0" smtClean="0">
                <a:latin typeface="+mn-lt"/>
              </a:rPr>
              <a:t/>
            </a:r>
            <a:br>
              <a:rPr lang="en-GB" sz="1600" dirty="0" smtClean="0">
                <a:latin typeface="+mn-lt"/>
              </a:rPr>
            </a:br>
            <a:r>
              <a:rPr lang="en-GB" sz="1961" dirty="0" smtClean="0">
                <a:latin typeface="+mn-lt"/>
              </a:rPr>
              <a:t>Lightweight ORM</a:t>
            </a:r>
            <a:br>
              <a:rPr lang="en-GB" sz="1961" dirty="0" smtClean="0">
                <a:latin typeface="+mn-lt"/>
              </a:rPr>
            </a:br>
            <a:endParaRPr lang="en-GB" sz="1961" dirty="0">
              <a:latin typeface="+mn-lt"/>
            </a:endParaRPr>
          </a:p>
        </p:txBody>
      </p:sp>
      <p:sp>
        <p:nvSpPr>
          <p:cNvPr id="6" name="Text Placeholder 5"/>
          <p:cNvSpPr>
            <a:spLocks noGrp="1"/>
          </p:cNvSpPr>
          <p:nvPr>
            <p:ph type="body" sz="quarter" idx="4294967295"/>
          </p:nvPr>
        </p:nvSpPr>
        <p:spPr>
          <a:xfrm>
            <a:off x="6813550" y="1187620"/>
            <a:ext cx="5378450" cy="1987550"/>
          </a:xfrm>
        </p:spPr>
        <p:txBody>
          <a:bodyPr/>
          <a:lstStyle/>
          <a:p>
            <a:pPr lvl="1"/>
            <a:r>
              <a:rPr lang="en-GB" sz="3733" b="1" dirty="0" err="1" smtClean="0">
                <a:latin typeface="+mj-lt"/>
              </a:rPr>
              <a:t>SQLitePCL</a:t>
            </a:r>
            <a:r>
              <a:rPr lang="en-GB" sz="3733" b="1" dirty="0" smtClean="0">
                <a:latin typeface="+mj-lt"/>
              </a:rPr>
              <a:t/>
            </a:r>
            <a:br>
              <a:rPr lang="en-GB" sz="3733" b="1" dirty="0" smtClean="0">
                <a:latin typeface="+mj-lt"/>
              </a:rPr>
            </a:br>
            <a:r>
              <a:rPr lang="en-GB" sz="1960" dirty="0">
                <a:solidFill>
                  <a:schemeClr val="accent1"/>
                </a:solidFill>
              </a:rPr>
              <a:t>SQL statements</a:t>
            </a:r>
            <a:br>
              <a:rPr lang="en-GB" sz="1960" dirty="0">
                <a:solidFill>
                  <a:schemeClr val="accent1"/>
                </a:solidFill>
              </a:rPr>
            </a:br>
            <a:r>
              <a:rPr lang="en-GB" sz="1960" dirty="0">
                <a:solidFill>
                  <a:schemeClr val="accent1"/>
                </a:solidFill>
              </a:rPr>
              <a:t>Thin wrapper around the SQLite C API</a:t>
            </a:r>
            <a:br>
              <a:rPr lang="en-GB" sz="1960" dirty="0">
                <a:solidFill>
                  <a:schemeClr val="accent1"/>
                </a:solidFill>
              </a:rPr>
            </a:br>
            <a:endParaRPr lang="en-GB" sz="1960" dirty="0">
              <a:solidFill>
                <a:schemeClr val="accent1"/>
              </a:solidFill>
            </a:endParaRPr>
          </a:p>
        </p:txBody>
      </p:sp>
      <p:sp>
        <p:nvSpPr>
          <p:cNvPr id="12" name="Rectangle 4"/>
          <p:cNvSpPr>
            <a:spLocks noChangeArrowheads="1"/>
          </p:cNvSpPr>
          <p:nvPr/>
        </p:nvSpPr>
        <p:spPr bwMode="auto">
          <a:xfrm>
            <a:off x="6174496" y="2467587"/>
            <a:ext cx="5827884" cy="3901241"/>
          </a:xfrm>
          <a:prstGeom prst="rect">
            <a:avLst/>
          </a:prstGeom>
          <a:solidFill>
            <a:srgbClr val="F2F2F2"/>
          </a:solidFill>
          <a:ln>
            <a:noFill/>
          </a:ln>
          <a:effectLst/>
          <a:extLst/>
        </p:spPr>
        <p:txBody>
          <a:bodyPr vert="horz" wrap="square" lIns="89642" tIns="44821" rIns="89642" bIns="44821" numCol="1" anchor="ctr" anchorCtr="0" compatLnSpc="1">
            <a:prstTxWarp prst="textNoShape">
              <a:avLst/>
            </a:prstTxWarp>
            <a:spAutoFit/>
          </a:bodyPr>
          <a:lstStyle/>
          <a:p>
            <a:pPr marL="114290" lvl="0" indent="-114290" defTabSz="932742">
              <a:lnSpc>
                <a:spcPct val="110000"/>
              </a:lnSpc>
              <a:spcBef>
                <a:spcPct val="20000"/>
              </a:spcBef>
              <a:buSzPct val="90000"/>
              <a:buFont typeface="Lucida Grande"/>
              <a:buChar char=" "/>
            </a:pPr>
            <a:r>
              <a:rPr lang="en-US" sz="1400" dirty="0">
                <a:solidFill>
                  <a:srgbClr val="0000FF"/>
                </a:solidFill>
                <a:latin typeface="Consolas" panose="020B0609020204030204" pitchFamily="49" charset="0"/>
                <a:cs typeface="Consolas" panose="020B0609020204030204" pitchFamily="49" charset="0"/>
              </a:rPr>
              <a:t>using</a:t>
            </a: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FF"/>
                </a:solidFill>
                <a:latin typeface="Consolas" panose="020B0609020204030204" pitchFamily="49" charset="0"/>
                <a:cs typeface="Consolas" panose="020B0609020204030204" pitchFamily="49" charset="0"/>
              </a:rPr>
              <a:t>var</a:t>
            </a:r>
            <a:r>
              <a:rPr lang="en-US" sz="1400" dirty="0">
                <a:solidFill>
                  <a:srgbClr val="000000"/>
                </a:solidFill>
                <a:latin typeface="Consolas" panose="020B0609020204030204" pitchFamily="49" charset="0"/>
                <a:cs typeface="Consolas" panose="020B0609020204030204" pitchFamily="49" charset="0"/>
              </a:rPr>
              <a:t> </a:t>
            </a:r>
            <a:r>
              <a:rPr lang="en-US" sz="1400" dirty="0" smtClean="0">
                <a:solidFill>
                  <a:srgbClr val="000000"/>
                </a:solidFill>
                <a:latin typeface="Consolas" panose="020B0609020204030204" pitchFamily="49" charset="0"/>
                <a:cs typeface="Consolas" panose="020B0609020204030204" pitchFamily="49" charset="0"/>
              </a:rPr>
              <a:t>conn</a:t>
            </a:r>
            <a:r>
              <a:rPr lang="en-US" sz="1400" dirty="0">
                <a:solidFill>
                  <a:srgbClr val="000000"/>
                </a:solidFill>
                <a:latin typeface="Consolas" panose="020B0609020204030204" pitchFamily="49" charset="0"/>
                <a:cs typeface="Consolas" panose="020B0609020204030204" pitchFamily="49" charset="0"/>
              </a:rPr>
              <a:t> = </a:t>
            </a:r>
            <a:r>
              <a:rPr lang="en-US" sz="1400" dirty="0">
                <a:solidFill>
                  <a:srgbClr val="0000FF"/>
                </a:solidFill>
                <a:latin typeface="Consolas" panose="020B0609020204030204" pitchFamily="49" charset="0"/>
                <a:cs typeface="Consolas" panose="020B0609020204030204" pitchFamily="49" charset="0"/>
              </a:rPr>
              <a:t>new</a:t>
            </a:r>
            <a:r>
              <a:rPr lang="en-US" sz="1400" dirty="0">
                <a:solidFill>
                  <a:srgbClr val="000000"/>
                </a:solidFill>
                <a:latin typeface="Consolas" panose="020B0609020204030204" pitchFamily="49" charset="0"/>
                <a:cs typeface="Consolas" panose="020B0609020204030204" pitchFamily="49" charset="0"/>
              </a:rPr>
              <a:t> </a:t>
            </a:r>
            <a:r>
              <a:rPr lang="en-US" sz="1400" dirty="0" err="1" smtClean="0">
                <a:solidFill>
                  <a:srgbClr val="2B91AF"/>
                </a:solidFill>
                <a:latin typeface="Consolas" panose="020B0609020204030204" pitchFamily="49" charset="0"/>
                <a:cs typeface="Consolas" panose="020B0609020204030204" pitchFamily="49" charset="0"/>
              </a:rPr>
              <a:t>SQLiteConnection</a:t>
            </a:r>
            <a:r>
              <a:rPr lang="en-US" sz="1400" dirty="0" smtClean="0">
                <a:solidFill>
                  <a:srgbClr val="000000"/>
                </a:solidFill>
                <a:latin typeface="Consolas" panose="020B0609020204030204" pitchFamily="49" charset="0"/>
                <a:cs typeface="Consolas" panose="020B0609020204030204" pitchFamily="49" charset="0"/>
              </a:rPr>
              <a:t>(</a:t>
            </a:r>
            <a:r>
              <a:rPr lang="en-US" sz="1400" dirty="0">
                <a:solidFill>
                  <a:srgbClr val="A31515"/>
                </a:solidFill>
                <a:latin typeface="Consolas" panose="020B0609020204030204" pitchFamily="49" charset="0"/>
                <a:cs typeface="Consolas" panose="020B0609020204030204" pitchFamily="49" charset="0"/>
              </a:rPr>
              <a:t>"</a:t>
            </a:r>
            <a:r>
              <a:rPr lang="en-US" sz="1400" dirty="0" err="1">
                <a:solidFill>
                  <a:srgbClr val="A31515"/>
                </a:solidFill>
                <a:latin typeface="Consolas" panose="020B0609020204030204" pitchFamily="49" charset="0"/>
                <a:cs typeface="Consolas" panose="020B0609020204030204" pitchFamily="49" charset="0"/>
              </a:rPr>
              <a:t>demo.db</a:t>
            </a:r>
            <a:r>
              <a:rPr lang="en-US" sz="1400" dirty="0">
                <a:solidFill>
                  <a:srgbClr val="A31515"/>
                </a:solidFill>
                <a:latin typeface="Consolas" panose="020B0609020204030204" pitchFamily="49" charset="0"/>
                <a:cs typeface="Consolas" panose="020B0609020204030204" pitchFamily="49" charset="0"/>
              </a:rPr>
              <a:t>"</a:t>
            </a:r>
            <a:r>
              <a:rPr lang="en-US" sz="1400" dirty="0">
                <a:solidFill>
                  <a:srgbClr val="000000"/>
                </a:solidFill>
                <a:latin typeface="Consolas" panose="020B0609020204030204" pitchFamily="49" charset="0"/>
                <a:cs typeface="Consolas" panose="020B0609020204030204" pitchFamily="49" charset="0"/>
              </a:rPr>
              <a:t>))</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568" dirty="0">
                <a:solidFill>
                  <a:srgbClr val="000000"/>
                </a:solidFill>
                <a:latin typeface="Consolas" panose="020B0609020204030204" pitchFamily="49" charset="0"/>
                <a:cs typeface="Consolas" panose="020B0609020204030204" pitchFamily="49" charset="0"/>
              </a:rPr>
              <a:t>    </a:t>
            </a:r>
            <a:br>
              <a:rPr lang="en-US" sz="1568" dirty="0">
                <a:solidFill>
                  <a:srgbClr val="000000"/>
                </a:solidFill>
                <a:latin typeface="Consolas" panose="020B0609020204030204" pitchFamily="49" charset="0"/>
                <a:cs typeface="Consolas" panose="020B0609020204030204" pitchFamily="49" charset="0"/>
              </a:rPr>
            </a:br>
            <a:r>
              <a:rPr lang="en-GB" sz="1400" dirty="0">
                <a:solidFill>
                  <a:srgbClr val="2B91AF"/>
                </a:solidFill>
                <a:highlight>
                  <a:srgbClr val="F2F2F2"/>
                </a:highlight>
                <a:latin typeface="Consolas" panose="020B0609020204030204" pitchFamily="49" charset="0"/>
                <a:cs typeface="Consolas"/>
              </a:rPr>
              <a:t> </a:t>
            </a:r>
            <a:r>
              <a:rPr lang="en-GB" sz="1400" dirty="0" smtClean="0">
                <a:solidFill>
                  <a:srgbClr val="2B91AF"/>
                </a:solidFill>
                <a:highlight>
                  <a:srgbClr val="F2F2F2"/>
                </a:highlight>
                <a:latin typeface="Consolas" panose="020B0609020204030204" pitchFamily="49" charset="0"/>
                <a:cs typeface="Consolas"/>
              </a:rPr>
              <a:t>   Customer</a:t>
            </a:r>
            <a:r>
              <a:rPr lang="en-GB" sz="1400" dirty="0" smtClean="0">
                <a:solidFill>
                  <a:srgbClr val="000000"/>
                </a:solidFill>
                <a:highlight>
                  <a:srgbClr val="F2F2F2"/>
                </a:highlight>
                <a:latin typeface="Consolas" panose="020B0609020204030204" pitchFamily="49" charset="0"/>
                <a:cs typeface="Consolas"/>
              </a:rPr>
              <a:t> </a:t>
            </a:r>
            <a:r>
              <a:rPr lang="en-GB" sz="1400" dirty="0" err="1">
                <a:solidFill>
                  <a:srgbClr val="000000"/>
                </a:solidFill>
                <a:highlight>
                  <a:srgbClr val="F2F2F2"/>
                </a:highlight>
                <a:latin typeface="Consolas" panose="020B0609020204030204" pitchFamily="49" charset="0"/>
                <a:cs typeface="Consolas"/>
              </a:rPr>
              <a:t>customer</a:t>
            </a:r>
            <a:r>
              <a:rPr lang="en-GB" sz="1400" dirty="0">
                <a:solidFill>
                  <a:srgbClr val="000000"/>
                </a:solidFill>
                <a:highlight>
                  <a:srgbClr val="F2F2F2"/>
                </a:highlight>
                <a:latin typeface="Consolas" panose="020B0609020204030204" pitchFamily="49" charset="0"/>
                <a:cs typeface="Consolas"/>
              </a:rPr>
              <a:t> = </a:t>
            </a:r>
            <a:r>
              <a:rPr lang="en-GB" sz="1400" dirty="0">
                <a:solidFill>
                  <a:srgbClr val="0000FF"/>
                </a:solidFill>
                <a:highlight>
                  <a:srgbClr val="F2F2F2"/>
                </a:highlight>
                <a:latin typeface="Consolas" panose="020B0609020204030204" pitchFamily="49" charset="0"/>
                <a:cs typeface="Consolas"/>
              </a:rPr>
              <a:t>null</a:t>
            </a:r>
            <a:r>
              <a:rPr lang="en-GB" sz="1400" dirty="0">
                <a:solidFill>
                  <a:srgbClr val="000000"/>
                </a:solidFill>
                <a:highlight>
                  <a:srgbClr val="F2F2F2"/>
                </a:highlight>
                <a:latin typeface="Consolas" panose="020B0609020204030204" pitchFamily="49" charset="0"/>
                <a:cs typeface="Consolas"/>
              </a:rPr>
              <a:t>;</a:t>
            </a: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a:t>
            </a:r>
            <a:r>
              <a:rPr lang="en-GB" sz="1400" dirty="0">
                <a:solidFill>
                  <a:srgbClr val="0000FF"/>
                </a:solidFill>
                <a:highlight>
                  <a:srgbClr val="F2F2F2"/>
                </a:highlight>
                <a:latin typeface="Consolas" panose="020B0609020204030204" pitchFamily="49" charset="0"/>
                <a:cs typeface="Consolas"/>
              </a:rPr>
              <a:t>using</a:t>
            </a:r>
            <a:r>
              <a:rPr lang="en-GB" sz="1400" dirty="0">
                <a:solidFill>
                  <a:srgbClr val="000000"/>
                </a:solidFill>
                <a:highlight>
                  <a:srgbClr val="F2F2F2"/>
                </a:highlight>
                <a:latin typeface="Consolas" panose="020B0609020204030204" pitchFamily="49" charset="0"/>
                <a:cs typeface="Consolas"/>
              </a:rPr>
              <a:t> (</a:t>
            </a:r>
            <a:r>
              <a:rPr lang="en-GB" sz="1400" dirty="0" err="1">
                <a:solidFill>
                  <a:srgbClr val="0000FF"/>
                </a:solidFill>
                <a:highlight>
                  <a:srgbClr val="F2F2F2"/>
                </a:highlight>
                <a:latin typeface="Consolas" panose="020B0609020204030204" pitchFamily="49" charset="0"/>
                <a:cs typeface="Consolas"/>
              </a:rPr>
              <a:t>var</a:t>
            </a:r>
            <a:r>
              <a:rPr lang="en-GB" sz="1400" dirty="0">
                <a:solidFill>
                  <a:srgbClr val="000000"/>
                </a:solidFill>
                <a:highlight>
                  <a:srgbClr val="F2F2F2"/>
                </a:highlight>
                <a:latin typeface="Consolas" panose="020B0609020204030204" pitchFamily="49" charset="0"/>
                <a:cs typeface="Consolas"/>
              </a:rPr>
              <a:t> statement = </a:t>
            </a:r>
            <a:r>
              <a:rPr lang="en-GB" sz="1400" dirty="0" err="1" smtClean="0">
                <a:solidFill>
                  <a:srgbClr val="000000"/>
                </a:solidFill>
                <a:highlight>
                  <a:srgbClr val="F2F2F2"/>
                </a:highlight>
                <a:latin typeface="Consolas" panose="020B0609020204030204" pitchFamily="49" charset="0"/>
                <a:cs typeface="Consolas"/>
              </a:rPr>
              <a:t>conn.Prepare</a:t>
            </a:r>
            <a:r>
              <a:rPr lang="en-GB" sz="1400" dirty="0" smtClean="0">
                <a:solidFill>
                  <a:srgbClr val="000000"/>
                </a:solidFill>
                <a:highlight>
                  <a:srgbClr val="F2F2F2"/>
                </a:highlight>
                <a:latin typeface="Consolas" panose="020B0609020204030204" pitchFamily="49" charset="0"/>
                <a:cs typeface="Consolas"/>
              </a:rPr>
              <a:t>(</a:t>
            </a:r>
            <a:br>
              <a:rPr lang="en-GB" sz="1400" dirty="0" smtClean="0">
                <a:solidFill>
                  <a:srgbClr val="000000"/>
                </a:solidFill>
                <a:highlight>
                  <a:srgbClr val="F2F2F2"/>
                </a:highlight>
                <a:latin typeface="Consolas" panose="020B0609020204030204" pitchFamily="49" charset="0"/>
                <a:cs typeface="Consolas"/>
              </a:rPr>
            </a:br>
            <a:r>
              <a:rPr lang="en-GB" sz="1400" dirty="0" smtClean="0">
                <a:solidFill>
                  <a:srgbClr val="000000"/>
                </a:solidFill>
                <a:highlight>
                  <a:srgbClr val="F2F2F2"/>
                </a:highlight>
                <a:latin typeface="Consolas" panose="020B0609020204030204" pitchFamily="49" charset="0"/>
                <a:cs typeface="Consolas"/>
              </a:rPr>
              <a:t>        </a:t>
            </a:r>
            <a:r>
              <a:rPr lang="en-GB" sz="1400" dirty="0" smtClean="0">
                <a:solidFill>
                  <a:srgbClr val="A31515"/>
                </a:solidFill>
                <a:highlight>
                  <a:srgbClr val="F2F2F2"/>
                </a:highlight>
                <a:latin typeface="Consolas" panose="020B0609020204030204" pitchFamily="49" charset="0"/>
                <a:cs typeface="Consolas"/>
              </a:rPr>
              <a:t>"</a:t>
            </a:r>
            <a:r>
              <a:rPr lang="en-GB" sz="1400" dirty="0">
                <a:solidFill>
                  <a:srgbClr val="A31515"/>
                </a:solidFill>
                <a:highlight>
                  <a:srgbClr val="F2F2F2"/>
                </a:highlight>
                <a:latin typeface="Consolas" panose="020B0609020204030204" pitchFamily="49" charset="0"/>
                <a:cs typeface="Consolas"/>
              </a:rPr>
              <a:t>SELECT Id, </a:t>
            </a:r>
            <a:r>
              <a:rPr lang="en-GB" sz="1400" dirty="0" smtClean="0">
                <a:solidFill>
                  <a:srgbClr val="A31515"/>
                </a:solidFill>
                <a:highlight>
                  <a:srgbClr val="F2F2F2"/>
                </a:highlight>
                <a:latin typeface="Consolas" panose="020B0609020204030204" pitchFamily="49" charset="0"/>
                <a:cs typeface="Consolas"/>
              </a:rPr>
              <a:t>Name FROM </a:t>
            </a:r>
            <a:r>
              <a:rPr lang="en-GB" sz="1400" dirty="0">
                <a:solidFill>
                  <a:srgbClr val="A31515"/>
                </a:solidFill>
                <a:highlight>
                  <a:srgbClr val="F2F2F2"/>
                </a:highlight>
                <a:latin typeface="Consolas" panose="020B0609020204030204" pitchFamily="49" charset="0"/>
                <a:cs typeface="Consolas"/>
              </a:rPr>
              <a:t>Customer WHERE Id = ?"</a:t>
            </a:r>
            <a:r>
              <a:rPr lang="en-GB" sz="1400" dirty="0">
                <a:solidFill>
                  <a:srgbClr val="000000"/>
                </a:solidFill>
                <a:highlight>
                  <a:srgbClr val="F2F2F2"/>
                </a:highlight>
                <a:latin typeface="Consolas" panose="020B0609020204030204" pitchFamily="49" charset="0"/>
                <a:cs typeface="Consolas"/>
              </a:rPr>
              <a:t>))</a:t>
            </a: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a:t>
            </a: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a:t>
            </a:r>
            <a:r>
              <a:rPr lang="en-GB" sz="1400" dirty="0" err="1">
                <a:solidFill>
                  <a:srgbClr val="000000"/>
                </a:solidFill>
                <a:highlight>
                  <a:srgbClr val="F2F2F2"/>
                </a:highlight>
                <a:latin typeface="Consolas" panose="020B0609020204030204" pitchFamily="49" charset="0"/>
                <a:cs typeface="Consolas"/>
              </a:rPr>
              <a:t>statement.Bind</a:t>
            </a:r>
            <a:r>
              <a:rPr lang="en-GB" sz="1400" dirty="0">
                <a:solidFill>
                  <a:srgbClr val="000000"/>
                </a:solidFill>
                <a:highlight>
                  <a:srgbClr val="F2F2F2"/>
                </a:highlight>
                <a:latin typeface="Consolas" panose="020B0609020204030204" pitchFamily="49" charset="0"/>
                <a:cs typeface="Consolas"/>
              </a:rPr>
              <a:t>(1, </a:t>
            </a:r>
            <a:r>
              <a:rPr lang="en-GB" sz="1400" dirty="0" err="1">
                <a:solidFill>
                  <a:srgbClr val="000000"/>
                </a:solidFill>
                <a:highlight>
                  <a:srgbClr val="F2F2F2"/>
                </a:highlight>
                <a:latin typeface="Consolas" panose="020B0609020204030204" pitchFamily="49" charset="0"/>
                <a:cs typeface="Consolas"/>
              </a:rPr>
              <a:t>customerId</a:t>
            </a:r>
            <a:r>
              <a:rPr lang="en-GB" sz="1400" dirty="0">
                <a:solidFill>
                  <a:srgbClr val="000000"/>
                </a:solidFill>
                <a:highlight>
                  <a:srgbClr val="F2F2F2"/>
                </a:highlight>
                <a:latin typeface="Consolas" panose="020B0609020204030204" pitchFamily="49" charset="0"/>
                <a:cs typeface="Consolas"/>
              </a:rPr>
              <a:t>);</a:t>
            </a: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a:t>
            </a:r>
            <a:r>
              <a:rPr lang="en-GB" sz="1400" dirty="0">
                <a:solidFill>
                  <a:srgbClr val="0000FF"/>
                </a:solidFill>
                <a:highlight>
                  <a:srgbClr val="F2F2F2"/>
                </a:highlight>
                <a:latin typeface="Consolas" panose="020B0609020204030204" pitchFamily="49" charset="0"/>
                <a:cs typeface="Consolas"/>
              </a:rPr>
              <a:t>if</a:t>
            </a:r>
            <a:r>
              <a:rPr lang="en-GB" sz="1400" dirty="0">
                <a:solidFill>
                  <a:srgbClr val="000000"/>
                </a:solidFill>
                <a:highlight>
                  <a:srgbClr val="F2F2F2"/>
                </a:highlight>
                <a:latin typeface="Consolas" panose="020B0609020204030204" pitchFamily="49" charset="0"/>
                <a:cs typeface="Consolas"/>
              </a:rPr>
              <a:t> (</a:t>
            </a:r>
            <a:r>
              <a:rPr lang="en-GB" sz="1400" dirty="0" err="1">
                <a:solidFill>
                  <a:srgbClr val="2B91AF"/>
                </a:solidFill>
                <a:highlight>
                  <a:srgbClr val="F2F2F2"/>
                </a:highlight>
                <a:latin typeface="Consolas" panose="020B0609020204030204" pitchFamily="49" charset="0"/>
                <a:cs typeface="Consolas"/>
              </a:rPr>
              <a:t>SQLiteResult</a:t>
            </a:r>
            <a:r>
              <a:rPr lang="en-GB" sz="1400" dirty="0" err="1">
                <a:solidFill>
                  <a:srgbClr val="000000"/>
                </a:solidFill>
                <a:highlight>
                  <a:srgbClr val="F2F2F2"/>
                </a:highlight>
                <a:latin typeface="Consolas" panose="020B0609020204030204" pitchFamily="49" charset="0"/>
                <a:cs typeface="Consolas"/>
              </a:rPr>
              <a:t>.DONE</a:t>
            </a:r>
            <a:r>
              <a:rPr lang="en-GB" sz="1400" dirty="0">
                <a:solidFill>
                  <a:srgbClr val="000000"/>
                </a:solidFill>
                <a:highlight>
                  <a:srgbClr val="F2F2F2"/>
                </a:highlight>
                <a:latin typeface="Consolas" panose="020B0609020204030204" pitchFamily="49" charset="0"/>
                <a:cs typeface="Consolas"/>
              </a:rPr>
              <a:t> == </a:t>
            </a:r>
            <a:r>
              <a:rPr lang="en-GB" sz="1400" dirty="0" err="1">
                <a:solidFill>
                  <a:srgbClr val="000000"/>
                </a:solidFill>
                <a:highlight>
                  <a:srgbClr val="F2F2F2"/>
                </a:highlight>
                <a:latin typeface="Consolas" panose="020B0609020204030204" pitchFamily="49" charset="0"/>
                <a:cs typeface="Consolas"/>
              </a:rPr>
              <a:t>statement.Step</a:t>
            </a:r>
            <a:r>
              <a:rPr lang="en-GB" sz="1400" dirty="0" smtClean="0">
                <a:solidFill>
                  <a:srgbClr val="000000"/>
                </a:solidFill>
                <a:highlight>
                  <a:srgbClr val="F2F2F2"/>
                </a:highlight>
                <a:latin typeface="Consolas" panose="020B0609020204030204" pitchFamily="49" charset="0"/>
                <a:cs typeface="Consolas"/>
              </a:rPr>
              <a:t>()) {</a:t>
            </a:r>
            <a:endParaRPr lang="en-GB" sz="1400" dirty="0">
              <a:solidFill>
                <a:srgbClr val="000000"/>
              </a:solidFill>
              <a:highlight>
                <a:srgbClr val="F2F2F2"/>
              </a:highlight>
              <a:latin typeface="Consolas" panose="020B0609020204030204" pitchFamily="49" charset="0"/>
              <a:cs typeface="Consolas"/>
            </a:endParaRP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customer = </a:t>
            </a:r>
            <a:r>
              <a:rPr lang="en-GB" sz="1400" dirty="0">
                <a:solidFill>
                  <a:srgbClr val="0000FF"/>
                </a:solidFill>
                <a:highlight>
                  <a:srgbClr val="F2F2F2"/>
                </a:highlight>
                <a:latin typeface="Consolas" panose="020B0609020204030204" pitchFamily="49" charset="0"/>
                <a:cs typeface="Consolas"/>
              </a:rPr>
              <a:t>new</a:t>
            </a:r>
            <a:r>
              <a:rPr lang="en-GB" sz="1400" dirty="0">
                <a:solidFill>
                  <a:srgbClr val="000000"/>
                </a:solidFill>
                <a:highlight>
                  <a:srgbClr val="F2F2F2"/>
                </a:highlight>
                <a:latin typeface="Consolas" panose="020B0609020204030204" pitchFamily="49" charset="0"/>
                <a:cs typeface="Consolas"/>
              </a:rPr>
              <a:t> </a:t>
            </a:r>
            <a:r>
              <a:rPr lang="en-GB" sz="1400" dirty="0">
                <a:solidFill>
                  <a:srgbClr val="2B91AF"/>
                </a:solidFill>
                <a:highlight>
                  <a:srgbClr val="F2F2F2"/>
                </a:highlight>
                <a:latin typeface="Consolas" panose="020B0609020204030204" pitchFamily="49" charset="0"/>
                <a:cs typeface="Consolas"/>
              </a:rPr>
              <a:t>Customer</a:t>
            </a:r>
            <a:r>
              <a:rPr lang="en-GB" sz="1400" dirty="0" smtClean="0">
                <a:solidFill>
                  <a:srgbClr val="000000"/>
                </a:solidFill>
                <a:highlight>
                  <a:srgbClr val="F2F2F2"/>
                </a:highlight>
                <a:latin typeface="Consolas" panose="020B0609020204030204" pitchFamily="49" charset="0"/>
                <a:cs typeface="Consolas"/>
              </a:rPr>
              <a:t>() {</a:t>
            </a:r>
            <a:endParaRPr lang="en-GB" sz="1400" dirty="0">
              <a:solidFill>
                <a:srgbClr val="000000"/>
              </a:solidFill>
              <a:highlight>
                <a:srgbClr val="F2F2F2"/>
              </a:highlight>
              <a:latin typeface="Consolas" panose="020B0609020204030204" pitchFamily="49" charset="0"/>
              <a:cs typeface="Consolas"/>
            </a:endParaRP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Id = (</a:t>
            </a:r>
            <a:r>
              <a:rPr lang="en-GB" sz="1400" dirty="0">
                <a:solidFill>
                  <a:srgbClr val="0000FF"/>
                </a:solidFill>
                <a:highlight>
                  <a:srgbClr val="F2F2F2"/>
                </a:highlight>
                <a:latin typeface="Consolas" panose="020B0609020204030204" pitchFamily="49" charset="0"/>
                <a:cs typeface="Consolas"/>
              </a:rPr>
              <a:t>long</a:t>
            </a:r>
            <a:r>
              <a:rPr lang="en-GB" sz="1400" dirty="0">
                <a:solidFill>
                  <a:srgbClr val="000000"/>
                </a:solidFill>
                <a:highlight>
                  <a:srgbClr val="F2F2F2"/>
                </a:highlight>
                <a:latin typeface="Consolas" panose="020B0609020204030204" pitchFamily="49" charset="0"/>
                <a:cs typeface="Consolas"/>
              </a:rPr>
              <a:t>)statement[0],</a:t>
            </a: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Name = (</a:t>
            </a:r>
            <a:r>
              <a:rPr lang="en-GB" sz="1400" dirty="0">
                <a:solidFill>
                  <a:srgbClr val="0000FF"/>
                </a:solidFill>
                <a:highlight>
                  <a:srgbClr val="F2F2F2"/>
                </a:highlight>
                <a:latin typeface="Consolas" panose="020B0609020204030204" pitchFamily="49" charset="0"/>
                <a:cs typeface="Consolas"/>
              </a:rPr>
              <a:t>string</a:t>
            </a:r>
            <a:r>
              <a:rPr lang="en-GB" sz="1400" dirty="0">
                <a:solidFill>
                  <a:srgbClr val="000000"/>
                </a:solidFill>
                <a:highlight>
                  <a:srgbClr val="F2F2F2"/>
                </a:highlight>
                <a:latin typeface="Consolas" panose="020B0609020204030204" pitchFamily="49" charset="0"/>
                <a:cs typeface="Consolas"/>
              </a:rPr>
              <a:t>)statement[1</a:t>
            </a:r>
            <a:r>
              <a:rPr lang="en-GB" sz="1400" dirty="0" smtClean="0">
                <a:solidFill>
                  <a:srgbClr val="000000"/>
                </a:solidFill>
                <a:highlight>
                  <a:srgbClr val="F2F2F2"/>
                </a:highlight>
                <a:latin typeface="Consolas" panose="020B0609020204030204" pitchFamily="49" charset="0"/>
                <a:cs typeface="Consolas"/>
              </a:rPr>
              <a:t>] };</a:t>
            </a:r>
            <a:endParaRPr lang="en-GB" sz="1400" dirty="0">
              <a:solidFill>
                <a:srgbClr val="000000"/>
              </a:solidFill>
              <a:highlight>
                <a:srgbClr val="F2F2F2"/>
              </a:highlight>
              <a:latin typeface="Consolas" panose="020B0609020204030204" pitchFamily="49" charset="0"/>
              <a:cs typeface="Consolas"/>
            </a:endParaRP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a:t>
            </a:r>
            <a:r>
              <a:rPr lang="en-GB" sz="1400" dirty="0" smtClean="0">
                <a:solidFill>
                  <a:srgbClr val="000000"/>
                </a:solidFill>
                <a:highlight>
                  <a:srgbClr val="F2F2F2"/>
                </a:highlight>
                <a:latin typeface="Consolas" panose="020B0609020204030204" pitchFamily="49" charset="0"/>
                <a:cs typeface="Consolas"/>
              </a:rPr>
              <a:t>}  </a:t>
            </a:r>
            <a:endParaRPr lang="en-GB" sz="1400" dirty="0">
              <a:solidFill>
                <a:srgbClr val="000000"/>
              </a:solidFill>
              <a:highlight>
                <a:srgbClr val="F2F2F2"/>
              </a:highlight>
              <a:latin typeface="Consolas" panose="020B0609020204030204" pitchFamily="49" charset="0"/>
              <a:cs typeface="Consolas"/>
            </a:endParaRPr>
          </a:p>
          <a:p>
            <a:pPr marL="114290" lvl="0" indent="-114290" defTabSz="932742">
              <a:lnSpc>
                <a:spcPct val="110000"/>
              </a:lnSpc>
              <a:spcBef>
                <a:spcPct val="20000"/>
              </a:spcBef>
              <a:buSzPct val="90000"/>
              <a:buFont typeface="Lucida Grande"/>
              <a:buChar char=" "/>
            </a:pPr>
            <a:r>
              <a:rPr lang="en-GB" sz="1400" dirty="0">
                <a:solidFill>
                  <a:srgbClr val="000000"/>
                </a:solidFill>
                <a:highlight>
                  <a:srgbClr val="F2F2F2"/>
                </a:highlight>
                <a:latin typeface="Consolas" panose="020B0609020204030204" pitchFamily="49" charset="0"/>
                <a:cs typeface="Consolas"/>
              </a:rPr>
              <a:t>    </a:t>
            </a:r>
            <a:r>
              <a:rPr lang="en-GB" sz="1400" dirty="0" smtClean="0">
                <a:solidFill>
                  <a:srgbClr val="000000"/>
                </a:solidFill>
                <a:highlight>
                  <a:srgbClr val="F2F2F2"/>
                </a:highlight>
                <a:latin typeface="Consolas" panose="020B0609020204030204" pitchFamily="49" charset="0"/>
                <a:cs typeface="Consolas"/>
              </a:rPr>
              <a:t>}</a:t>
            </a:r>
          </a:p>
          <a:p>
            <a:pPr marL="114290" indent="-114290" defTabSz="932742">
              <a:lnSpc>
                <a:spcPct val="110000"/>
              </a:lnSpc>
              <a:spcBef>
                <a:spcPct val="20000"/>
              </a:spcBef>
              <a:buSzPct val="90000"/>
              <a:buFont typeface="Lucida Grande"/>
              <a:buChar char=" "/>
            </a:pPr>
            <a:r>
              <a:rPr lang="en-US" sz="1400" dirty="0">
                <a:solidFill>
                  <a:srgbClr val="000000"/>
                </a:solidFill>
                <a:highlight>
                  <a:srgbClr val="F2F2F2"/>
                </a:highlight>
                <a:latin typeface="Consolas" panose="020B0609020204030204" pitchFamily="49" charset="0"/>
                <a:cs typeface="Consolas"/>
              </a:rPr>
              <a:t>}</a:t>
            </a:r>
          </a:p>
        </p:txBody>
      </p:sp>
      <p:sp>
        <p:nvSpPr>
          <p:cNvPr id="14" name="Rectangle 6"/>
          <p:cNvSpPr>
            <a:spLocks noChangeArrowheads="1"/>
          </p:cNvSpPr>
          <p:nvPr/>
        </p:nvSpPr>
        <p:spPr bwMode="auto">
          <a:xfrm>
            <a:off x="311154" y="2499903"/>
            <a:ext cx="5673724" cy="3856420"/>
          </a:xfrm>
          <a:prstGeom prst="rect">
            <a:avLst/>
          </a:prstGeom>
          <a:solidFill>
            <a:srgbClr val="F2F2F2"/>
          </a:solidFill>
          <a:ln>
            <a:noFill/>
          </a:ln>
          <a:effectLst/>
          <a:extLst/>
        </p:spPr>
        <p:txBody>
          <a:bodyPr vert="horz" wrap="square" lIns="89642" tIns="44821" rIns="89642" bIns="44821" numCol="1" anchor="ctr" anchorCtr="0" compatLnSpc="1">
            <a:prstTxWarp prst="textNoShape">
              <a:avLst/>
            </a:prstTxWarp>
            <a:spAutoFit/>
          </a:bodyPr>
          <a:lstStyle/>
          <a:p>
            <a:pPr defTabSz="896386" eaLnBrk="0" fontAlgn="base" hangingPunct="0">
              <a:spcBef>
                <a:spcPct val="0"/>
              </a:spcBef>
              <a:spcAft>
                <a:spcPct val="0"/>
              </a:spcAft>
            </a:pPr>
            <a:r>
              <a:rPr lang="en-US" sz="1400" dirty="0" err="1">
                <a:solidFill>
                  <a:srgbClr val="0000FF"/>
                </a:solidFill>
                <a:latin typeface="Consolas" panose="020B0609020204030204" pitchFamily="49" charset="0"/>
                <a:cs typeface="Consolas" panose="020B0609020204030204" pitchFamily="49" charset="0"/>
              </a:rPr>
              <a:t>var</a:t>
            </a: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00"/>
                </a:solidFill>
                <a:latin typeface="Consolas" panose="020B0609020204030204" pitchFamily="49" charset="0"/>
                <a:cs typeface="Consolas" panose="020B0609020204030204" pitchFamily="49" charset="0"/>
              </a:rPr>
              <a:t>db</a:t>
            </a:r>
            <a:r>
              <a:rPr lang="en-US" sz="1400" dirty="0">
                <a:solidFill>
                  <a:srgbClr val="000000"/>
                </a:solidFill>
                <a:latin typeface="Consolas" panose="020B0609020204030204" pitchFamily="49" charset="0"/>
                <a:cs typeface="Consolas" panose="020B0609020204030204" pitchFamily="49" charset="0"/>
              </a:rPr>
              <a:t> =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400" dirty="0">
                <a:solidFill>
                  <a:srgbClr val="0000FF"/>
                </a:solidFill>
                <a:latin typeface="Consolas" panose="020B0609020204030204" pitchFamily="49" charset="0"/>
                <a:cs typeface="Consolas" panose="020B0609020204030204" pitchFamily="49" charset="0"/>
              </a:rPr>
              <a:t>new</a:t>
            </a: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00"/>
                </a:solidFill>
                <a:latin typeface="Consolas" panose="020B0609020204030204" pitchFamily="49" charset="0"/>
                <a:cs typeface="Consolas" panose="020B0609020204030204" pitchFamily="49" charset="0"/>
              </a:rPr>
              <a:t>SQLite.</a:t>
            </a:r>
            <a:r>
              <a:rPr lang="en-US" sz="1400" dirty="0" err="1">
                <a:solidFill>
                  <a:srgbClr val="2B91AF"/>
                </a:solidFill>
                <a:latin typeface="Consolas" panose="020B0609020204030204" pitchFamily="49" charset="0"/>
                <a:cs typeface="Consolas" panose="020B0609020204030204" pitchFamily="49" charset="0"/>
              </a:rPr>
              <a:t>SQLiteAsyncConnection</a:t>
            </a:r>
            <a:r>
              <a:rPr lang="en-US" sz="1400" dirty="0">
                <a:solidFill>
                  <a:srgbClr val="000000"/>
                </a:solidFill>
                <a:latin typeface="Consolas" panose="020B0609020204030204" pitchFamily="49" charset="0"/>
                <a:cs typeface="Consolas" panose="020B0609020204030204" pitchFamily="49" charset="0"/>
              </a:rPr>
              <a:t>(</a:t>
            </a:r>
            <a:r>
              <a:rPr lang="en-US" sz="1400" dirty="0" err="1">
                <a:solidFill>
                  <a:srgbClr val="2B91AF"/>
                </a:solidFill>
                <a:latin typeface="Consolas" panose="020B0609020204030204" pitchFamily="49" charset="0"/>
                <a:cs typeface="Consolas" panose="020B0609020204030204" pitchFamily="49" charset="0"/>
              </a:rPr>
              <a:t>App</a:t>
            </a:r>
            <a:r>
              <a:rPr lang="en-US" sz="1400" dirty="0" err="1">
                <a:solidFill>
                  <a:srgbClr val="000000"/>
                </a:solidFill>
                <a:latin typeface="Consolas" panose="020B0609020204030204" pitchFamily="49" charset="0"/>
                <a:cs typeface="Consolas" panose="020B0609020204030204" pitchFamily="49" charset="0"/>
              </a:rPr>
              <a:t>.DBPath</a:t>
            </a:r>
            <a:r>
              <a:rPr lang="en-US" sz="1400" dirty="0">
                <a:solidFill>
                  <a:srgbClr val="000000"/>
                </a:solidFill>
                <a:latin typeface="Consolas" panose="020B0609020204030204" pitchFamily="49" charset="0"/>
                <a:cs typeface="Consolas" panose="020B0609020204030204" pitchFamily="49" charset="0"/>
              </a:rPr>
              <a:t>); </a:t>
            </a:r>
            <a:endParaRPr lang="en-US" sz="1400" dirty="0" smtClean="0">
              <a:solidFill>
                <a:srgbClr val="000000"/>
              </a:solidFill>
              <a:latin typeface="Consolas" panose="020B0609020204030204" pitchFamily="49" charset="0"/>
              <a:cs typeface="Consolas" panose="020B0609020204030204" pitchFamily="49" charset="0"/>
            </a:endParaRPr>
          </a:p>
          <a:p>
            <a:pPr defTabSz="896386" eaLnBrk="0" fontAlgn="base" hangingPunct="0">
              <a:spcBef>
                <a:spcPct val="0"/>
              </a:spcBef>
              <a:spcAft>
                <a:spcPct val="0"/>
              </a:spcAft>
            </a:pPr>
            <a:r>
              <a:rPr lang="en-US" sz="1400" dirty="0">
                <a:solidFill>
                  <a:srgbClr val="000000"/>
                </a:solidFill>
                <a:latin typeface="Consolas" panose="020B0609020204030204" pitchFamily="49" charset="0"/>
                <a:cs typeface="Consolas" panose="020B0609020204030204" pitchFamily="49" charset="0"/>
              </a:rPr>
              <a:t/>
            </a:r>
            <a:br>
              <a:rPr lang="en-US" sz="1400" dirty="0">
                <a:solidFill>
                  <a:srgbClr val="000000"/>
                </a:solidFill>
                <a:latin typeface="Consolas" panose="020B0609020204030204" pitchFamily="49" charset="0"/>
                <a:cs typeface="Consolas" panose="020B0609020204030204" pitchFamily="49" charset="0"/>
              </a:rPr>
            </a:br>
            <a:r>
              <a:rPr lang="en-US" sz="1400" dirty="0" err="1">
                <a:solidFill>
                  <a:srgbClr val="0000FF"/>
                </a:solidFill>
                <a:latin typeface="Consolas" panose="020B0609020204030204" pitchFamily="49" charset="0"/>
                <a:cs typeface="Consolas" panose="020B0609020204030204" pitchFamily="49" charset="0"/>
              </a:rPr>
              <a:t>var</a:t>
            </a:r>
            <a:r>
              <a:rPr lang="en-US" sz="1400" dirty="0">
                <a:solidFill>
                  <a:srgbClr val="000000"/>
                </a:solidFill>
                <a:latin typeface="Consolas" panose="020B0609020204030204" pitchFamily="49" charset="0"/>
                <a:cs typeface="Consolas" panose="020B0609020204030204" pitchFamily="49" charset="0"/>
              </a:rPr>
              <a:t> _customer = </a:t>
            </a:r>
            <a:r>
              <a:rPr lang="en-US" sz="1400" dirty="0">
                <a:solidFill>
                  <a:srgbClr val="0000FF"/>
                </a:solidFill>
                <a:latin typeface="Consolas" panose="020B0609020204030204" pitchFamily="49" charset="0"/>
                <a:cs typeface="Consolas" panose="020B0609020204030204" pitchFamily="49" charset="0"/>
              </a:rPr>
              <a:t>await</a:t>
            </a: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400" dirty="0">
                <a:solidFill>
                  <a:srgbClr val="0000FF"/>
                </a:solidFill>
                <a:latin typeface="Consolas" panose="020B0609020204030204" pitchFamily="49" charset="0"/>
                <a:cs typeface="Consolas" panose="020B0609020204030204" pitchFamily="49" charset="0"/>
              </a:rPr>
              <a:t>from</a:t>
            </a:r>
            <a:r>
              <a:rPr lang="en-US" sz="1400" dirty="0">
                <a:solidFill>
                  <a:srgbClr val="000000"/>
                </a:solidFill>
                <a:latin typeface="Consolas" panose="020B0609020204030204" pitchFamily="49" charset="0"/>
                <a:cs typeface="Consolas" panose="020B0609020204030204" pitchFamily="49" charset="0"/>
              </a:rPr>
              <a:t> c </a:t>
            </a:r>
            <a:r>
              <a:rPr lang="en-US" sz="1400" dirty="0">
                <a:solidFill>
                  <a:srgbClr val="0000FF"/>
                </a:solidFill>
                <a:latin typeface="Consolas" panose="020B0609020204030204" pitchFamily="49" charset="0"/>
                <a:cs typeface="Consolas" panose="020B0609020204030204" pitchFamily="49" charset="0"/>
              </a:rPr>
              <a:t>in</a:t>
            </a: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00"/>
                </a:solidFill>
                <a:latin typeface="Consolas" panose="020B0609020204030204" pitchFamily="49" charset="0"/>
                <a:cs typeface="Consolas" panose="020B0609020204030204" pitchFamily="49" charset="0"/>
              </a:rPr>
              <a:t>db.Table</a:t>
            </a:r>
            <a:r>
              <a:rPr lang="en-US" sz="1400" dirty="0">
                <a:solidFill>
                  <a:srgbClr val="000000"/>
                </a:solidFill>
                <a:latin typeface="Consolas" panose="020B0609020204030204" pitchFamily="49" charset="0"/>
                <a:cs typeface="Consolas" panose="020B0609020204030204" pitchFamily="49" charset="0"/>
              </a:rPr>
              <a:t>&lt;</a:t>
            </a:r>
            <a:r>
              <a:rPr lang="en-US" sz="1400" dirty="0">
                <a:solidFill>
                  <a:srgbClr val="2B91AF"/>
                </a:solidFill>
                <a:latin typeface="Consolas" panose="020B0609020204030204" pitchFamily="49" charset="0"/>
                <a:cs typeface="Consolas" panose="020B0609020204030204" pitchFamily="49" charset="0"/>
              </a:rPr>
              <a:t>Customer</a:t>
            </a:r>
            <a:r>
              <a:rPr lang="en-US" sz="1400" dirty="0">
                <a:solidFill>
                  <a:srgbClr val="000000"/>
                </a:solidFill>
                <a:latin typeface="Consolas" panose="020B0609020204030204" pitchFamily="49" charset="0"/>
                <a:cs typeface="Consolas" panose="020B0609020204030204" pitchFamily="49" charset="0"/>
              </a:rPr>
              <a:t>&gt;()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400" dirty="0">
                <a:solidFill>
                  <a:srgbClr val="0000FF"/>
                </a:solidFill>
                <a:latin typeface="Consolas" panose="020B0609020204030204" pitchFamily="49" charset="0"/>
                <a:cs typeface="Consolas" panose="020B0609020204030204" pitchFamily="49" charset="0"/>
              </a:rPr>
              <a:t>where</a:t>
            </a: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00"/>
                </a:solidFill>
                <a:latin typeface="Consolas" panose="020B0609020204030204" pitchFamily="49" charset="0"/>
                <a:cs typeface="Consolas" panose="020B0609020204030204" pitchFamily="49" charset="0"/>
              </a:rPr>
              <a:t>c.Id</a:t>
            </a:r>
            <a:r>
              <a:rPr lang="en-US" sz="1400" dirty="0">
                <a:solidFill>
                  <a:srgbClr val="000000"/>
                </a:solidFill>
                <a:latin typeface="Consolas" panose="020B0609020204030204" pitchFamily="49" charset="0"/>
                <a:cs typeface="Consolas" panose="020B0609020204030204" pitchFamily="49" charset="0"/>
              </a:rPr>
              <a:t> == </a:t>
            </a:r>
            <a:r>
              <a:rPr lang="en-US" sz="1400" dirty="0" err="1">
                <a:solidFill>
                  <a:srgbClr val="000000"/>
                </a:solidFill>
                <a:latin typeface="Consolas" panose="020B0609020204030204" pitchFamily="49" charset="0"/>
                <a:cs typeface="Consolas" panose="020B0609020204030204" pitchFamily="49" charset="0"/>
              </a:rPr>
              <a:t>customerId</a:t>
            </a: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400" dirty="0">
                <a:solidFill>
                  <a:srgbClr val="0000FF"/>
                </a:solidFill>
                <a:latin typeface="Consolas" panose="020B0609020204030204" pitchFamily="49" charset="0"/>
                <a:cs typeface="Consolas" panose="020B0609020204030204" pitchFamily="49" charset="0"/>
              </a:rPr>
              <a:t>select</a:t>
            </a:r>
            <a:r>
              <a:rPr lang="en-US" sz="1400" dirty="0">
                <a:solidFill>
                  <a:srgbClr val="000000"/>
                </a:solidFill>
                <a:latin typeface="Consolas" panose="020B0609020204030204" pitchFamily="49" charset="0"/>
                <a:cs typeface="Consolas" panose="020B0609020204030204" pitchFamily="49" charset="0"/>
              </a:rPr>
              <a:t> c).</a:t>
            </a:r>
            <a:r>
              <a:rPr lang="en-US" sz="1400" dirty="0" err="1">
                <a:solidFill>
                  <a:srgbClr val="000000"/>
                </a:solidFill>
                <a:latin typeface="Consolas" panose="020B0609020204030204" pitchFamily="49" charset="0"/>
                <a:cs typeface="Consolas" panose="020B0609020204030204" pitchFamily="49" charset="0"/>
              </a:rPr>
              <a:t>FirstOrDefaultAsync</a:t>
            </a: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FF"/>
                </a:solidFill>
                <a:latin typeface="Consolas" panose="020B0609020204030204" pitchFamily="49" charset="0"/>
                <a:cs typeface="Consolas" panose="020B0609020204030204" pitchFamily="49" charset="0"/>
              </a:rPr>
              <a:t>if</a:t>
            </a:r>
            <a:r>
              <a:rPr lang="en-US" sz="1400" dirty="0">
                <a:solidFill>
                  <a:srgbClr val="000000"/>
                </a:solidFill>
                <a:latin typeface="Consolas" panose="020B0609020204030204" pitchFamily="49" charset="0"/>
                <a:cs typeface="Consolas" panose="020B0609020204030204" pitchFamily="49" charset="0"/>
              </a:rPr>
              <a:t> (customer != </a:t>
            </a:r>
            <a:r>
              <a:rPr lang="en-US" sz="1400" dirty="0">
                <a:solidFill>
                  <a:srgbClr val="0000FF"/>
                </a:solidFill>
                <a:latin typeface="Consolas" panose="020B0609020204030204" pitchFamily="49" charset="0"/>
                <a:cs typeface="Consolas" panose="020B0609020204030204" pitchFamily="49" charset="0"/>
              </a:rPr>
              <a:t>null</a:t>
            </a: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FF"/>
                </a:solidFill>
                <a:latin typeface="Consolas" panose="020B0609020204030204" pitchFamily="49" charset="0"/>
                <a:cs typeface="Consolas" panose="020B0609020204030204" pitchFamily="49" charset="0"/>
              </a:rPr>
              <a:t>var</a:t>
            </a:r>
            <a:r>
              <a:rPr lang="en-US" sz="1400" dirty="0">
                <a:solidFill>
                  <a:srgbClr val="0000FF"/>
                </a:solidFill>
                <a:latin typeface="Consolas" panose="020B0609020204030204" pitchFamily="49" charset="0"/>
                <a:cs typeface="Consolas" panose="020B0609020204030204" pitchFamily="49" charset="0"/>
              </a:rPr>
              <a:t> </a:t>
            </a:r>
            <a:r>
              <a:rPr lang="en-US" sz="1400" dirty="0">
                <a:solidFill>
                  <a:srgbClr val="000000"/>
                </a:solidFill>
                <a:latin typeface="Consolas" panose="020B0609020204030204" pitchFamily="49" charset="0"/>
                <a:cs typeface="Consolas" panose="020B0609020204030204" pitchFamily="49" charset="0"/>
              </a:rPr>
              <a:t>Id = _</a:t>
            </a:r>
            <a:r>
              <a:rPr lang="en-US" sz="1400" dirty="0" err="1">
                <a:solidFill>
                  <a:srgbClr val="000000"/>
                </a:solidFill>
                <a:latin typeface="Consolas" panose="020B0609020204030204" pitchFamily="49" charset="0"/>
                <a:cs typeface="Consolas" panose="020B0609020204030204" pitchFamily="49" charset="0"/>
              </a:rPr>
              <a:t>customer.Id</a:t>
            </a: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0000FF"/>
                </a:solidFill>
                <a:latin typeface="Consolas" panose="020B0609020204030204" pitchFamily="49" charset="0"/>
                <a:cs typeface="Consolas" panose="020B0609020204030204" pitchFamily="49" charset="0"/>
              </a:rPr>
              <a:t>var</a:t>
            </a:r>
            <a:r>
              <a:rPr lang="en-US" sz="1400" dirty="0">
                <a:solidFill>
                  <a:srgbClr val="0000FF"/>
                </a:solidFill>
                <a:latin typeface="Consolas" panose="020B0609020204030204" pitchFamily="49" charset="0"/>
                <a:cs typeface="Consolas" panose="020B0609020204030204" pitchFamily="49" charset="0"/>
              </a:rPr>
              <a:t> </a:t>
            </a:r>
            <a:r>
              <a:rPr lang="en-US" sz="1400" dirty="0">
                <a:solidFill>
                  <a:srgbClr val="000000"/>
                </a:solidFill>
                <a:latin typeface="Consolas" panose="020B0609020204030204" pitchFamily="49" charset="0"/>
                <a:cs typeface="Consolas" panose="020B0609020204030204" pitchFamily="49" charset="0"/>
              </a:rPr>
              <a:t>Name = _</a:t>
            </a:r>
            <a:r>
              <a:rPr lang="en-US" sz="1400" dirty="0" err="1">
                <a:solidFill>
                  <a:srgbClr val="000000"/>
                </a:solidFill>
                <a:latin typeface="Consolas" panose="020B0609020204030204" pitchFamily="49" charset="0"/>
                <a:cs typeface="Consolas" panose="020B0609020204030204" pitchFamily="49" charset="0"/>
              </a:rPr>
              <a:t>customer.Name</a:t>
            </a:r>
            <a:r>
              <a:rPr lang="en-US" sz="1400" dirty="0">
                <a:solidFill>
                  <a:srgbClr val="000000"/>
                </a:solidFill>
                <a:latin typeface="Consolas" panose="020B0609020204030204" pitchFamily="49" charset="0"/>
                <a:cs typeface="Consolas" panose="020B0609020204030204" pitchFamily="49" charset="0"/>
              </a:rPr>
              <a:t>;     </a:t>
            </a:r>
            <a:br>
              <a:rPr lang="en-US" sz="1400" dirty="0">
                <a:solidFill>
                  <a:srgbClr val="000000"/>
                </a:solidFill>
                <a:latin typeface="Consolas" panose="020B0609020204030204" pitchFamily="49" charset="0"/>
                <a:cs typeface="Consolas" panose="020B0609020204030204" pitchFamily="49" charset="0"/>
              </a:rPr>
            </a:br>
            <a:r>
              <a:rPr lang="en-US" sz="1400" dirty="0">
                <a:solidFill>
                  <a:srgbClr val="000000"/>
                </a:solidFill>
                <a:latin typeface="Consolas" panose="020B0609020204030204" pitchFamily="49" charset="0"/>
                <a:cs typeface="Consolas" panose="020B0609020204030204" pitchFamily="49" charset="0"/>
              </a:rPr>
              <a:t>}</a:t>
            </a:r>
            <a:r>
              <a:rPr lang="en-US" sz="1568" dirty="0">
                <a:solidFill>
                  <a:srgbClr val="000000"/>
                </a:solidFill>
                <a:latin typeface="Consolas" panose="020B0609020204030204" pitchFamily="49" charset="0"/>
                <a:cs typeface="Consolas" panose="020B0609020204030204" pitchFamily="49" charset="0"/>
              </a:rPr>
              <a:t/>
            </a:r>
            <a:br>
              <a:rPr lang="en-US" sz="1568" dirty="0">
                <a:solidFill>
                  <a:srgbClr val="000000"/>
                </a:solidFill>
                <a:latin typeface="Consolas" panose="020B0609020204030204" pitchFamily="49" charset="0"/>
                <a:cs typeface="Consolas" panose="020B0609020204030204" pitchFamily="49" charset="0"/>
              </a:rPr>
            </a:br>
            <a:r>
              <a:rPr lang="en-US" sz="1568" dirty="0">
                <a:solidFill>
                  <a:srgbClr val="000000"/>
                </a:solidFill>
                <a:latin typeface="Consolas" panose="020B0609020204030204" pitchFamily="49" charset="0"/>
                <a:cs typeface="Consolas" panose="020B0609020204030204" pitchFamily="49" charset="0"/>
              </a:rPr>
              <a:t/>
            </a:r>
            <a:br>
              <a:rPr lang="en-US" sz="1568" dirty="0">
                <a:solidFill>
                  <a:srgbClr val="000000"/>
                </a:solidFill>
                <a:latin typeface="Consolas" panose="020B0609020204030204" pitchFamily="49" charset="0"/>
                <a:cs typeface="Consolas" panose="020B0609020204030204" pitchFamily="49" charset="0"/>
              </a:rPr>
            </a:br>
            <a:endParaRPr lang="en-US" sz="1568" dirty="0" smtClean="0">
              <a:solidFill>
                <a:srgbClr val="000000"/>
              </a:solidFill>
              <a:latin typeface="Consolas" panose="020B0609020204030204" pitchFamily="49" charset="0"/>
              <a:cs typeface="Consolas" panose="020B0609020204030204" pitchFamily="49" charset="0"/>
            </a:endParaRPr>
          </a:p>
          <a:p>
            <a:pPr defTabSz="896386" eaLnBrk="0" fontAlgn="base" hangingPunct="0">
              <a:spcBef>
                <a:spcPct val="0"/>
              </a:spcBef>
              <a:spcAft>
                <a:spcPct val="0"/>
              </a:spcAft>
            </a:pPr>
            <a:endParaRPr lang="en-US" sz="1568" dirty="0">
              <a:solidFill>
                <a:srgbClr val="000000"/>
              </a:solidFill>
              <a:latin typeface="Consolas" panose="020B0609020204030204" pitchFamily="49" charset="0"/>
              <a:cs typeface="Consolas" panose="020B0609020204030204" pitchFamily="49" charset="0"/>
            </a:endParaRPr>
          </a:p>
          <a:p>
            <a:pPr defTabSz="896386" eaLnBrk="0" fontAlgn="base" hangingPunct="0">
              <a:spcBef>
                <a:spcPct val="0"/>
              </a:spcBef>
              <a:spcAft>
                <a:spcPct val="0"/>
              </a:spcAft>
            </a:pPr>
            <a:endParaRPr lang="en-US" sz="1568" dirty="0">
              <a:latin typeface="Arial" panose="020B0604020202020204" pitchFamily="34" charset="0"/>
            </a:endParaRPr>
          </a:p>
        </p:txBody>
      </p:sp>
      <p:sp>
        <p:nvSpPr>
          <p:cNvPr id="2" name="TextBox 1"/>
          <p:cNvSpPr txBox="1"/>
          <p:nvPr/>
        </p:nvSpPr>
        <p:spPr>
          <a:xfrm>
            <a:off x="5047167" y="6344960"/>
            <a:ext cx="4694549" cy="609398"/>
          </a:xfrm>
          <a:prstGeom prst="rect">
            <a:avLst/>
          </a:prstGeom>
          <a:noFill/>
        </p:spPr>
        <p:txBody>
          <a:bodyPr wrap="square" lIns="137160" tIns="109728" rIns="137160" bIns="109728" rtlCol="0">
            <a:spAutoFit/>
          </a:bodyPr>
          <a:lstStyle/>
          <a:p>
            <a:pPr>
              <a:lnSpc>
                <a:spcPct val="90000"/>
              </a:lnSpc>
              <a:spcBef>
                <a:spcPts val="600"/>
              </a:spcBef>
            </a:pPr>
            <a:r>
              <a:rPr lang="en-GB" sz="2800" b="1" dirty="0" smtClean="0"/>
              <a:t>…and others!</a:t>
            </a:r>
          </a:p>
        </p:txBody>
      </p:sp>
    </p:spTree>
    <p:extLst>
      <p:ext uri="{BB962C8B-B14F-4D97-AF65-F5344CB8AC3E}">
        <p14:creationId xmlns:p14="http://schemas.microsoft.com/office/powerpoint/2010/main" val="66287091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Installing the SQLite Library</a:t>
            </a:r>
            <a:endParaRPr lang="en-GB" dirty="0"/>
          </a:p>
        </p:txBody>
      </p:sp>
      <p:sp>
        <p:nvSpPr>
          <p:cNvPr id="3" name="Text Placeholder 2"/>
          <p:cNvSpPr>
            <a:spLocks noGrp="1"/>
          </p:cNvSpPr>
          <p:nvPr>
            <p:ph type="body" sz="quarter" idx="10"/>
          </p:nvPr>
        </p:nvSpPr>
        <p:spPr>
          <a:xfrm>
            <a:off x="257175" y="1204913"/>
            <a:ext cx="5367338" cy="5653087"/>
          </a:xfrm>
        </p:spPr>
        <p:txBody>
          <a:bodyPr/>
          <a:lstStyle/>
          <a:p>
            <a:r>
              <a:rPr lang="en-GB" sz="3137" dirty="0" smtClean="0"/>
              <a:t>Visual Studio Extension (.</a:t>
            </a:r>
            <a:r>
              <a:rPr lang="en-GB" sz="3137" dirty="0" err="1" smtClean="0"/>
              <a:t>vsix</a:t>
            </a:r>
            <a:r>
              <a:rPr lang="en-GB" sz="3137" dirty="0" smtClean="0"/>
              <a:t>)</a:t>
            </a:r>
            <a:endParaRPr lang="en-GB" sz="3137" dirty="0"/>
          </a:p>
          <a:p>
            <a:r>
              <a:rPr lang="en-GB" sz="3137" dirty="0"/>
              <a:t>Install from Visual Studio</a:t>
            </a:r>
          </a:p>
          <a:p>
            <a:pPr lvl="1"/>
            <a:r>
              <a:rPr lang="en-GB" sz="1765" dirty="0"/>
              <a:t>Tools – Extensions and Updates</a:t>
            </a:r>
            <a:r>
              <a:rPr lang="en-GB" sz="1765" dirty="0" smtClean="0"/>
              <a:t>…</a:t>
            </a:r>
          </a:p>
          <a:p>
            <a:r>
              <a:rPr lang="en-GB" sz="3098" dirty="0" smtClean="0"/>
              <a:t>Or download from SQLite.org</a:t>
            </a:r>
            <a:endParaRPr lang="en-GB" sz="3098" dirty="0"/>
          </a:p>
          <a:p>
            <a:pPr lvl="1"/>
            <a:r>
              <a:rPr lang="en-GB" sz="1568" dirty="0"/>
              <a:t/>
            </a:r>
            <a:br>
              <a:rPr lang="en-GB" sz="1568" dirty="0"/>
            </a:br>
            <a:r>
              <a:rPr lang="en-GB" sz="1176" dirty="0"/>
              <a:t/>
            </a:r>
            <a:br>
              <a:rPr lang="en-GB" sz="1176" dirty="0"/>
            </a:br>
            <a:endParaRPr lang="en-GB" sz="1176"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253" y="1417547"/>
            <a:ext cx="6340819" cy="3906121"/>
          </a:xfrm>
          <a:prstGeom prst="rect">
            <a:avLst/>
          </a:prstGeom>
        </p:spPr>
      </p:pic>
    </p:spTree>
    <p:extLst>
      <p:ext uri="{BB962C8B-B14F-4D97-AF65-F5344CB8AC3E}">
        <p14:creationId xmlns:p14="http://schemas.microsoft.com/office/powerpoint/2010/main" val="154110456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Installing </a:t>
            </a:r>
            <a:r>
              <a:rPr lang="en-GB" dirty="0" err="1" smtClean="0"/>
              <a:t>SQLitePCL</a:t>
            </a:r>
            <a:r>
              <a:rPr lang="en-GB" dirty="0" smtClean="0"/>
              <a:t> </a:t>
            </a:r>
            <a:r>
              <a:rPr lang="en-GB" dirty="0"/>
              <a:t>to your Solution</a:t>
            </a:r>
          </a:p>
        </p:txBody>
      </p:sp>
      <p:sp>
        <p:nvSpPr>
          <p:cNvPr id="3" name="Text Placeholder 2"/>
          <p:cNvSpPr>
            <a:spLocks noGrp="1"/>
          </p:cNvSpPr>
          <p:nvPr>
            <p:ph type="body" sz="quarter" idx="10"/>
          </p:nvPr>
        </p:nvSpPr>
        <p:spPr/>
        <p:txBody>
          <a:bodyPr/>
          <a:lstStyle/>
          <a:p>
            <a:r>
              <a:rPr lang="en-GB" dirty="0" smtClean="0"/>
              <a:t>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056" y="1335232"/>
            <a:ext cx="8335888" cy="5126629"/>
          </a:xfrm>
          <a:prstGeom prst="rect">
            <a:avLst/>
          </a:prstGeom>
        </p:spPr>
      </p:pic>
    </p:spTree>
    <p:extLst>
      <p:ext uri="{BB962C8B-B14F-4D97-AF65-F5344CB8AC3E}">
        <p14:creationId xmlns:p14="http://schemas.microsoft.com/office/powerpoint/2010/main" val="258633550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Frameworks that use SQLite</a:t>
            </a:r>
            <a:endParaRPr lang="en-GB" dirty="0"/>
          </a:p>
        </p:txBody>
      </p:sp>
      <p:sp>
        <p:nvSpPr>
          <p:cNvPr id="7" name="Content Placeholder 6"/>
          <p:cNvSpPr>
            <a:spLocks noGrp="1"/>
          </p:cNvSpPr>
          <p:nvPr>
            <p:ph sz="quarter" idx="15"/>
          </p:nvPr>
        </p:nvSpPr>
        <p:spPr/>
        <p:txBody>
          <a:bodyPr/>
          <a:lstStyle/>
          <a:p>
            <a:r>
              <a:rPr lang="en-GB" sz="2800" dirty="0" smtClean="0"/>
              <a:t>Entity Framework 7</a:t>
            </a:r>
            <a:endParaRPr lang="en-GB" sz="2800" dirty="0"/>
          </a:p>
        </p:txBody>
      </p:sp>
      <p:pic>
        <p:nvPicPr>
          <p:cNvPr id="8" name="Content Placeholder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1093" y="2388636"/>
            <a:ext cx="4959698" cy="2603280"/>
          </a:xfrm>
          <a:prstGeom prst="rect">
            <a:avLst/>
          </a:prstGeom>
        </p:spPr>
      </p:pic>
      <p:sp>
        <p:nvSpPr>
          <p:cNvPr id="9" name="TextBox 8"/>
          <p:cNvSpPr txBox="1"/>
          <p:nvPr/>
        </p:nvSpPr>
        <p:spPr>
          <a:xfrm>
            <a:off x="540464" y="1187620"/>
            <a:ext cx="4730621" cy="997196"/>
          </a:xfrm>
          <a:prstGeom prst="rect">
            <a:avLst/>
          </a:prstGeom>
          <a:noFill/>
        </p:spPr>
        <p:txBody>
          <a:bodyPr wrap="square" lIns="137160" tIns="109728" rIns="137160" bIns="109728" rtlCol="0">
            <a:spAutoFit/>
          </a:bodyPr>
          <a:lstStyle/>
          <a:p>
            <a:pPr>
              <a:lnSpc>
                <a:spcPct val="90000"/>
              </a:lnSpc>
              <a:spcBef>
                <a:spcPts val="600"/>
              </a:spcBef>
            </a:pPr>
            <a:r>
              <a:rPr lang="en-GB" sz="2800" b="1" dirty="0">
                <a:latin typeface="+mj-lt"/>
              </a:rPr>
              <a:t>Azure App Service Mobile Apps</a:t>
            </a:r>
          </a:p>
        </p:txBody>
      </p:sp>
      <p:sp>
        <p:nvSpPr>
          <p:cNvPr id="10" name="TextBox 9"/>
          <p:cNvSpPr txBox="1"/>
          <p:nvPr/>
        </p:nvSpPr>
        <p:spPr>
          <a:xfrm>
            <a:off x="547014" y="5261723"/>
            <a:ext cx="4889952" cy="720197"/>
          </a:xfrm>
          <a:prstGeom prst="rect">
            <a:avLst/>
          </a:prstGeom>
          <a:noFill/>
        </p:spPr>
        <p:txBody>
          <a:bodyPr wrap="square" lIns="137160" tIns="109728" rIns="137160" bIns="109728" rtlCol="0">
            <a:spAutoFit/>
          </a:bodyPr>
          <a:lstStyle/>
          <a:p>
            <a:pPr>
              <a:lnSpc>
                <a:spcPct val="90000"/>
              </a:lnSpc>
              <a:spcBef>
                <a:spcPts val="600"/>
              </a:spcBef>
            </a:pPr>
            <a:r>
              <a:rPr lang="en-GB" dirty="0" smtClean="0"/>
              <a:t>Easy to implement offline data sync uses SQLite for local data storage</a:t>
            </a:r>
          </a:p>
        </p:txBody>
      </p:sp>
      <p:grpSp>
        <p:nvGrpSpPr>
          <p:cNvPr id="11" name="Group 10"/>
          <p:cNvGrpSpPr/>
          <p:nvPr/>
        </p:nvGrpSpPr>
        <p:grpSpPr>
          <a:xfrm>
            <a:off x="6385960" y="1816205"/>
            <a:ext cx="4254956" cy="3748142"/>
            <a:chOff x="4786009" y="1497238"/>
            <a:chExt cx="3740037" cy="3536353"/>
          </a:xfrm>
        </p:grpSpPr>
        <p:grpSp>
          <p:nvGrpSpPr>
            <p:cNvPr id="12" name="Group 11"/>
            <p:cNvGrpSpPr/>
            <p:nvPr/>
          </p:nvGrpSpPr>
          <p:grpSpPr>
            <a:xfrm>
              <a:off x="5680954" y="1497238"/>
              <a:ext cx="2083484" cy="1482270"/>
              <a:chOff x="1210042" y="2804160"/>
              <a:chExt cx="1418192" cy="1008956"/>
            </a:xfrm>
          </p:grpSpPr>
          <p:grpSp>
            <p:nvGrpSpPr>
              <p:cNvPr id="14" name="Group 13"/>
              <p:cNvGrpSpPr/>
              <p:nvPr/>
            </p:nvGrpSpPr>
            <p:grpSpPr>
              <a:xfrm>
                <a:off x="1829911" y="3225219"/>
                <a:ext cx="289860" cy="261579"/>
                <a:chOff x="6645952" y="2814028"/>
                <a:chExt cx="315330" cy="310551"/>
              </a:xfrm>
            </p:grpSpPr>
            <p:sp>
              <p:nvSpPr>
                <p:cNvPr id="20" name="Freeform 19"/>
                <p:cNvSpPr>
                  <a:spLocks/>
                </p:cNvSpPr>
                <p:nvPr/>
              </p:nvSpPr>
              <p:spPr bwMode="auto">
                <a:xfrm>
                  <a:off x="6645952" y="2864192"/>
                  <a:ext cx="66888" cy="117055"/>
                </a:xfrm>
                <a:custGeom>
                  <a:avLst/>
                  <a:gdLst>
                    <a:gd name="T0" fmla="*/ 28 w 28"/>
                    <a:gd name="T1" fmla="*/ 17 h 49"/>
                    <a:gd name="T2" fmla="*/ 28 w 28"/>
                    <a:gd name="T3" fmla="*/ 49 h 49"/>
                    <a:gd name="T4" fmla="*/ 0 w 28"/>
                    <a:gd name="T5" fmla="*/ 32 h 49"/>
                    <a:gd name="T6" fmla="*/ 0 w 28"/>
                    <a:gd name="T7" fmla="*/ 0 h 49"/>
                    <a:gd name="T8" fmla="*/ 28 w 28"/>
                    <a:gd name="T9" fmla="*/ 17 h 49"/>
                  </a:gdLst>
                  <a:ahLst/>
                  <a:cxnLst>
                    <a:cxn ang="0">
                      <a:pos x="T0" y="T1"/>
                    </a:cxn>
                    <a:cxn ang="0">
                      <a:pos x="T2" y="T3"/>
                    </a:cxn>
                    <a:cxn ang="0">
                      <a:pos x="T4" y="T5"/>
                    </a:cxn>
                    <a:cxn ang="0">
                      <a:pos x="T6" y="T7"/>
                    </a:cxn>
                    <a:cxn ang="0">
                      <a:pos x="T8" y="T9"/>
                    </a:cxn>
                  </a:cxnLst>
                  <a:rect l="0" t="0" r="r" b="b"/>
                  <a:pathLst>
                    <a:path w="28" h="49">
                      <a:moveTo>
                        <a:pt x="28" y="17"/>
                      </a:moveTo>
                      <a:lnTo>
                        <a:pt x="28" y="49"/>
                      </a:lnTo>
                      <a:lnTo>
                        <a:pt x="0" y="32"/>
                      </a:lnTo>
                      <a:lnTo>
                        <a:pt x="0" y="0"/>
                      </a:lnTo>
                      <a:lnTo>
                        <a:pt x="28" y="17"/>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6729563" y="2864192"/>
                  <a:ext cx="69276" cy="117055"/>
                </a:xfrm>
                <a:custGeom>
                  <a:avLst/>
                  <a:gdLst>
                    <a:gd name="T0" fmla="*/ 0 w 29"/>
                    <a:gd name="T1" fmla="*/ 17 h 49"/>
                    <a:gd name="T2" fmla="*/ 0 w 29"/>
                    <a:gd name="T3" fmla="*/ 49 h 49"/>
                    <a:gd name="T4" fmla="*/ 29 w 29"/>
                    <a:gd name="T5" fmla="*/ 32 h 49"/>
                    <a:gd name="T6" fmla="*/ 29 w 29"/>
                    <a:gd name="T7" fmla="*/ 0 h 49"/>
                    <a:gd name="T8" fmla="*/ 0 w 29"/>
                    <a:gd name="T9" fmla="*/ 17 h 49"/>
                  </a:gdLst>
                  <a:ahLst/>
                  <a:cxnLst>
                    <a:cxn ang="0">
                      <a:pos x="T0" y="T1"/>
                    </a:cxn>
                    <a:cxn ang="0">
                      <a:pos x="T2" y="T3"/>
                    </a:cxn>
                    <a:cxn ang="0">
                      <a:pos x="T4" y="T5"/>
                    </a:cxn>
                    <a:cxn ang="0">
                      <a:pos x="T6" y="T7"/>
                    </a:cxn>
                    <a:cxn ang="0">
                      <a:pos x="T8" y="T9"/>
                    </a:cxn>
                  </a:cxnLst>
                  <a:rect l="0" t="0" r="r" b="b"/>
                  <a:pathLst>
                    <a:path w="29" h="49">
                      <a:moveTo>
                        <a:pt x="0" y="17"/>
                      </a:moveTo>
                      <a:lnTo>
                        <a:pt x="0" y="49"/>
                      </a:lnTo>
                      <a:lnTo>
                        <a:pt x="29" y="32"/>
                      </a:lnTo>
                      <a:lnTo>
                        <a:pt x="29" y="0"/>
                      </a:lnTo>
                      <a:lnTo>
                        <a:pt x="0" y="17"/>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6653119" y="2814028"/>
                  <a:ext cx="133777" cy="76444"/>
                </a:xfrm>
                <a:custGeom>
                  <a:avLst/>
                  <a:gdLst>
                    <a:gd name="T0" fmla="*/ 28 w 56"/>
                    <a:gd name="T1" fmla="*/ 32 h 32"/>
                    <a:gd name="T2" fmla="*/ 0 w 56"/>
                    <a:gd name="T3" fmla="*/ 15 h 32"/>
                    <a:gd name="T4" fmla="*/ 28 w 56"/>
                    <a:gd name="T5" fmla="*/ 0 h 32"/>
                    <a:gd name="T6" fmla="*/ 56 w 56"/>
                    <a:gd name="T7" fmla="*/ 15 h 32"/>
                    <a:gd name="T8" fmla="*/ 28 w 56"/>
                    <a:gd name="T9" fmla="*/ 32 h 32"/>
                  </a:gdLst>
                  <a:ahLst/>
                  <a:cxnLst>
                    <a:cxn ang="0">
                      <a:pos x="T0" y="T1"/>
                    </a:cxn>
                    <a:cxn ang="0">
                      <a:pos x="T2" y="T3"/>
                    </a:cxn>
                    <a:cxn ang="0">
                      <a:pos x="T4" y="T5"/>
                    </a:cxn>
                    <a:cxn ang="0">
                      <a:pos x="T6" y="T7"/>
                    </a:cxn>
                    <a:cxn ang="0">
                      <a:pos x="T8" y="T9"/>
                    </a:cxn>
                  </a:cxnLst>
                  <a:rect l="0" t="0" r="r" b="b"/>
                  <a:pathLst>
                    <a:path w="56" h="32">
                      <a:moveTo>
                        <a:pt x="28" y="32"/>
                      </a:moveTo>
                      <a:lnTo>
                        <a:pt x="0" y="15"/>
                      </a:lnTo>
                      <a:lnTo>
                        <a:pt x="28" y="0"/>
                      </a:lnTo>
                      <a:lnTo>
                        <a:pt x="56" y="15"/>
                      </a:lnTo>
                      <a:lnTo>
                        <a:pt x="28" y="32"/>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6815562" y="2864192"/>
                  <a:ext cx="66888" cy="117055"/>
                </a:xfrm>
                <a:custGeom>
                  <a:avLst/>
                  <a:gdLst>
                    <a:gd name="T0" fmla="*/ 28 w 28"/>
                    <a:gd name="T1" fmla="*/ 17 h 49"/>
                    <a:gd name="T2" fmla="*/ 28 w 28"/>
                    <a:gd name="T3" fmla="*/ 49 h 49"/>
                    <a:gd name="T4" fmla="*/ 0 w 28"/>
                    <a:gd name="T5" fmla="*/ 32 h 49"/>
                    <a:gd name="T6" fmla="*/ 0 w 28"/>
                    <a:gd name="T7" fmla="*/ 0 h 49"/>
                    <a:gd name="T8" fmla="*/ 28 w 28"/>
                    <a:gd name="T9" fmla="*/ 17 h 49"/>
                  </a:gdLst>
                  <a:ahLst/>
                  <a:cxnLst>
                    <a:cxn ang="0">
                      <a:pos x="T0" y="T1"/>
                    </a:cxn>
                    <a:cxn ang="0">
                      <a:pos x="T2" y="T3"/>
                    </a:cxn>
                    <a:cxn ang="0">
                      <a:pos x="T4" y="T5"/>
                    </a:cxn>
                    <a:cxn ang="0">
                      <a:pos x="T6" y="T7"/>
                    </a:cxn>
                    <a:cxn ang="0">
                      <a:pos x="T8" y="T9"/>
                    </a:cxn>
                  </a:cxnLst>
                  <a:rect l="0" t="0" r="r" b="b"/>
                  <a:pathLst>
                    <a:path w="28" h="49">
                      <a:moveTo>
                        <a:pt x="28" y="17"/>
                      </a:moveTo>
                      <a:lnTo>
                        <a:pt x="28" y="49"/>
                      </a:lnTo>
                      <a:lnTo>
                        <a:pt x="0" y="32"/>
                      </a:lnTo>
                      <a:lnTo>
                        <a:pt x="0" y="0"/>
                      </a:lnTo>
                      <a:lnTo>
                        <a:pt x="28" y="17"/>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6899172" y="2864192"/>
                  <a:ext cx="62110" cy="117055"/>
                </a:xfrm>
                <a:custGeom>
                  <a:avLst/>
                  <a:gdLst>
                    <a:gd name="T0" fmla="*/ 0 w 26"/>
                    <a:gd name="T1" fmla="*/ 17 h 49"/>
                    <a:gd name="T2" fmla="*/ 0 w 26"/>
                    <a:gd name="T3" fmla="*/ 49 h 49"/>
                    <a:gd name="T4" fmla="*/ 26 w 26"/>
                    <a:gd name="T5" fmla="*/ 32 h 49"/>
                    <a:gd name="T6" fmla="*/ 26 w 26"/>
                    <a:gd name="T7" fmla="*/ 0 h 49"/>
                    <a:gd name="T8" fmla="*/ 0 w 26"/>
                    <a:gd name="T9" fmla="*/ 17 h 49"/>
                  </a:gdLst>
                  <a:ahLst/>
                  <a:cxnLst>
                    <a:cxn ang="0">
                      <a:pos x="T0" y="T1"/>
                    </a:cxn>
                    <a:cxn ang="0">
                      <a:pos x="T2" y="T3"/>
                    </a:cxn>
                    <a:cxn ang="0">
                      <a:pos x="T4" y="T5"/>
                    </a:cxn>
                    <a:cxn ang="0">
                      <a:pos x="T6" y="T7"/>
                    </a:cxn>
                    <a:cxn ang="0">
                      <a:pos x="T8" y="T9"/>
                    </a:cxn>
                  </a:cxnLst>
                  <a:rect l="0" t="0" r="r" b="b"/>
                  <a:pathLst>
                    <a:path w="26" h="49">
                      <a:moveTo>
                        <a:pt x="0" y="17"/>
                      </a:moveTo>
                      <a:lnTo>
                        <a:pt x="0" y="49"/>
                      </a:lnTo>
                      <a:lnTo>
                        <a:pt x="26" y="32"/>
                      </a:lnTo>
                      <a:lnTo>
                        <a:pt x="26" y="0"/>
                      </a:lnTo>
                      <a:lnTo>
                        <a:pt x="0" y="17"/>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6820340" y="2814028"/>
                  <a:ext cx="133777" cy="76444"/>
                </a:xfrm>
                <a:custGeom>
                  <a:avLst/>
                  <a:gdLst>
                    <a:gd name="T0" fmla="*/ 28 w 56"/>
                    <a:gd name="T1" fmla="*/ 32 h 32"/>
                    <a:gd name="T2" fmla="*/ 0 w 56"/>
                    <a:gd name="T3" fmla="*/ 15 h 32"/>
                    <a:gd name="T4" fmla="*/ 28 w 56"/>
                    <a:gd name="T5" fmla="*/ 0 h 32"/>
                    <a:gd name="T6" fmla="*/ 56 w 56"/>
                    <a:gd name="T7" fmla="*/ 15 h 32"/>
                    <a:gd name="T8" fmla="*/ 28 w 56"/>
                    <a:gd name="T9" fmla="*/ 32 h 32"/>
                  </a:gdLst>
                  <a:ahLst/>
                  <a:cxnLst>
                    <a:cxn ang="0">
                      <a:pos x="T0" y="T1"/>
                    </a:cxn>
                    <a:cxn ang="0">
                      <a:pos x="T2" y="T3"/>
                    </a:cxn>
                    <a:cxn ang="0">
                      <a:pos x="T4" y="T5"/>
                    </a:cxn>
                    <a:cxn ang="0">
                      <a:pos x="T6" y="T7"/>
                    </a:cxn>
                    <a:cxn ang="0">
                      <a:pos x="T8" y="T9"/>
                    </a:cxn>
                  </a:cxnLst>
                  <a:rect l="0" t="0" r="r" b="b"/>
                  <a:pathLst>
                    <a:path w="56" h="32">
                      <a:moveTo>
                        <a:pt x="28" y="32"/>
                      </a:moveTo>
                      <a:lnTo>
                        <a:pt x="0" y="15"/>
                      </a:lnTo>
                      <a:lnTo>
                        <a:pt x="28" y="0"/>
                      </a:lnTo>
                      <a:lnTo>
                        <a:pt x="56" y="15"/>
                      </a:lnTo>
                      <a:lnTo>
                        <a:pt x="28" y="32"/>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6729563" y="3012302"/>
                  <a:ext cx="69276" cy="112277"/>
                </a:xfrm>
                <a:custGeom>
                  <a:avLst/>
                  <a:gdLst>
                    <a:gd name="T0" fmla="*/ 29 w 29"/>
                    <a:gd name="T1" fmla="*/ 15 h 47"/>
                    <a:gd name="T2" fmla="*/ 29 w 29"/>
                    <a:gd name="T3" fmla="*/ 47 h 47"/>
                    <a:gd name="T4" fmla="*/ 0 w 29"/>
                    <a:gd name="T5" fmla="*/ 30 h 47"/>
                    <a:gd name="T6" fmla="*/ 0 w 29"/>
                    <a:gd name="T7" fmla="*/ 0 h 47"/>
                    <a:gd name="T8" fmla="*/ 29 w 29"/>
                    <a:gd name="T9" fmla="*/ 15 h 47"/>
                  </a:gdLst>
                  <a:ahLst/>
                  <a:cxnLst>
                    <a:cxn ang="0">
                      <a:pos x="T0" y="T1"/>
                    </a:cxn>
                    <a:cxn ang="0">
                      <a:pos x="T2" y="T3"/>
                    </a:cxn>
                    <a:cxn ang="0">
                      <a:pos x="T4" y="T5"/>
                    </a:cxn>
                    <a:cxn ang="0">
                      <a:pos x="T6" y="T7"/>
                    </a:cxn>
                    <a:cxn ang="0">
                      <a:pos x="T8" y="T9"/>
                    </a:cxn>
                  </a:cxnLst>
                  <a:rect l="0" t="0" r="r" b="b"/>
                  <a:pathLst>
                    <a:path w="29" h="47">
                      <a:moveTo>
                        <a:pt x="29" y="15"/>
                      </a:moveTo>
                      <a:lnTo>
                        <a:pt x="29" y="47"/>
                      </a:lnTo>
                      <a:lnTo>
                        <a:pt x="0" y="30"/>
                      </a:lnTo>
                      <a:lnTo>
                        <a:pt x="0" y="0"/>
                      </a:lnTo>
                      <a:lnTo>
                        <a:pt x="29" y="15"/>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6815562" y="3012302"/>
                  <a:ext cx="66888" cy="112277"/>
                </a:xfrm>
                <a:custGeom>
                  <a:avLst/>
                  <a:gdLst>
                    <a:gd name="T0" fmla="*/ 0 w 28"/>
                    <a:gd name="T1" fmla="*/ 15 h 47"/>
                    <a:gd name="T2" fmla="*/ 0 w 28"/>
                    <a:gd name="T3" fmla="*/ 47 h 47"/>
                    <a:gd name="T4" fmla="*/ 28 w 28"/>
                    <a:gd name="T5" fmla="*/ 30 h 47"/>
                    <a:gd name="T6" fmla="*/ 28 w 28"/>
                    <a:gd name="T7" fmla="*/ 0 h 47"/>
                    <a:gd name="T8" fmla="*/ 0 w 28"/>
                    <a:gd name="T9" fmla="*/ 15 h 47"/>
                  </a:gdLst>
                  <a:ahLst/>
                  <a:cxnLst>
                    <a:cxn ang="0">
                      <a:pos x="T0" y="T1"/>
                    </a:cxn>
                    <a:cxn ang="0">
                      <a:pos x="T2" y="T3"/>
                    </a:cxn>
                    <a:cxn ang="0">
                      <a:pos x="T4" y="T5"/>
                    </a:cxn>
                    <a:cxn ang="0">
                      <a:pos x="T6" y="T7"/>
                    </a:cxn>
                    <a:cxn ang="0">
                      <a:pos x="T8" y="T9"/>
                    </a:cxn>
                  </a:cxnLst>
                  <a:rect l="0" t="0" r="r" b="b"/>
                  <a:pathLst>
                    <a:path w="28" h="47">
                      <a:moveTo>
                        <a:pt x="0" y="15"/>
                      </a:moveTo>
                      <a:lnTo>
                        <a:pt x="0" y="47"/>
                      </a:lnTo>
                      <a:lnTo>
                        <a:pt x="28" y="30"/>
                      </a:lnTo>
                      <a:lnTo>
                        <a:pt x="28" y="0"/>
                      </a:lnTo>
                      <a:lnTo>
                        <a:pt x="0" y="15"/>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6736729" y="2957359"/>
                  <a:ext cx="133777" cy="76444"/>
                </a:xfrm>
                <a:custGeom>
                  <a:avLst/>
                  <a:gdLst>
                    <a:gd name="T0" fmla="*/ 28 w 56"/>
                    <a:gd name="T1" fmla="*/ 32 h 32"/>
                    <a:gd name="T2" fmla="*/ 0 w 56"/>
                    <a:gd name="T3" fmla="*/ 16 h 32"/>
                    <a:gd name="T4" fmla="*/ 28 w 56"/>
                    <a:gd name="T5" fmla="*/ 0 h 32"/>
                    <a:gd name="T6" fmla="*/ 56 w 56"/>
                    <a:gd name="T7" fmla="*/ 16 h 32"/>
                    <a:gd name="T8" fmla="*/ 28 w 56"/>
                    <a:gd name="T9" fmla="*/ 32 h 32"/>
                  </a:gdLst>
                  <a:ahLst/>
                  <a:cxnLst>
                    <a:cxn ang="0">
                      <a:pos x="T0" y="T1"/>
                    </a:cxn>
                    <a:cxn ang="0">
                      <a:pos x="T2" y="T3"/>
                    </a:cxn>
                    <a:cxn ang="0">
                      <a:pos x="T4" y="T5"/>
                    </a:cxn>
                    <a:cxn ang="0">
                      <a:pos x="T6" y="T7"/>
                    </a:cxn>
                    <a:cxn ang="0">
                      <a:pos x="T8" y="T9"/>
                    </a:cxn>
                  </a:cxnLst>
                  <a:rect l="0" t="0" r="r" b="b"/>
                  <a:pathLst>
                    <a:path w="56" h="32">
                      <a:moveTo>
                        <a:pt x="28" y="32"/>
                      </a:moveTo>
                      <a:lnTo>
                        <a:pt x="0" y="16"/>
                      </a:lnTo>
                      <a:lnTo>
                        <a:pt x="28" y="0"/>
                      </a:lnTo>
                      <a:lnTo>
                        <a:pt x="56" y="16"/>
                      </a:lnTo>
                      <a:lnTo>
                        <a:pt x="28" y="32"/>
                      </a:lnTo>
                      <a:close/>
                    </a:path>
                  </a:pathLst>
                </a:custGeom>
                <a:solidFill>
                  <a:srgbClr val="442258"/>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1658499" y="3175731"/>
                <a:ext cx="146685" cy="170217"/>
                <a:chOff x="4246245" y="2192173"/>
                <a:chExt cx="744855" cy="874173"/>
              </a:xfrm>
            </p:grpSpPr>
            <p:sp>
              <p:nvSpPr>
                <p:cNvPr id="18" name="Can 17"/>
                <p:cNvSpPr/>
                <p:nvPr/>
              </p:nvSpPr>
              <p:spPr bwMode="auto">
                <a:xfrm>
                  <a:off x="4246245" y="2238373"/>
                  <a:ext cx="744855" cy="827973"/>
                </a:xfrm>
                <a:prstGeom prst="can">
                  <a:avLst/>
                </a:prstGeom>
                <a:solidFill>
                  <a:srgbClr val="6A2A7B"/>
                </a:solidFill>
                <a:ln>
                  <a:solidFill>
                    <a:srgbClr val="6A2A7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p:nvPr/>
              </p:nvSpPr>
              <p:spPr bwMode="auto">
                <a:xfrm>
                  <a:off x="4246245" y="2192173"/>
                  <a:ext cx="744855" cy="234796"/>
                </a:xfrm>
                <a:prstGeom prst="ellipse">
                  <a:avLst/>
                </a:prstGeom>
                <a:solidFill>
                  <a:schemeClr val="bg1"/>
                </a:solidFill>
                <a:ln>
                  <a:solidFill>
                    <a:srgbClr val="6A2A7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6" name="TextBox 15"/>
              <p:cNvSpPr txBox="1"/>
              <p:nvPr/>
            </p:nvSpPr>
            <p:spPr>
              <a:xfrm>
                <a:off x="1477358" y="3240652"/>
                <a:ext cx="545662" cy="572464"/>
              </a:xfrm>
              <a:prstGeom prst="rect">
                <a:avLst/>
              </a:prstGeom>
              <a:noFill/>
            </p:spPr>
            <p:txBody>
              <a:bodyPr wrap="none" lIns="182880" tIns="146304" rIns="182880" bIns="146304" rtlCol="0">
                <a:spAutoFit/>
              </a:bodyPr>
              <a:lstStyle/>
              <a:p>
                <a:pPr>
                  <a:lnSpc>
                    <a:spcPct val="90000"/>
                  </a:lnSpc>
                </a:pPr>
                <a:r>
                  <a:rPr lang="en-US" sz="500" b="1" dirty="0" smtClean="0">
                    <a:solidFill>
                      <a:srgbClr val="E87523"/>
                    </a:solidFill>
                    <a:latin typeface="Consolas" panose="020B0609020204030204" pitchFamily="49" charset="0"/>
                    <a:cs typeface="Consolas" panose="020B0609020204030204" pitchFamily="49" charset="0"/>
                  </a:rPr>
                  <a:t>01010</a:t>
                </a:r>
                <a:br>
                  <a:rPr lang="en-US" sz="500" b="1" dirty="0" smtClean="0">
                    <a:solidFill>
                      <a:srgbClr val="E87523"/>
                    </a:solidFill>
                    <a:latin typeface="Consolas" panose="020B0609020204030204" pitchFamily="49" charset="0"/>
                    <a:cs typeface="Consolas" panose="020B0609020204030204" pitchFamily="49" charset="0"/>
                  </a:rPr>
                </a:br>
                <a:r>
                  <a:rPr lang="en-US" sz="500" b="1" dirty="0" smtClean="0">
                    <a:solidFill>
                      <a:srgbClr val="E87523"/>
                    </a:solidFill>
                    <a:latin typeface="Consolas" panose="020B0609020204030204" pitchFamily="49" charset="0"/>
                    <a:cs typeface="Consolas" panose="020B0609020204030204" pitchFamily="49" charset="0"/>
                  </a:rPr>
                  <a:t>00100</a:t>
                </a:r>
                <a:br>
                  <a:rPr lang="en-US" sz="500" b="1" dirty="0" smtClean="0">
                    <a:solidFill>
                      <a:srgbClr val="E87523"/>
                    </a:solidFill>
                    <a:latin typeface="Consolas" panose="020B0609020204030204" pitchFamily="49" charset="0"/>
                    <a:cs typeface="Consolas" panose="020B0609020204030204" pitchFamily="49" charset="0"/>
                  </a:rPr>
                </a:br>
                <a:r>
                  <a:rPr lang="en-US" sz="500" b="1" dirty="0" smtClean="0">
                    <a:solidFill>
                      <a:srgbClr val="E87523"/>
                    </a:solidFill>
                    <a:latin typeface="Consolas" panose="020B0609020204030204" pitchFamily="49" charset="0"/>
                    <a:cs typeface="Consolas" panose="020B0609020204030204" pitchFamily="49" charset="0"/>
                  </a:rPr>
                  <a:t>10110</a:t>
                </a:r>
                <a:br>
                  <a:rPr lang="en-US" sz="500" b="1" dirty="0" smtClean="0">
                    <a:solidFill>
                      <a:srgbClr val="E87523"/>
                    </a:solidFill>
                    <a:latin typeface="Consolas" panose="020B0609020204030204" pitchFamily="49" charset="0"/>
                    <a:cs typeface="Consolas" panose="020B0609020204030204" pitchFamily="49" charset="0"/>
                  </a:rPr>
                </a:br>
                <a:r>
                  <a:rPr lang="en-US" sz="500" b="1" dirty="0" smtClean="0">
                    <a:solidFill>
                      <a:srgbClr val="E87523"/>
                    </a:solidFill>
                    <a:latin typeface="Consolas" panose="020B0609020204030204" pitchFamily="49" charset="0"/>
                    <a:cs typeface="Consolas" panose="020B0609020204030204" pitchFamily="49" charset="0"/>
                  </a:rPr>
                  <a:t>00100</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042" y="2804160"/>
                <a:ext cx="1418192" cy="1002484"/>
              </a:xfrm>
              <a:prstGeom prst="rect">
                <a:avLst/>
              </a:prstGeom>
            </p:spPr>
          </p:pic>
        </p:grpSp>
        <p:pic>
          <p:nvPicPr>
            <p:cNvPr id="13" name="Picture 12" descr="OrbitalDevic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009" y="2143564"/>
              <a:ext cx="3740037" cy="2890027"/>
            </a:xfrm>
            <a:prstGeom prst="rect">
              <a:avLst/>
            </a:prstGeom>
          </p:spPr>
        </p:pic>
      </p:grpSp>
      <p:sp>
        <p:nvSpPr>
          <p:cNvPr id="29" name="TextBox 28"/>
          <p:cNvSpPr txBox="1"/>
          <p:nvPr/>
        </p:nvSpPr>
        <p:spPr>
          <a:xfrm>
            <a:off x="6385960" y="5261723"/>
            <a:ext cx="4889952" cy="1344984"/>
          </a:xfrm>
          <a:prstGeom prst="rect">
            <a:avLst/>
          </a:prstGeom>
          <a:noFill/>
        </p:spPr>
        <p:txBody>
          <a:bodyPr wrap="square" lIns="137160" tIns="109728" rIns="137160" bIns="109728" rtlCol="0">
            <a:spAutoFit/>
          </a:bodyPr>
          <a:lstStyle/>
          <a:p>
            <a:pPr>
              <a:lnSpc>
                <a:spcPct val="90000"/>
              </a:lnSpc>
              <a:spcBef>
                <a:spcPts val="600"/>
              </a:spcBef>
            </a:pPr>
            <a:r>
              <a:rPr lang="en-GB" dirty="0" smtClean="0"/>
              <a:t>Lightweight ORM. Supports offline data sync using SQLite for local data storage</a:t>
            </a:r>
          </a:p>
          <a:p>
            <a:pPr>
              <a:lnSpc>
                <a:spcPct val="90000"/>
              </a:lnSpc>
              <a:spcBef>
                <a:spcPts val="600"/>
              </a:spcBef>
            </a:pPr>
            <a:r>
              <a:rPr lang="en-GB" dirty="0" smtClean="0"/>
              <a:t>See BUILD session 2-693 </a:t>
            </a:r>
            <a:r>
              <a:rPr lang="en-GB" b="1" dirty="0"/>
              <a:t>Entity Framework 7</a:t>
            </a:r>
            <a:endParaRPr lang="en-GB" dirty="0" smtClean="0"/>
          </a:p>
          <a:p>
            <a:pPr>
              <a:lnSpc>
                <a:spcPct val="90000"/>
              </a:lnSpc>
              <a:spcBef>
                <a:spcPts val="600"/>
              </a:spcBef>
            </a:pPr>
            <a:r>
              <a:rPr lang="en-GB" sz="1600" dirty="0" smtClean="0">
                <a:hlinkClick r:id="rId5"/>
              </a:rPr>
              <a:t>http://channel9.msdn.com/Events/Build/2015/2-693</a:t>
            </a:r>
            <a:r>
              <a:rPr lang="en-GB" sz="1600" dirty="0" smtClean="0"/>
              <a:t> </a:t>
            </a:r>
          </a:p>
        </p:txBody>
      </p:sp>
    </p:spTree>
    <p:extLst>
      <p:ext uri="{BB962C8B-B14F-4D97-AF65-F5344CB8AC3E}">
        <p14:creationId xmlns:p14="http://schemas.microsoft.com/office/powerpoint/2010/main" val="85257700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SQLite provides a convenient option for your </a:t>
            </a:r>
            <a:r>
              <a:rPr lang="en-US" dirty="0" smtClean="0"/>
              <a:t>app</a:t>
            </a:r>
            <a:endParaRPr lang="en-US" dirty="0"/>
          </a:p>
        </p:txBody>
      </p:sp>
    </p:spTree>
    <p:extLst>
      <p:ext uri="{BB962C8B-B14F-4D97-AF65-F5344CB8AC3E}">
        <p14:creationId xmlns:p14="http://schemas.microsoft.com/office/powerpoint/2010/main" val="255053158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App to App in Windows 10</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905" y="2755285"/>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ight Arrow 7"/>
          <p:cNvSpPr/>
          <p:nvPr/>
        </p:nvSpPr>
        <p:spPr>
          <a:xfrm>
            <a:off x="2415521" y="2818719"/>
            <a:ext cx="5479541" cy="8719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Segoe UI Light"/>
                <a:ea typeface="+mn-ea"/>
                <a:cs typeface="+mn-cs"/>
              </a:rPr>
              <a:t>Send file token, send data</a:t>
            </a:r>
          </a:p>
        </p:txBody>
      </p:sp>
      <p:grpSp>
        <p:nvGrpSpPr>
          <p:cNvPr id="24" name="Group 23"/>
          <p:cNvGrpSpPr/>
          <p:nvPr/>
        </p:nvGrpSpPr>
        <p:grpSpPr>
          <a:xfrm>
            <a:off x="229278" y="3170583"/>
            <a:ext cx="1942352" cy="1302939"/>
            <a:chOff x="1386116" y="3204996"/>
            <a:chExt cx="1583790" cy="99367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116" y="3204996"/>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225" y="3321134"/>
              <a:ext cx="1363465" cy="7665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8225" y="3268429"/>
              <a:ext cx="1363465" cy="808547"/>
            </a:xfrm>
            <a:prstGeom prst="rect">
              <a:avLst/>
            </a:prstGeom>
          </p:spPr>
        </p:pic>
      </p:gr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203" y="2871423"/>
            <a:ext cx="1362635" cy="76648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905" y="1423969"/>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ight Arrow 15"/>
          <p:cNvSpPr/>
          <p:nvPr/>
        </p:nvSpPr>
        <p:spPr>
          <a:xfrm>
            <a:off x="2415521" y="1487403"/>
            <a:ext cx="5479541" cy="8719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Segoe UI Light"/>
                <a:ea typeface="+mn-ea"/>
                <a:cs typeface="+mn-cs"/>
              </a:rPr>
              <a:t>Launch a *specific* app</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203" y="1540107"/>
            <a:ext cx="1362635" cy="766482"/>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8637" y="4138723"/>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5935" y="4254861"/>
            <a:ext cx="1362635" cy="766482"/>
          </a:xfrm>
          <a:prstGeom prst="rect">
            <a:avLst/>
          </a:prstGeom>
        </p:spPr>
      </p:pic>
      <p:grpSp>
        <p:nvGrpSpPr>
          <p:cNvPr id="23" name="Group 22"/>
          <p:cNvGrpSpPr/>
          <p:nvPr/>
        </p:nvGrpSpPr>
        <p:grpSpPr>
          <a:xfrm>
            <a:off x="2426253" y="5661724"/>
            <a:ext cx="5468810" cy="871981"/>
            <a:chOff x="2966004" y="4935981"/>
            <a:chExt cx="5662045" cy="871981"/>
          </a:xfrm>
        </p:grpSpPr>
        <p:sp>
          <p:nvSpPr>
            <p:cNvPr id="22" name="Right Arrow 21"/>
            <p:cNvSpPr/>
            <p:nvPr/>
          </p:nvSpPr>
          <p:spPr>
            <a:xfrm rot="10800000">
              <a:off x="2966004" y="4935981"/>
              <a:ext cx="3083035" cy="8719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smtClean="0">
                <a:ln>
                  <a:noFill/>
                </a:ln>
                <a:solidFill>
                  <a:prstClr val="white"/>
                </a:solidFill>
                <a:effectLst/>
                <a:uLnTx/>
                <a:uFillTx/>
                <a:latin typeface="Segoe UI Light"/>
                <a:ea typeface="+mn-ea"/>
                <a:cs typeface="+mn-cs"/>
              </a:endParaRPr>
            </a:p>
          </p:txBody>
        </p:sp>
        <p:sp>
          <p:nvSpPr>
            <p:cNvPr id="20" name="Right Arrow 19"/>
            <p:cNvSpPr/>
            <p:nvPr/>
          </p:nvSpPr>
          <p:spPr>
            <a:xfrm>
              <a:off x="3470030" y="4935981"/>
              <a:ext cx="5158019" cy="8719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Segoe UI Light"/>
                  <a:ea typeface="+mn-ea"/>
                  <a:cs typeface="+mn-cs"/>
                </a:rPr>
                <a:t>App Services</a:t>
              </a:r>
            </a:p>
          </p:txBody>
        </p:sp>
      </p:grpSp>
      <p:grpSp>
        <p:nvGrpSpPr>
          <p:cNvPr id="39" name="Group 38"/>
          <p:cNvGrpSpPr/>
          <p:nvPr/>
        </p:nvGrpSpPr>
        <p:grpSpPr>
          <a:xfrm>
            <a:off x="8359973" y="5661724"/>
            <a:ext cx="984006" cy="925277"/>
            <a:chOff x="8749124" y="4360673"/>
            <a:chExt cx="1530627" cy="1391478"/>
          </a:xfrm>
        </p:grpSpPr>
        <p:sp>
          <p:nvSpPr>
            <p:cNvPr id="40" name="TextBox 39"/>
            <p:cNvSpPr txBox="1"/>
            <p:nvPr/>
          </p:nvSpPr>
          <p:spPr>
            <a:xfrm>
              <a:off x="8749124" y="4360673"/>
              <a:ext cx="1530627" cy="1391478"/>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4837" y="4446812"/>
              <a:ext cx="1219200" cy="1219200"/>
            </a:xfrm>
            <a:prstGeom prst="rect">
              <a:avLst/>
            </a:prstGeom>
          </p:spPr>
        </p:pic>
      </p:grpSp>
      <p:grpSp>
        <p:nvGrpSpPr>
          <p:cNvPr id="43" name="Group 42"/>
          <p:cNvGrpSpPr/>
          <p:nvPr/>
        </p:nvGrpSpPr>
        <p:grpSpPr>
          <a:xfrm>
            <a:off x="2415521" y="4302435"/>
            <a:ext cx="5479541" cy="871981"/>
            <a:chOff x="2966004" y="4935981"/>
            <a:chExt cx="5662045" cy="871981"/>
          </a:xfrm>
        </p:grpSpPr>
        <p:sp>
          <p:nvSpPr>
            <p:cNvPr id="44" name="Right Arrow 43"/>
            <p:cNvSpPr/>
            <p:nvPr/>
          </p:nvSpPr>
          <p:spPr>
            <a:xfrm rot="10800000">
              <a:off x="2966004" y="4935981"/>
              <a:ext cx="3083035" cy="8719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smtClean="0">
                <a:ln>
                  <a:noFill/>
                </a:ln>
                <a:solidFill>
                  <a:prstClr val="white"/>
                </a:solidFill>
                <a:effectLst/>
                <a:uLnTx/>
                <a:uFillTx/>
                <a:latin typeface="Segoe UI Light"/>
                <a:ea typeface="+mn-ea"/>
                <a:cs typeface="+mn-cs"/>
              </a:endParaRPr>
            </a:p>
          </p:txBody>
        </p:sp>
        <p:sp>
          <p:nvSpPr>
            <p:cNvPr id="45" name="Right Arrow 44"/>
            <p:cNvSpPr/>
            <p:nvPr/>
          </p:nvSpPr>
          <p:spPr>
            <a:xfrm>
              <a:off x="3470030" y="4935981"/>
              <a:ext cx="5158019" cy="871981"/>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Segoe UI Light"/>
                  <a:ea typeface="+mn-ea"/>
                  <a:cs typeface="+mn-cs"/>
                </a:rPr>
                <a:t>Launch for Results</a:t>
              </a:r>
            </a:p>
          </p:txBody>
        </p:sp>
      </p:grpSp>
    </p:spTree>
    <p:extLst>
      <p:ext uri="{BB962C8B-B14F-4D97-AF65-F5344CB8AC3E}">
        <p14:creationId xmlns:p14="http://schemas.microsoft.com/office/powerpoint/2010/main" val="310633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URI Activation++</a:t>
            </a:r>
          </a:p>
        </p:txBody>
      </p:sp>
      <p:sp>
        <p:nvSpPr>
          <p:cNvPr id="7" name="Content Placeholder 6"/>
          <p:cNvSpPr>
            <a:spLocks noGrp="1"/>
          </p:cNvSpPr>
          <p:nvPr>
            <p:ph type="body" sz="quarter" idx="10"/>
          </p:nvPr>
        </p:nvSpPr>
        <p:spPr/>
        <p:txBody>
          <a:bodyPr/>
          <a:lstStyle/>
          <a:p>
            <a:r>
              <a:rPr lang="en-GB" sz="4000" dirty="0" smtClean="0"/>
              <a:t>Invoke </a:t>
            </a:r>
            <a:r>
              <a:rPr lang="en-GB" sz="4000" dirty="0"/>
              <a:t>a specific </a:t>
            </a:r>
            <a:r>
              <a:rPr lang="en-GB" sz="4000" dirty="0" smtClean="0"/>
              <a:t>app</a:t>
            </a:r>
            <a:endParaRPr lang="en-US" sz="4000" dirty="0"/>
          </a:p>
        </p:txBody>
      </p:sp>
      <p:cxnSp>
        <p:nvCxnSpPr>
          <p:cNvPr id="10" name="Straight Arrow Connector 9"/>
          <p:cNvCxnSpPr/>
          <p:nvPr/>
        </p:nvCxnSpPr>
        <p:spPr>
          <a:xfrm>
            <a:off x="1951037" y="4280381"/>
            <a:ext cx="7924800"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9" y="3649420"/>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98" y="3936407"/>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sp>
        <p:nvSpPr>
          <p:cNvPr id="6" name="Rectangle 5"/>
          <p:cNvSpPr/>
          <p:nvPr/>
        </p:nvSpPr>
        <p:spPr>
          <a:xfrm>
            <a:off x="2134365" y="3535678"/>
            <a:ext cx="7754377" cy="14711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var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 options = </a:t>
            </a: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new</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LauncherOptions</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600" b="1"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options.TargetApplicationPackageFamilyName =  </a:t>
            </a:r>
            <a:r>
              <a:rPr kumimoji="0" lang="en-US" sz="1600" b="1" i="0" u="none" strike="noStrike" kern="1200" cap="none" spc="0" normalizeH="0" baseline="0" noProof="1" smtClean="0">
                <a:ln>
                  <a:noFill/>
                </a:ln>
                <a:solidFill>
                  <a:srgbClr val="A31515"/>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"24919.InstapaperIt"</a:t>
            </a:r>
            <a:r>
              <a:rPr kumimoji="0" lang="en-US" sz="1600" b="1"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mn-ea"/>
              <a:cs typeface="Consolas" panose="020B0609020204030204" pitchFamily="49" charset="0"/>
            </a:endParaRPr>
          </a:p>
          <a:p>
            <a:pPr lvl="0">
              <a:lnSpc>
                <a:spcPct val="115000"/>
              </a:lnSpc>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var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 launchUri = </a:t>
            </a: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new</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Uri</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a:t>
            </a:r>
            <a:r>
              <a:rPr lang="en-US" sz="1600" noProof="1">
                <a:solidFill>
                  <a:srgbClr val="A31515"/>
                </a:solidFill>
                <a:highlight>
                  <a:srgbClr val="FFFFFF"/>
                </a:highlight>
                <a:latin typeface="Consolas" panose="020B0609020204030204" pitchFamily="49" charset="0"/>
                <a:ea typeface="Calibri" panose="020F0502020204030204" pitchFamily="34" charset="0"/>
                <a:cs typeface="Consolas" panose="020B0609020204030204" pitchFamily="49" charset="0"/>
              </a:rPr>
              <a:t>"instapaper</a:t>
            </a:r>
            <a:r>
              <a:rPr kumimoji="0" lang="en-US" sz="1600" b="0" i="0" u="none" strike="noStrike" kern="1200" cap="none" spc="0" normalizeH="0" baseline="0" noProof="1" smtClean="0">
                <a:ln>
                  <a:noFill/>
                </a:ln>
                <a:solidFill>
                  <a:srgbClr val="A31515"/>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:?AddUrl=http%3A%2F%2Fbing.com"</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a:t>
            </a:r>
            <a:endParaRPr kumimoji="0" lang="en-US" sz="1600" b="0" i="0" u="none" strike="noStrike" kern="1200" cap="none" spc="0" normalizeH="0" baseline="0" noProof="1" smtClean="0">
              <a:ln>
                <a:noFill/>
              </a:ln>
              <a:solidFill>
                <a:srgbClr val="737373"/>
              </a:solidFill>
              <a:effectLst/>
              <a:uLnTx/>
              <a:uFillTx/>
              <a:latin typeface="Consolas" panose="020B0609020204030204" pitchFamily="49" charset="0"/>
              <a:ea typeface="Calibri" panose="020F0502020204030204" pitchFamily="34" charset="0"/>
              <a:cs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await</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Launcher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Consolas" panose="020B0609020204030204" pitchFamily="49" charset="0"/>
              </a:rPr>
              <a:t>.LaunchUriAsync(launchUri, options);</a:t>
            </a:r>
            <a:endParaRPr kumimoji="0" lang="en-US" sz="1600" b="1" i="0" u="none" strike="noStrike" kern="1200" cap="none" spc="0" normalizeH="0" baseline="0" noProof="1">
              <a:ln>
                <a:noFill/>
              </a:ln>
              <a:solidFill>
                <a:srgbClr val="737373"/>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28049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URI Activation++</a:t>
            </a:r>
          </a:p>
        </p:txBody>
      </p:sp>
      <p:sp>
        <p:nvSpPr>
          <p:cNvPr id="5" name="Content Placeholder 4"/>
          <p:cNvSpPr>
            <a:spLocks noGrp="1"/>
          </p:cNvSpPr>
          <p:nvPr>
            <p:ph type="body" sz="quarter" idx="10"/>
          </p:nvPr>
        </p:nvSpPr>
        <p:spPr/>
        <p:txBody>
          <a:bodyPr/>
          <a:lstStyle/>
          <a:p>
            <a:r>
              <a:rPr lang="en-GB" sz="4000" dirty="0" smtClean="0"/>
              <a:t>Send Files</a:t>
            </a:r>
            <a:endParaRPr lang="en-US" sz="4000" dirty="0"/>
          </a:p>
        </p:txBody>
      </p:sp>
      <p:cxnSp>
        <p:nvCxnSpPr>
          <p:cNvPr id="10" name="Straight Arrow Connector 9"/>
          <p:cNvCxnSpPr/>
          <p:nvPr/>
        </p:nvCxnSpPr>
        <p:spPr>
          <a:xfrm>
            <a:off x="1951037" y="4280381"/>
            <a:ext cx="7924800"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9" y="3649420"/>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98" y="3936407"/>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sp>
        <p:nvSpPr>
          <p:cNvPr id="6" name="Rectangle 5"/>
          <p:cNvSpPr/>
          <p:nvPr/>
        </p:nvSpPr>
        <p:spPr>
          <a:xfrm>
            <a:off x="1935042" y="2150761"/>
            <a:ext cx="9429021" cy="284757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var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options = </a:t>
            </a: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new</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LauncherOptions</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options.TargetApplicationPackageFamilyName = </a:t>
            </a:r>
            <a:r>
              <a:rPr kumimoji="0" lang="en-US" sz="1600" b="0" i="0" u="none" strike="noStrike" kern="1200" cap="none" spc="0" normalizeH="0" baseline="0" noProof="1" smtClean="0">
                <a:ln>
                  <a:noFill/>
                </a:ln>
                <a:solidFill>
                  <a:srgbClr val="A31515"/>
                </a:solidFill>
                <a:effectLst/>
                <a:highlight>
                  <a:srgbClr val="FFFFFF"/>
                </a:highlight>
                <a:uLnTx/>
                <a:uFillTx/>
                <a:latin typeface="Consolas" panose="020B0609020204030204" pitchFamily="49" charset="0"/>
                <a:ea typeface="Calibri" panose="020F0502020204030204" pitchFamily="34" charset="0"/>
                <a:cs typeface="+mn-cs"/>
              </a:rPr>
              <a:t>"24919.InstapaperIt"</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mn-ea"/>
              <a:cs typeface="+mn-cs"/>
            </a:endParaRPr>
          </a:p>
          <a:p>
            <a:pPr>
              <a:lnSpc>
                <a:spcPct val="115000"/>
              </a:lnSpc>
              <a:defRPr/>
            </a:pPr>
            <a:r>
              <a:rPr lang="en-US" sz="1600" b="1" noProof="1" smtClean="0">
                <a:solidFill>
                  <a:srgbClr val="0000FF"/>
                </a:solidFill>
                <a:highlight>
                  <a:srgbClr val="FFFFFF"/>
                </a:highlight>
                <a:latin typeface="Consolas" panose="020B0609020204030204" pitchFamily="49" charset="0"/>
                <a:ea typeface="Calibri" panose="020F0502020204030204" pitchFamily="34" charset="0"/>
              </a:rPr>
              <a:t>var </a:t>
            </a:r>
            <a:r>
              <a:rPr lang="en-US" sz="1600" b="1" noProof="1" smtClean="0">
                <a:solidFill>
                  <a:srgbClr val="000000"/>
                </a:solidFill>
                <a:highlight>
                  <a:srgbClr val="FFFFFF"/>
                </a:highlight>
                <a:latin typeface="Consolas" panose="020B0609020204030204" pitchFamily="49" charset="0"/>
                <a:ea typeface="Calibri" panose="020F0502020204030204" pitchFamily="34" charset="0"/>
              </a:rPr>
              <a:t>token = </a:t>
            </a:r>
            <a:r>
              <a:rPr lang="en-US" sz="1600" b="1" noProof="1">
                <a:solidFill>
                  <a:srgbClr val="2B91AF"/>
                </a:solidFill>
                <a:highlight>
                  <a:srgbClr val="FFFFFF"/>
                </a:highlight>
                <a:latin typeface="Consolas" panose="020B0609020204030204" pitchFamily="49" charset="0"/>
                <a:ea typeface="Calibri" panose="020F0502020204030204" pitchFamily="34" charset="0"/>
              </a:rPr>
              <a:t>SharedStorageAccessManager</a:t>
            </a:r>
            <a:r>
              <a:rPr lang="en-US" sz="1600" b="1" noProof="1">
                <a:solidFill>
                  <a:srgbClr val="000000"/>
                </a:solidFill>
                <a:highlight>
                  <a:srgbClr val="FFFFFF"/>
                </a:highlight>
                <a:latin typeface="Consolas" panose="020B0609020204030204" pitchFamily="49" charset="0"/>
                <a:ea typeface="Calibri" panose="020F0502020204030204" pitchFamily="34" charset="0"/>
              </a:rPr>
              <a:t>.AddFile</a:t>
            </a:r>
            <a:r>
              <a:rPr lang="en-US" sz="1600" noProof="1">
                <a:solidFill>
                  <a:srgbClr val="737373"/>
                </a:solidFill>
                <a:latin typeface="Calibri" panose="020F0502020204030204" pitchFamily="34" charset="0"/>
                <a:ea typeface="MS Mincho" panose="02020609040205080304" pitchFamily="49" charset="-128"/>
                <a:cs typeface="Times New Roman" panose="02020603050405020304" pitchFamily="18" charset="0"/>
              </a:rPr>
              <a:t> </a:t>
            </a:r>
            <a:r>
              <a:rPr lang="en-US" sz="1600" b="1" noProof="1">
                <a:solidFill>
                  <a:srgbClr val="000000"/>
                </a:solidFill>
                <a:highlight>
                  <a:srgbClr val="FFFFFF"/>
                </a:highlight>
                <a:latin typeface="Consolas" panose="020B0609020204030204" pitchFamily="49" charset="0"/>
                <a:ea typeface="Calibri" panose="020F0502020204030204" pitchFamily="34" charset="0"/>
              </a:rPr>
              <a:t>(gpxFile);</a:t>
            </a:r>
          </a:p>
          <a:p>
            <a:pPr lvl="0">
              <a:lnSpc>
                <a:spcPct val="115000"/>
              </a:lnSpc>
              <a:defRPr/>
            </a:pPr>
            <a:endPar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ValueSet</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1">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inputData = </a:t>
            </a:r>
            <a:r>
              <a:rPr kumimoji="0" lang="en-US" sz="1600" b="0" i="0" u="none" strike="noStrike" kern="1200" cap="none" spc="0" normalizeH="0" baseline="0" noProof="1">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new</a:t>
            </a:r>
            <a:r>
              <a:rPr kumimoji="0" lang="en-US" sz="1600" b="0" i="0" u="none" strike="noStrike" kern="1200" cap="none" spc="0" normalizeH="0" baseline="0" noProof="1">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1">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ValueSet</a:t>
            </a:r>
            <a:r>
              <a:rPr kumimoji="0" lang="en-US" sz="1600" b="0" i="0" u="none" strike="noStrike" kern="1200" cap="none" spc="0" normalizeH="0" baseline="0" noProof="1">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1">
              <a:ln>
                <a:noFill/>
              </a:ln>
              <a:solidFill>
                <a:srgbClr val="73737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defRPr/>
            </a:pPr>
            <a:r>
              <a:rPr lang="en-US" sz="1600" noProof="1" smtClean="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inputData.Add(</a:t>
            </a:r>
            <a:r>
              <a:rPr lang="en-US" sz="1600" noProof="1">
                <a:solidFill>
                  <a:srgbClr val="A31515"/>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t>
            </a:r>
            <a:r>
              <a:rPr lang="en-US" sz="1600" noProof="1" smtClean="0">
                <a:solidFill>
                  <a:srgbClr val="A31515"/>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Token"</a:t>
            </a:r>
            <a:r>
              <a:rPr lang="en-US" sz="1600" noProof="1" smtClean="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token);</a:t>
            </a:r>
            <a:endPar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mn-ea"/>
              <a:cs typeface="+mn-cs"/>
            </a:endParaRPr>
          </a:p>
          <a:p>
            <a:pPr lvl="0">
              <a:lnSpc>
                <a:spcPct val="115000"/>
              </a:lnSpc>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var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launchUri = </a:t>
            </a: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new</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Uri</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r>
              <a:rPr lang="en-US" sz="1600" noProof="1">
                <a:solidFill>
                  <a:srgbClr val="A31515"/>
                </a:solidFill>
                <a:highlight>
                  <a:srgbClr val="FFFFFF"/>
                </a:highlight>
                <a:latin typeface="Consolas" panose="020B0609020204030204" pitchFamily="49" charset="0"/>
                <a:ea typeface="Calibri" panose="020F0502020204030204" pitchFamily="34" charset="0"/>
              </a:rPr>
              <a:t>"</a:t>
            </a:r>
            <a:r>
              <a:rPr kumimoji="0" lang="en-US" sz="1600" b="0" i="0" u="none" strike="noStrike" kern="1200" cap="none" spc="0" normalizeH="0" baseline="0" noProof="1" smtClean="0">
                <a:ln>
                  <a:noFill/>
                </a:ln>
                <a:solidFill>
                  <a:srgbClr val="A31515"/>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instapaper:?AddUrl=http%3A%2F%2Fbing.com"</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1" smtClean="0">
              <a:ln>
                <a:noFill/>
              </a:ln>
              <a:solidFill>
                <a:srgbClr val="73737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mn-cs"/>
              </a:rPr>
              <a:t>await</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mn-cs"/>
              </a:rPr>
              <a:t>Launcher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.LaunchUriAsync(launchUri, options, inputData);</a:t>
            </a:r>
            <a:endParaRPr kumimoji="0" lang="en-US" sz="1600" b="1" i="0" u="none" strike="noStrike" kern="1200" cap="none" spc="0" normalizeH="0" baseline="0" noProof="1">
              <a:ln>
                <a:noFill/>
              </a:ln>
              <a:solidFill>
                <a:srgbClr val="737373"/>
              </a:solidFill>
              <a:effectLst/>
              <a:uLnTx/>
              <a:uFillTx/>
              <a:latin typeface="Segoe UI Light"/>
              <a:ea typeface="+mn-ea"/>
              <a:cs typeface="+mn-cs"/>
            </a:endParaRPr>
          </a:p>
        </p:txBody>
      </p:sp>
    </p:spTree>
    <p:extLst>
      <p:ext uri="{BB962C8B-B14F-4D97-AF65-F5344CB8AC3E}">
        <p14:creationId xmlns:p14="http://schemas.microsoft.com/office/powerpoint/2010/main" val="236272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URI Support</a:t>
            </a:r>
            <a:endParaRPr lang="en-US" dirty="0"/>
          </a:p>
        </p:txBody>
      </p:sp>
      <p:sp>
        <p:nvSpPr>
          <p:cNvPr id="5" name="Content Placeholder 4"/>
          <p:cNvSpPr>
            <a:spLocks noGrp="1"/>
          </p:cNvSpPr>
          <p:nvPr>
            <p:ph type="body" sz="quarter" idx="10"/>
          </p:nvPr>
        </p:nvSpPr>
        <p:spPr/>
        <p:txBody>
          <a:bodyPr/>
          <a:lstStyle/>
          <a:p>
            <a:r>
              <a:rPr lang="en-GB" sz="4000" dirty="0" smtClean="0"/>
              <a:t>Discover if app already installed to handle a Uri</a:t>
            </a:r>
            <a:endParaRPr lang="en-US" sz="4000" dirty="0"/>
          </a:p>
        </p:txBody>
      </p:sp>
      <p:cxnSp>
        <p:nvCxnSpPr>
          <p:cNvPr id="10" name="Straight Arrow Connector 9"/>
          <p:cNvCxnSpPr/>
          <p:nvPr/>
        </p:nvCxnSpPr>
        <p:spPr>
          <a:xfrm>
            <a:off x="3538330" y="5457937"/>
            <a:ext cx="5387009"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361" y="5011542"/>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720" y="5298529"/>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1094" y="4933808"/>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3203" y="5049945"/>
            <a:ext cx="1363466" cy="76657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453" y="5220795"/>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9264" y="5308470"/>
            <a:ext cx="348195" cy="619014"/>
          </a:xfrm>
          <a:prstGeom prst="rect">
            <a:avLst/>
          </a:prstGeom>
        </p:spPr>
      </p:pic>
      <p:sp>
        <p:nvSpPr>
          <p:cNvPr id="6" name="Rectangle 5"/>
          <p:cNvSpPr/>
          <p:nvPr/>
        </p:nvSpPr>
        <p:spPr>
          <a:xfrm>
            <a:off x="661249" y="2032385"/>
            <a:ext cx="9429021" cy="90486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mn-ea"/>
              <a:cs typeface="+mn-cs"/>
            </a:endParaRPr>
          </a:p>
          <a:p>
            <a:pPr lvl="0">
              <a:lnSpc>
                <a:spcPct val="115000"/>
              </a:lnSpc>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var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queryUri = </a:t>
            </a: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new</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Uri</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r>
              <a:rPr lang="en-US" sz="1600" noProof="1">
                <a:solidFill>
                  <a:srgbClr val="A31515"/>
                </a:solidFill>
                <a:highlight>
                  <a:srgbClr val="FFFFFF"/>
                </a:highlight>
                <a:latin typeface="Consolas" panose="020B0609020204030204" pitchFamily="49" charset="0"/>
                <a:ea typeface="Calibri" panose="020F0502020204030204" pitchFamily="34" charset="0"/>
              </a:rPr>
              <a:t>"</a:t>
            </a:r>
            <a:r>
              <a:rPr kumimoji="0" lang="en-US" sz="1600" b="0" i="0" u="none" strike="noStrike" kern="1200" cap="none" spc="0" normalizeH="0" baseline="0" noProof="1" smtClean="0">
                <a:ln>
                  <a:noFill/>
                </a:ln>
                <a:solidFill>
                  <a:srgbClr val="A31515"/>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instapaper:"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1" smtClean="0">
              <a:ln>
                <a:noFill/>
              </a:ln>
              <a:solidFill>
                <a:srgbClr val="73737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mn-cs"/>
              </a:rPr>
              <a:t>await</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mn-cs"/>
              </a:rPr>
              <a:t>Launcher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.QueryUriSupportAsync(queryUri, </a:t>
            </a:r>
            <a:r>
              <a:rPr lang="en-US" sz="1600" noProof="1">
                <a:solidFill>
                  <a:srgbClr val="2B91AF"/>
                </a:solidFill>
                <a:highlight>
                  <a:srgbClr val="FFFFFF"/>
                </a:highlight>
                <a:latin typeface="Consolas" panose="020B0609020204030204" pitchFamily="49" charset="0"/>
                <a:ea typeface="Calibri" panose="020F0502020204030204" pitchFamily="34" charset="0"/>
              </a:rPr>
              <a:t>LaunchUriType</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.LaunchUri);</a:t>
            </a:r>
            <a:endParaRPr kumimoji="0" lang="en-US" sz="1600" b="1" i="0" u="none" strike="noStrike" kern="1200" cap="none" spc="0" normalizeH="0" baseline="0" noProof="1">
              <a:ln>
                <a:noFill/>
              </a:ln>
              <a:solidFill>
                <a:srgbClr val="737373"/>
              </a:solidFill>
              <a:effectLst/>
              <a:uLnTx/>
              <a:uFillTx/>
              <a:latin typeface="Segoe UI Light"/>
              <a:ea typeface="+mn-ea"/>
              <a:cs typeface="+mn-cs"/>
            </a:endParaRPr>
          </a:p>
        </p:txBody>
      </p:sp>
      <p:sp>
        <p:nvSpPr>
          <p:cNvPr id="3" name="TextBox 2"/>
          <p:cNvSpPr txBox="1"/>
          <p:nvPr/>
        </p:nvSpPr>
        <p:spPr>
          <a:xfrm>
            <a:off x="5677875" y="4345154"/>
            <a:ext cx="1391479" cy="2520690"/>
          </a:xfrm>
          <a:prstGeom prst="rect">
            <a:avLst/>
          </a:prstGeom>
          <a:noFill/>
        </p:spPr>
        <p:txBody>
          <a:bodyPr wrap="square" lIns="137160" tIns="109728" rIns="137160" bIns="109728" rtlCol="0">
            <a:spAutoFit/>
          </a:bodyPr>
          <a:lstStyle/>
          <a:p>
            <a:pPr>
              <a:lnSpc>
                <a:spcPct val="90000"/>
              </a:lnSpc>
              <a:spcBef>
                <a:spcPts val="600"/>
              </a:spcBef>
            </a:pPr>
            <a:r>
              <a:rPr lang="en-GB" sz="16600" b="1" dirty="0" smtClean="0">
                <a:solidFill>
                  <a:srgbClr val="FF0000"/>
                </a:solidFill>
              </a:rPr>
              <a:t>?</a:t>
            </a:r>
            <a:endParaRPr lang="en-GB" sz="2800" b="1" dirty="0" smtClean="0">
              <a:solidFill>
                <a:srgbClr val="FF0000"/>
              </a:solidFill>
            </a:endParaRPr>
          </a:p>
        </p:txBody>
      </p:sp>
      <p:sp>
        <p:nvSpPr>
          <p:cNvPr id="13" name="Rectangle 12"/>
          <p:cNvSpPr/>
          <p:nvPr/>
        </p:nvSpPr>
        <p:spPr>
          <a:xfrm>
            <a:off x="661249" y="3128047"/>
            <a:ext cx="11424733" cy="122495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mn-ea"/>
              <a:cs typeface="+mn-cs"/>
            </a:endParaRPr>
          </a:p>
          <a:p>
            <a:pPr lvl="0">
              <a:lnSpc>
                <a:spcPct val="115000"/>
              </a:lnSpc>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var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queryUri = </a:t>
            </a: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new</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Uri</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r>
              <a:rPr lang="en-US" sz="1600" noProof="1">
                <a:solidFill>
                  <a:srgbClr val="A31515"/>
                </a:solidFill>
                <a:highlight>
                  <a:srgbClr val="FFFFFF"/>
                </a:highlight>
                <a:latin typeface="Consolas" panose="020B0609020204030204" pitchFamily="49" charset="0"/>
                <a:ea typeface="Calibri" panose="020F0502020204030204" pitchFamily="34" charset="0"/>
              </a:rPr>
              <a:t>"</a:t>
            </a:r>
            <a:r>
              <a:rPr kumimoji="0" lang="en-US" sz="1600" b="0" i="0" u="none" strike="noStrike" kern="1200" cap="none" spc="0" normalizeH="0" baseline="0" noProof="1" smtClean="0">
                <a:ln>
                  <a:noFill/>
                </a:ln>
                <a:solidFill>
                  <a:srgbClr val="A31515"/>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instapaper:"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Times New Roman" panose="02020603050405020304" pitchFamily="18" charset="0"/>
              </a:rPr>
              <a:t>);</a:t>
            </a:r>
          </a:p>
          <a:p>
            <a:pPr lvl="0">
              <a:lnSpc>
                <a:spcPct val="115000"/>
              </a:lnSpc>
              <a:defRPr/>
            </a:pPr>
            <a:r>
              <a:rPr lang="en-US" sz="1600" noProof="1">
                <a:solidFill>
                  <a:srgbClr val="0000FF"/>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string</a:t>
            </a:r>
            <a:r>
              <a:rPr lang="en-US" sz="1600" noProof="1" smtClean="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packageFamilyName = </a:t>
            </a:r>
            <a:r>
              <a:rPr lang="en-US" sz="1600" noProof="1" smtClean="0">
                <a:solidFill>
                  <a:srgbClr val="A31515"/>
                </a:solidFill>
                <a:highlight>
                  <a:srgbClr val="FFFFFF"/>
                </a:highlight>
                <a:latin typeface="Consolas" panose="020B0609020204030204" pitchFamily="49" charset="0"/>
                <a:ea typeface="Calibri" panose="020F0502020204030204" pitchFamily="34" charset="0"/>
              </a:rPr>
              <a:t>"</a:t>
            </a:r>
            <a:r>
              <a:rPr lang="en-US" sz="1600" noProof="1" smtClean="0">
                <a:solidFill>
                  <a:srgbClr val="A31515"/>
                </a:solidFill>
                <a:highlight>
                  <a:srgbClr val="FFFFFF"/>
                </a:highlight>
                <a:latin typeface="Consolas" panose="020B0609020204030204" pitchFamily="49" charset="0"/>
                <a:ea typeface="Calibri" panose="020F0502020204030204" pitchFamily="34" charset="0"/>
                <a:cs typeface="Consolas" panose="020B0609020204030204" pitchFamily="49" charset="0"/>
              </a:rPr>
              <a:t>24919.InstapaperIt</a:t>
            </a:r>
            <a:r>
              <a:rPr lang="en-US" sz="1600" noProof="1" smtClean="0">
                <a:solidFill>
                  <a:srgbClr val="A31515"/>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a:t>
            </a:r>
            <a:r>
              <a:rPr lang="en-US" sz="1600" noProof="1" smtClean="0">
                <a:solidFill>
                  <a:srgbClr val="000000"/>
                </a:solidFill>
                <a:highlight>
                  <a:srgbClr val="FFFFFF"/>
                </a:highlight>
                <a:latin typeface="Consolas" panose="020B0609020204030204" pitchFamily="49" charset="0"/>
                <a:ea typeface="Calibri" panose="020F0502020204030204" pitchFamily="34" charset="0"/>
                <a:cs typeface="Times New Roman" panose="02020603050405020304" pitchFamily="18" charset="0"/>
              </a:rPr>
              <a:t>; </a:t>
            </a:r>
          </a:p>
          <a:p>
            <a:pPr lvl="0">
              <a:lnSpc>
                <a:spcPct val="115000"/>
              </a:lnSpc>
              <a:defRPr/>
            </a:pPr>
            <a:r>
              <a:rPr kumimoji="0" lang="en-US" sz="1600" b="0" i="0" u="none" strike="noStrike" kern="1200" cap="none" spc="0" normalizeH="0" baseline="0" noProof="1" smtClean="0">
                <a:ln>
                  <a:noFill/>
                </a:ln>
                <a:solidFill>
                  <a:srgbClr val="0000FF"/>
                </a:solidFill>
                <a:effectLst/>
                <a:highlight>
                  <a:srgbClr val="FFFFFF"/>
                </a:highlight>
                <a:uLnTx/>
                <a:uFillTx/>
                <a:latin typeface="Consolas" panose="020B0609020204030204" pitchFamily="49" charset="0"/>
                <a:ea typeface="Calibri" panose="020F0502020204030204" pitchFamily="34" charset="0"/>
                <a:cs typeface="+mn-cs"/>
              </a:rPr>
              <a:t>await</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 </a:t>
            </a:r>
            <a:r>
              <a:rPr kumimoji="0" lang="en-US" sz="1600" b="0" i="0" u="none" strike="noStrike" kern="1200" cap="none" spc="0" normalizeH="0" baseline="0" noProof="1" smtClean="0">
                <a:ln>
                  <a:noFill/>
                </a:ln>
                <a:solidFill>
                  <a:srgbClr val="2B91AF"/>
                </a:solidFill>
                <a:effectLst/>
                <a:highlight>
                  <a:srgbClr val="FFFFFF"/>
                </a:highlight>
                <a:uLnTx/>
                <a:uFillTx/>
                <a:latin typeface="Consolas" panose="020B0609020204030204" pitchFamily="49" charset="0"/>
                <a:ea typeface="Calibri" panose="020F0502020204030204" pitchFamily="34" charset="0"/>
                <a:cs typeface="+mn-cs"/>
              </a:rPr>
              <a:t>Launcher</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.QueryUriSupportAsync(queryUri, </a:t>
            </a:r>
            <a:r>
              <a:rPr lang="en-US" sz="1600" noProof="1" smtClean="0">
                <a:solidFill>
                  <a:srgbClr val="2B91AF"/>
                </a:solidFill>
                <a:highlight>
                  <a:srgbClr val="FFFFFF"/>
                </a:highlight>
                <a:latin typeface="Consolas" panose="020B0609020204030204" pitchFamily="49" charset="0"/>
                <a:ea typeface="Calibri" panose="020F0502020204030204" pitchFamily="34" charset="0"/>
              </a:rPr>
              <a:t>LaunchUriType</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.LaunchUriForResults, </a:t>
            </a:r>
            <a:r>
              <a:rPr lang="en-US" sz="1600" noProof="1" smtClean="0">
                <a:solidFill>
                  <a:srgbClr val="000000"/>
                </a:solidFill>
                <a:highlight>
                  <a:srgbClr val="FFFFFF"/>
                </a:highlight>
                <a:latin typeface="Consolas" panose="020B0609020204030204" pitchFamily="49" charset="0"/>
                <a:ea typeface="Calibri" panose="020F0502020204030204" pitchFamily="34" charset="0"/>
              </a:rPr>
              <a:t>packageFamilyName</a:t>
            </a:r>
            <a:r>
              <a:rPr kumimoji="0" lang="en-US" sz="1600" b="0" i="0" u="none" strike="noStrike" kern="1200" cap="none" spc="0" normalizeH="0" baseline="0" noProof="1" smtClean="0">
                <a:ln>
                  <a:noFill/>
                </a:ln>
                <a:solidFill>
                  <a:srgbClr val="000000"/>
                </a:solidFill>
                <a:effectLst/>
                <a:highlight>
                  <a:srgbClr val="FFFFFF"/>
                </a:highlight>
                <a:uLnTx/>
                <a:uFillTx/>
                <a:latin typeface="Consolas" panose="020B0609020204030204" pitchFamily="49" charset="0"/>
                <a:ea typeface="Calibri" panose="020F0502020204030204" pitchFamily="34" charset="0"/>
                <a:cs typeface="+mn-cs"/>
              </a:rPr>
              <a:t>);</a:t>
            </a:r>
            <a:endParaRPr kumimoji="0" lang="en-US" sz="1600" b="1" i="0" u="none" strike="noStrike" kern="1200" cap="none" spc="0" normalizeH="0" baseline="0" noProof="1">
              <a:ln>
                <a:noFill/>
              </a:ln>
              <a:solidFill>
                <a:srgbClr val="737373"/>
              </a:solidFill>
              <a:effectLst/>
              <a:uLnTx/>
              <a:uFillTx/>
              <a:latin typeface="Segoe UI Light"/>
              <a:ea typeface="+mn-ea"/>
              <a:cs typeface="+mn-cs"/>
            </a:endParaRPr>
          </a:p>
        </p:txBody>
      </p:sp>
    </p:spTree>
    <p:extLst>
      <p:ext uri="{BB962C8B-B14F-4D97-AF65-F5344CB8AC3E}">
        <p14:creationId xmlns:p14="http://schemas.microsoft.com/office/powerpoint/2010/main" val="31469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8767339" y="2241473"/>
            <a:ext cx="2363842" cy="3846444"/>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sp>
        <p:nvSpPr>
          <p:cNvPr id="3" name="Title 2"/>
          <p:cNvSpPr>
            <a:spLocks noGrp="1"/>
          </p:cNvSpPr>
          <p:nvPr>
            <p:ph type="title"/>
          </p:nvPr>
        </p:nvSpPr>
        <p:spPr/>
        <p:txBody>
          <a:bodyPr/>
          <a:lstStyle/>
          <a:p>
            <a:pPr>
              <a:spcAft>
                <a:spcPts val="200"/>
              </a:spcAft>
            </a:pPr>
            <a:r>
              <a:rPr lang="en-GB" dirty="0" smtClean="0"/>
              <a:t>App Services</a:t>
            </a:r>
            <a:br>
              <a:rPr lang="en-GB" dirty="0" smtClean="0"/>
            </a:br>
            <a:r>
              <a:rPr lang="en-GB" sz="1400" dirty="0" smtClean="0"/>
              <a:t> </a:t>
            </a:r>
            <a:r>
              <a:rPr lang="en-GB" dirty="0"/>
              <a:t/>
            </a:r>
            <a:br>
              <a:rPr lang="en-GB" dirty="0"/>
            </a:br>
            <a:r>
              <a:rPr lang="en-GB" sz="2400" dirty="0" smtClean="0"/>
              <a:t>Covered in separate module</a:t>
            </a:r>
            <a:endParaRPr lang="en-GB" dirty="0"/>
          </a:p>
        </p:txBody>
      </p:sp>
      <p:grpSp>
        <p:nvGrpSpPr>
          <p:cNvPr id="5" name="Group 35"/>
          <p:cNvGrpSpPr/>
          <p:nvPr/>
        </p:nvGrpSpPr>
        <p:grpSpPr>
          <a:xfrm>
            <a:off x="1575111" y="2326118"/>
            <a:ext cx="2066500" cy="1575094"/>
            <a:chOff x="9995362" y="3644424"/>
            <a:chExt cx="1583790" cy="1071410"/>
          </a:xfrm>
        </p:grpSpPr>
        <p:pic>
          <p:nvPicPr>
            <p:cNvPr id="6"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8"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grpSp>
        <p:nvGrpSpPr>
          <p:cNvPr id="10" name="Group 35"/>
          <p:cNvGrpSpPr/>
          <p:nvPr/>
        </p:nvGrpSpPr>
        <p:grpSpPr>
          <a:xfrm>
            <a:off x="1575111" y="4694944"/>
            <a:ext cx="2066500" cy="1575094"/>
            <a:chOff x="9995362" y="3644424"/>
            <a:chExt cx="1583790" cy="1071410"/>
          </a:xfrm>
        </p:grpSpPr>
        <p:pic>
          <p:nvPicPr>
            <p:cNvPr id="11"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3"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15" name="TextBox 14"/>
          <p:cNvSpPr txBox="1"/>
          <p:nvPr/>
        </p:nvSpPr>
        <p:spPr>
          <a:xfrm>
            <a:off x="1786357" y="1790774"/>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Client App A</a:t>
            </a:r>
          </a:p>
        </p:txBody>
      </p:sp>
      <p:sp>
        <p:nvSpPr>
          <p:cNvPr id="16" name="TextBox 15"/>
          <p:cNvSpPr txBox="1"/>
          <p:nvPr/>
        </p:nvSpPr>
        <p:spPr>
          <a:xfrm>
            <a:off x="1747348" y="4199549"/>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Client App B</a:t>
            </a:r>
          </a:p>
        </p:txBody>
      </p:sp>
      <p:pic>
        <p:nvPicPr>
          <p:cNvPr id="19" name="Picture 37"/>
          <p:cNvPicPr>
            <a:picLocks noChangeAspect="1"/>
          </p:cNvPicPr>
          <p:nvPr/>
        </p:nvPicPr>
        <p:blipFill>
          <a:blip r:embed="rId6" cstate="print">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Lst>
          </a:blip>
          <a:stretch>
            <a:fillRect/>
          </a:stretch>
        </p:blipFill>
        <p:spPr>
          <a:xfrm>
            <a:off x="9051664" y="2675659"/>
            <a:ext cx="1779025" cy="1126952"/>
          </a:xfrm>
          <a:prstGeom prst="rect">
            <a:avLst/>
          </a:prstGeom>
        </p:spPr>
      </p:pic>
      <p:sp>
        <p:nvSpPr>
          <p:cNvPr id="23" name="TextBox 22"/>
          <p:cNvSpPr txBox="1"/>
          <p:nvPr/>
        </p:nvSpPr>
        <p:spPr>
          <a:xfrm>
            <a:off x="9001969" y="2601414"/>
            <a:ext cx="1900613" cy="1290081"/>
          </a:xfrm>
          <a:prstGeom prst="rect">
            <a:avLst/>
          </a:prstGeom>
          <a:noFill/>
          <a:ln>
            <a:solidFill>
              <a:schemeClr val="accent1"/>
            </a:solidFill>
            <a:prstDash val="dash"/>
          </a:ln>
        </p:spPr>
        <p:txBody>
          <a:bodyPr wrap="square" lIns="137160" tIns="109728" rIns="137160" bIns="109728" rtlCol="0">
            <a:spAutoFit/>
          </a:bodyPr>
          <a:lstStyle/>
          <a:p>
            <a:pPr>
              <a:lnSpc>
                <a:spcPct val="90000"/>
              </a:lnSpc>
              <a:spcBef>
                <a:spcPts val="600"/>
              </a:spcBef>
            </a:pPr>
            <a:endParaRPr lang="en-GB" dirty="0" err="1" smtClean="0"/>
          </a:p>
        </p:txBody>
      </p:sp>
      <p:grpSp>
        <p:nvGrpSpPr>
          <p:cNvPr id="25" name="Group 24"/>
          <p:cNvGrpSpPr/>
          <p:nvPr/>
        </p:nvGrpSpPr>
        <p:grpSpPr>
          <a:xfrm>
            <a:off x="9186961" y="4447016"/>
            <a:ext cx="1530627" cy="1391478"/>
            <a:chOff x="8749124" y="4360673"/>
            <a:chExt cx="1530627" cy="1391478"/>
          </a:xfrm>
        </p:grpSpPr>
        <p:sp>
          <p:nvSpPr>
            <p:cNvPr id="22" name="TextBox 21"/>
            <p:cNvSpPr txBox="1"/>
            <p:nvPr/>
          </p:nvSpPr>
          <p:spPr>
            <a:xfrm>
              <a:off x="8749124" y="4360673"/>
              <a:ext cx="1530627" cy="1391478"/>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4837" y="4446812"/>
              <a:ext cx="1219200" cy="1219200"/>
            </a:xfrm>
            <a:prstGeom prst="rect">
              <a:avLst/>
            </a:prstGeom>
          </p:spPr>
        </p:pic>
      </p:grpSp>
      <p:sp>
        <p:nvSpPr>
          <p:cNvPr id="26" name="Left-Right Arrow 25"/>
          <p:cNvSpPr/>
          <p:nvPr/>
        </p:nvSpPr>
        <p:spPr>
          <a:xfrm rot="797453">
            <a:off x="3711670" y="3423638"/>
            <a:ext cx="5051246" cy="4918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sp>
        <p:nvSpPr>
          <p:cNvPr id="27" name="Left-Right Arrow 26"/>
          <p:cNvSpPr/>
          <p:nvPr/>
        </p:nvSpPr>
        <p:spPr>
          <a:xfrm rot="20841472">
            <a:off x="3846117" y="5036194"/>
            <a:ext cx="4927124" cy="4918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sp>
        <p:nvSpPr>
          <p:cNvPr id="29" name="TextBox 28"/>
          <p:cNvSpPr txBox="1"/>
          <p:nvPr/>
        </p:nvSpPr>
        <p:spPr>
          <a:xfrm>
            <a:off x="9019070" y="4094724"/>
            <a:ext cx="1984514"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Background Task</a:t>
            </a:r>
          </a:p>
        </p:txBody>
      </p:sp>
      <p:sp>
        <p:nvSpPr>
          <p:cNvPr id="30" name="TextBox 29"/>
          <p:cNvSpPr txBox="1"/>
          <p:nvPr/>
        </p:nvSpPr>
        <p:spPr>
          <a:xfrm>
            <a:off x="8767339" y="1853007"/>
            <a:ext cx="2363842"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App with App Service</a:t>
            </a:r>
          </a:p>
        </p:txBody>
      </p:sp>
    </p:spTree>
    <p:extLst>
      <p:ext uri="{BB962C8B-B14F-4D97-AF65-F5344CB8AC3E}">
        <p14:creationId xmlns:p14="http://schemas.microsoft.com/office/powerpoint/2010/main" val="10608361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bwMode="auto">
          <a:xfrm>
            <a:off x="1" y="2517494"/>
            <a:ext cx="12192000" cy="927206"/>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5" tIns="198956" rIns="248695" bIns="198956" numCol="1" spcCol="0" rtlCol="0" fromWordArt="0" anchor="t" anchorCtr="0" forceAA="0" compatLnSpc="1">
            <a:prstTxWarp prst="textNoShape">
              <a:avLst/>
            </a:prstTxWarp>
            <a:noAutofit/>
          </a:bodyPr>
          <a:lstStyle/>
          <a:p>
            <a:pPr algn="ctr" defTabSz="1268006" fontAlgn="base">
              <a:lnSpc>
                <a:spcPct val="90000"/>
              </a:lnSpc>
              <a:spcBef>
                <a:spcPct val="0"/>
              </a:spcBef>
              <a:spcAft>
                <a:spcPct val="0"/>
              </a:spcAft>
            </a:pPr>
            <a:endParaRPr lang="en-US" sz="2400" dirty="0" err="1">
              <a:gradFill>
                <a:gsLst>
                  <a:gs pos="2917">
                    <a:srgbClr val="737373"/>
                  </a:gs>
                  <a:gs pos="81000">
                    <a:srgbClr val="737373"/>
                  </a:gs>
                </a:gsLst>
                <a:lin ang="5400000" scaled="0"/>
              </a:gradFill>
              <a:ea typeface="Segoe UI" pitchFamily="34" charset="0"/>
              <a:cs typeface="Segoe UI" pitchFamily="34" charset="0"/>
            </a:endParaRPr>
          </a:p>
        </p:txBody>
      </p:sp>
      <p:sp>
        <p:nvSpPr>
          <p:cNvPr id="73" name="Back"/>
          <p:cNvSpPr/>
          <p:nvPr/>
        </p:nvSpPr>
        <p:spPr>
          <a:xfrm>
            <a:off x="761676" y="2973348"/>
            <a:ext cx="10698480" cy="138262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377">
              <a:lnSpc>
                <a:spcPct val="90000"/>
              </a:lnSpc>
              <a:spcBef>
                <a:spcPts val="800"/>
              </a:spcBef>
            </a:pPr>
            <a:endParaRPr lang="en-US" sz="2667" dirty="0" err="1">
              <a:solidFill>
                <a:prstClr val="white"/>
              </a:solidFill>
            </a:endParaRPr>
          </a:p>
        </p:txBody>
      </p:sp>
      <p:grpSp>
        <p:nvGrpSpPr>
          <p:cNvPr id="111" name="Group 110"/>
          <p:cNvGrpSpPr/>
          <p:nvPr/>
        </p:nvGrpSpPr>
        <p:grpSpPr>
          <a:xfrm>
            <a:off x="765810" y="2088864"/>
            <a:ext cx="10698480" cy="1737360"/>
            <a:chOff x="5107948" y="2528717"/>
            <a:chExt cx="1976104" cy="1976104"/>
          </a:xfrm>
        </p:grpSpPr>
        <p:sp>
          <p:nvSpPr>
            <p:cNvPr id="112" name="Oval 33"/>
            <p:cNvSpPr/>
            <p:nvPr/>
          </p:nvSpPr>
          <p:spPr>
            <a:xfrm>
              <a:off x="5107948" y="2528717"/>
              <a:ext cx="1976104" cy="1976104"/>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sp>
          <p:nvSpPr>
            <p:cNvPr id="116" name="Oval 33"/>
            <p:cNvSpPr/>
            <p:nvPr/>
          </p:nvSpPr>
          <p:spPr>
            <a:xfrm>
              <a:off x="5192075" y="2612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grpSp>
      <p:grpSp>
        <p:nvGrpSpPr>
          <p:cNvPr id="12" name="Group 11"/>
          <p:cNvGrpSpPr/>
          <p:nvPr/>
        </p:nvGrpSpPr>
        <p:grpSpPr>
          <a:xfrm>
            <a:off x="5107948" y="1943501"/>
            <a:ext cx="1976104" cy="1976104"/>
            <a:chOff x="5107948" y="2528717"/>
            <a:chExt cx="1976104" cy="1976104"/>
          </a:xfrm>
        </p:grpSpPr>
        <p:sp>
          <p:nvSpPr>
            <p:cNvPr id="80" name="Oval 33"/>
            <p:cNvSpPr/>
            <p:nvPr/>
          </p:nvSpPr>
          <p:spPr>
            <a:xfrm>
              <a:off x="5107948" y="2528717"/>
              <a:ext cx="1976104" cy="1976104"/>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sp>
          <p:nvSpPr>
            <p:cNvPr id="82" name="Oval 33"/>
            <p:cNvSpPr/>
            <p:nvPr/>
          </p:nvSpPr>
          <p:spPr>
            <a:xfrm>
              <a:off x="5192075" y="2612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grpSp>
      <p:grpSp>
        <p:nvGrpSpPr>
          <p:cNvPr id="96" name="Group 95"/>
          <p:cNvGrpSpPr/>
          <p:nvPr/>
        </p:nvGrpSpPr>
        <p:grpSpPr>
          <a:xfrm>
            <a:off x="752048" y="1807657"/>
            <a:ext cx="10716768" cy="2267712"/>
            <a:chOff x="5107948" y="2528717"/>
            <a:chExt cx="1976104" cy="1976104"/>
          </a:xfrm>
        </p:grpSpPr>
        <p:sp>
          <p:nvSpPr>
            <p:cNvPr id="98" name="Oval 33"/>
            <p:cNvSpPr/>
            <p:nvPr/>
          </p:nvSpPr>
          <p:spPr>
            <a:xfrm>
              <a:off x="5107948" y="2528717"/>
              <a:ext cx="1976104" cy="1976104"/>
            </a:xfrm>
            <a:prstGeom prst="ellipse">
              <a:avLst/>
            </a:prstGeom>
            <a:solidFill>
              <a:schemeClr val="bg1"/>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sp>
          <p:nvSpPr>
            <p:cNvPr id="101" name="Oval 33"/>
            <p:cNvSpPr/>
            <p:nvPr/>
          </p:nvSpPr>
          <p:spPr>
            <a:xfrm>
              <a:off x="5192075" y="2612844"/>
              <a:ext cx="1807850" cy="1807851"/>
            </a:xfrm>
            <a:prstGeom prst="ellipse">
              <a:avLst/>
            </a:prstGeom>
            <a:solidFill>
              <a:schemeClr val="accent1"/>
            </a:solidFill>
            <a:ln w="8890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err="1">
                <a:solidFill>
                  <a:srgbClr val="FFFFFF"/>
                </a:solidFill>
              </a:endParaRPr>
            </a:p>
          </p:txBody>
        </p:sp>
      </p:grpSp>
      <p:sp>
        <p:nvSpPr>
          <p:cNvPr id="15" name="Rectangle 14"/>
          <p:cNvSpPr/>
          <p:nvPr/>
        </p:nvSpPr>
        <p:spPr>
          <a:xfrm>
            <a:off x="4019150" y="3014152"/>
            <a:ext cx="4153701" cy="535531"/>
          </a:xfrm>
          <a:prstGeom prst="rect">
            <a:avLst/>
          </a:prstGeom>
          <a:noFill/>
        </p:spPr>
        <p:txBody>
          <a:bodyPr wrap="none">
            <a:spAutoFit/>
          </a:bodyPr>
          <a:lstStyle/>
          <a:p>
            <a:pPr lvl="0" algn="ctr" defTabSz="1243265" fontAlgn="base">
              <a:lnSpc>
                <a:spcPct val="90000"/>
              </a:lnSpc>
              <a:spcBef>
                <a:spcPct val="0"/>
              </a:spcBef>
              <a:spcAft>
                <a:spcPct val="0"/>
              </a:spcAft>
              <a:defRPr/>
            </a:pPr>
            <a:r>
              <a:rPr lang="en-US" sz="32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Multiple device families</a:t>
            </a:r>
          </a:p>
        </p:txBody>
      </p:sp>
      <p:grpSp>
        <p:nvGrpSpPr>
          <p:cNvPr id="169" name="Group 168"/>
          <p:cNvGrpSpPr/>
          <p:nvPr/>
        </p:nvGrpSpPr>
        <p:grpSpPr>
          <a:xfrm>
            <a:off x="4695926" y="1868851"/>
            <a:ext cx="1340401" cy="759198"/>
            <a:chOff x="1327189" y="2777693"/>
            <a:chExt cx="1545714" cy="962072"/>
          </a:xfrm>
        </p:grpSpPr>
        <p:sp>
          <p:nvSpPr>
            <p:cNvPr id="170" name="Flowchart: Magnetic Disk 169"/>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pPr>
              <a:endParaRPr lang="en-US" sz="1400"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71" name="Oval 170"/>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defRPr/>
              </a:pPr>
              <a:endParaRPr lang="en-US" sz="1400"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72" name="Rectangle 171"/>
            <p:cNvSpPr/>
            <p:nvPr/>
          </p:nvSpPr>
          <p:spPr>
            <a:xfrm>
              <a:off x="1871566" y="3230737"/>
              <a:ext cx="456959" cy="344153"/>
            </a:xfrm>
            <a:prstGeom prst="rect">
              <a:avLst/>
            </a:prstGeom>
          </p:spPr>
          <p:txBody>
            <a:bodyPr wrap="none">
              <a:spAutoFit/>
            </a:bodyPr>
            <a:lstStyle/>
            <a:p>
              <a:pPr algn="ctr" defTabSz="1243265" fontAlgn="base">
                <a:lnSpc>
                  <a:spcPct val="90000"/>
                </a:lnSpc>
                <a:spcBef>
                  <a:spcPct val="0"/>
                </a:spcBef>
                <a:spcAft>
                  <a:spcPct val="0"/>
                </a:spcAft>
                <a:defRPr/>
              </a:pPr>
              <a:r>
                <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rPr>
                <a:t>PC</a:t>
              </a:r>
            </a:p>
          </p:txBody>
        </p:sp>
      </p:grpSp>
      <p:grpSp>
        <p:nvGrpSpPr>
          <p:cNvPr id="179" name="Group 178"/>
          <p:cNvGrpSpPr/>
          <p:nvPr/>
        </p:nvGrpSpPr>
        <p:grpSpPr>
          <a:xfrm>
            <a:off x="6155673" y="1868851"/>
            <a:ext cx="1340401" cy="759198"/>
            <a:chOff x="1327189" y="2777693"/>
            <a:chExt cx="1545714" cy="962072"/>
          </a:xfrm>
        </p:grpSpPr>
        <p:sp>
          <p:nvSpPr>
            <p:cNvPr id="180" name="Flowchart: Magnetic Disk 179"/>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pPr>
              <a:endParaRPr lang="en-US" sz="1400"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81" name="Oval 180"/>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defRPr/>
              </a:pPr>
              <a:endParaRPr lang="en-US" sz="1400"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82" name="Rectangle 181"/>
            <p:cNvSpPr/>
            <p:nvPr/>
          </p:nvSpPr>
          <p:spPr>
            <a:xfrm>
              <a:off x="1766266" y="3230737"/>
              <a:ext cx="667563" cy="367270"/>
            </a:xfrm>
            <a:prstGeom prst="rect">
              <a:avLst/>
            </a:prstGeom>
          </p:spPr>
          <p:txBody>
            <a:bodyPr wrap="none">
              <a:spAutoFit/>
            </a:bodyPr>
            <a:lstStyle/>
            <a:p>
              <a:pPr algn="ctr" defTabSz="1243265" fontAlgn="base">
                <a:lnSpc>
                  <a:spcPct val="90000"/>
                </a:lnSpc>
                <a:spcBef>
                  <a:spcPct val="0"/>
                </a:spcBef>
                <a:spcAft>
                  <a:spcPct val="0"/>
                </a:spcAft>
                <a:defRPr/>
              </a:pPr>
              <a:r>
                <a:rPr lang="en-US" sz="1400" dirty="0" err="1" smtClean="0">
                  <a:gradFill>
                    <a:gsLst>
                      <a:gs pos="0">
                        <a:srgbClr val="FFFFFF"/>
                      </a:gs>
                      <a:gs pos="100000">
                        <a:srgbClr val="FFFFFF"/>
                      </a:gs>
                    </a:gsLst>
                    <a:lin ang="5400000" scaled="0"/>
                  </a:gradFill>
                  <a:ea typeface="Segoe UI" pitchFamily="34" charset="0"/>
                  <a:cs typeface="Segoe UI Semibold" panose="020B0702040204020203" pitchFamily="34" charset="0"/>
                </a:rPr>
                <a:t>XBox</a:t>
              </a:r>
              <a:endPar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grpSp>
        <p:nvGrpSpPr>
          <p:cNvPr id="161" name="Group 160"/>
          <p:cNvGrpSpPr/>
          <p:nvPr/>
        </p:nvGrpSpPr>
        <p:grpSpPr>
          <a:xfrm>
            <a:off x="3183223" y="2026722"/>
            <a:ext cx="1340401" cy="759197"/>
            <a:chOff x="1327189" y="2777693"/>
            <a:chExt cx="1545714" cy="962072"/>
          </a:xfrm>
        </p:grpSpPr>
        <p:sp>
          <p:nvSpPr>
            <p:cNvPr id="162" name="Flowchart: Magnetic Disk 161"/>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pPr>
              <a:endParaRPr lang="en-US" sz="1400"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63" name="Oval 162"/>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defRPr/>
              </a:pPr>
              <a:endParaRPr lang="en-US" sz="1400"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64" name="Rectangle 163"/>
            <p:cNvSpPr/>
            <p:nvPr/>
          </p:nvSpPr>
          <p:spPr>
            <a:xfrm>
              <a:off x="1673773" y="3230737"/>
              <a:ext cx="852546" cy="344154"/>
            </a:xfrm>
            <a:prstGeom prst="rect">
              <a:avLst/>
            </a:prstGeom>
          </p:spPr>
          <p:txBody>
            <a:bodyPr wrap="none">
              <a:spAutoFit/>
            </a:bodyPr>
            <a:lstStyle/>
            <a:p>
              <a:pPr algn="ctr" defTabSz="1243265" fontAlgn="base">
                <a:lnSpc>
                  <a:spcPct val="90000"/>
                </a:lnSpc>
                <a:spcBef>
                  <a:spcPct val="0"/>
                </a:spcBef>
                <a:spcAft>
                  <a:spcPct val="0"/>
                </a:spcAft>
                <a:defRPr/>
              </a:pPr>
              <a:r>
                <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rPr>
                <a:t>Mobile</a:t>
              </a:r>
            </a:p>
          </p:txBody>
        </p:sp>
      </p:grpSp>
      <p:grpSp>
        <p:nvGrpSpPr>
          <p:cNvPr id="187" name="Group 186"/>
          <p:cNvGrpSpPr/>
          <p:nvPr/>
        </p:nvGrpSpPr>
        <p:grpSpPr>
          <a:xfrm>
            <a:off x="7668377" y="2026721"/>
            <a:ext cx="1340401" cy="759198"/>
            <a:chOff x="1327189" y="2777693"/>
            <a:chExt cx="1545714" cy="962072"/>
          </a:xfrm>
        </p:grpSpPr>
        <p:sp>
          <p:nvSpPr>
            <p:cNvPr id="188" name="Flowchart: Magnetic Disk 187"/>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pPr>
              <a:endParaRPr lang="en-US" sz="1400"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89" name="Oval 188"/>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defRPr/>
              </a:pPr>
              <a:endParaRPr lang="en-US" sz="1400"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90" name="Rectangle 189"/>
            <p:cNvSpPr/>
            <p:nvPr/>
          </p:nvSpPr>
          <p:spPr>
            <a:xfrm>
              <a:off x="1433725" y="3230737"/>
              <a:ext cx="1332647" cy="367270"/>
            </a:xfrm>
            <a:prstGeom prst="rect">
              <a:avLst/>
            </a:prstGeom>
          </p:spPr>
          <p:txBody>
            <a:bodyPr wrap="none">
              <a:spAutoFit/>
            </a:bodyPr>
            <a:lstStyle/>
            <a:p>
              <a:pPr algn="ctr" defTabSz="1243265" fontAlgn="base">
                <a:lnSpc>
                  <a:spcPct val="90000"/>
                </a:lnSpc>
                <a:spcBef>
                  <a:spcPct val="0"/>
                </a:spcBef>
                <a:spcAft>
                  <a:spcPct val="0"/>
                </a:spcAft>
                <a:defRPr/>
              </a:pPr>
              <a:r>
                <a:rPr lang="en-US" sz="1400" dirty="0" smtClean="0">
                  <a:gradFill>
                    <a:gsLst>
                      <a:gs pos="0">
                        <a:srgbClr val="FFFFFF"/>
                      </a:gs>
                      <a:gs pos="100000">
                        <a:srgbClr val="FFFFFF"/>
                      </a:gs>
                    </a:gsLst>
                    <a:lin ang="5400000" scaled="0"/>
                  </a:gradFill>
                  <a:ea typeface="Segoe UI" pitchFamily="34" charset="0"/>
                  <a:cs typeface="Segoe UI Semibold" panose="020B0702040204020203" pitchFamily="34" charset="0"/>
                </a:rPr>
                <a:t>Surface Hub</a:t>
              </a:r>
              <a:endPar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grpSp>
        <p:nvGrpSpPr>
          <p:cNvPr id="108" name="Group 107"/>
          <p:cNvGrpSpPr/>
          <p:nvPr/>
        </p:nvGrpSpPr>
        <p:grpSpPr>
          <a:xfrm>
            <a:off x="6233337" y="1337830"/>
            <a:ext cx="1299774" cy="771280"/>
            <a:chOff x="7766687" y="2034058"/>
            <a:chExt cx="1235372" cy="764330"/>
          </a:xfrm>
        </p:grpSpPr>
        <p:pic>
          <p:nvPicPr>
            <p:cNvPr id="113" name="Xbox"/>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66687" y="2034058"/>
              <a:ext cx="1235372" cy="661905"/>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ltGray">
            <a:xfrm>
              <a:off x="8434332" y="2634892"/>
              <a:ext cx="351341" cy="91700"/>
            </a:xfrm>
            <a:prstGeom prst="rect">
              <a:avLst/>
            </a:prstGeom>
          </p:spPr>
        </p:pic>
        <p:pic>
          <p:nvPicPr>
            <p:cNvPr id="115" name="Xbox"/>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610002" y="2646993"/>
              <a:ext cx="246987" cy="151395"/>
            </a:xfrm>
            <a:prstGeom prst="rect">
              <a:avLst/>
            </a:prstGeom>
          </p:spPr>
        </p:pic>
      </p:grpSp>
      <p:grpSp>
        <p:nvGrpSpPr>
          <p:cNvPr id="192" name="Group 191"/>
          <p:cNvGrpSpPr/>
          <p:nvPr/>
        </p:nvGrpSpPr>
        <p:grpSpPr>
          <a:xfrm>
            <a:off x="9293723" y="2396195"/>
            <a:ext cx="1340401" cy="759197"/>
            <a:chOff x="1327189" y="2777693"/>
            <a:chExt cx="1545714" cy="962072"/>
          </a:xfrm>
        </p:grpSpPr>
        <p:sp>
          <p:nvSpPr>
            <p:cNvPr id="193" name="Flowchart: Magnetic Disk 192"/>
            <p:cNvSpPr/>
            <p:nvPr/>
          </p:nvSpPr>
          <p:spPr bwMode="auto">
            <a:xfrm>
              <a:off x="1327189" y="2812559"/>
              <a:ext cx="1545714" cy="927206"/>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pPr>
              <a:endParaRPr lang="en-US" sz="1400"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94" name="Oval 193"/>
            <p:cNvSpPr/>
            <p:nvPr/>
          </p:nvSpPr>
          <p:spPr bwMode="auto">
            <a:xfrm>
              <a:off x="1327189" y="2777693"/>
              <a:ext cx="1545714" cy="351806"/>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defRPr/>
              </a:pPr>
              <a:endParaRPr lang="en-US" sz="1400"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95" name="Rectangle 194"/>
            <p:cNvSpPr/>
            <p:nvPr/>
          </p:nvSpPr>
          <p:spPr>
            <a:xfrm>
              <a:off x="1568327" y="3230737"/>
              <a:ext cx="1063439" cy="367270"/>
            </a:xfrm>
            <a:prstGeom prst="rect">
              <a:avLst/>
            </a:prstGeom>
          </p:spPr>
          <p:txBody>
            <a:bodyPr wrap="none">
              <a:spAutoFit/>
            </a:bodyPr>
            <a:lstStyle/>
            <a:p>
              <a:pPr algn="ctr" defTabSz="1243265" fontAlgn="base">
                <a:lnSpc>
                  <a:spcPct val="90000"/>
                </a:lnSpc>
                <a:spcBef>
                  <a:spcPct val="0"/>
                </a:spcBef>
                <a:spcAft>
                  <a:spcPct val="0"/>
                </a:spcAft>
                <a:defRPr/>
              </a:pPr>
              <a:r>
                <a:rPr lang="en-US" sz="1400" dirty="0" err="1">
                  <a:gradFill>
                    <a:gsLst>
                      <a:gs pos="0">
                        <a:srgbClr val="FFFFFF"/>
                      </a:gs>
                      <a:gs pos="100000">
                        <a:srgbClr val="FFFFFF"/>
                      </a:gs>
                    </a:gsLst>
                    <a:lin ang="5400000" scaled="0"/>
                  </a:gradFill>
                  <a:ea typeface="Segoe UI" pitchFamily="34" charset="0"/>
                  <a:cs typeface="Segoe UI Semibold" panose="020B0702040204020203" pitchFamily="34" charset="0"/>
                </a:rPr>
                <a:t>HoloLens</a:t>
              </a:r>
              <a:endPar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pic>
        <p:nvPicPr>
          <p:cNvPr id="202" name="Picture 2" descr="https://compass-ssl.surface.com/assets/3e/22/3e22a8d7-25bd-473d-815a-f49e27c515cb.png#desktop-engagingmeetings-n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643927" y="1348632"/>
            <a:ext cx="1520068" cy="81840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1" name="Group 120"/>
          <p:cNvGrpSpPr/>
          <p:nvPr/>
        </p:nvGrpSpPr>
        <p:grpSpPr>
          <a:xfrm>
            <a:off x="3242848" y="1757315"/>
            <a:ext cx="1383847" cy="533995"/>
            <a:chOff x="2735582" y="1816942"/>
            <a:chExt cx="1315282" cy="529185"/>
          </a:xfrm>
        </p:grpSpPr>
        <p:pic>
          <p:nvPicPr>
            <p:cNvPr id="122" name="2-in-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914948" y="1816942"/>
              <a:ext cx="872345" cy="526533"/>
            </a:xfrm>
            <a:prstGeom prst="rect">
              <a:avLst/>
            </a:prstGeom>
          </p:spPr>
        </p:pic>
        <p:pic>
          <p:nvPicPr>
            <p:cNvPr id="123" name="Small Table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2157" y="1875768"/>
              <a:ext cx="598707" cy="470359"/>
            </a:xfrm>
            <a:prstGeom prst="rect">
              <a:avLst/>
            </a:prstGeom>
          </p:spPr>
        </p:pic>
        <p:grpSp>
          <p:nvGrpSpPr>
            <p:cNvPr id="124" name="Group 123"/>
            <p:cNvGrpSpPr/>
            <p:nvPr/>
          </p:nvGrpSpPr>
          <p:grpSpPr>
            <a:xfrm>
              <a:off x="2735582" y="1943038"/>
              <a:ext cx="396513" cy="386145"/>
              <a:chOff x="2733414" y="1895696"/>
              <a:chExt cx="487607" cy="474858"/>
            </a:xfrm>
          </p:grpSpPr>
          <p:pic>
            <p:nvPicPr>
              <p:cNvPr id="125" name="Phable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3414" y="1895696"/>
                <a:ext cx="432297" cy="423663"/>
              </a:xfrm>
              <a:prstGeom prst="rect">
                <a:avLst/>
              </a:prstGeom>
            </p:spPr>
          </p:pic>
          <p:pic>
            <p:nvPicPr>
              <p:cNvPr id="126" name="Pho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9286" y="2045444"/>
                <a:ext cx="331735" cy="325110"/>
              </a:xfrm>
              <a:prstGeom prst="rect">
                <a:avLst/>
              </a:prstGeom>
            </p:spPr>
          </p:pic>
        </p:grpSp>
      </p:grpSp>
      <p:grpSp>
        <p:nvGrpSpPr>
          <p:cNvPr id="135" name="Group 134"/>
          <p:cNvGrpSpPr/>
          <p:nvPr/>
        </p:nvGrpSpPr>
        <p:grpSpPr>
          <a:xfrm>
            <a:off x="4779013" y="1447908"/>
            <a:ext cx="1345337" cy="732673"/>
            <a:chOff x="4538410" y="1456930"/>
            <a:chExt cx="1278681" cy="726073"/>
          </a:xfrm>
        </p:grpSpPr>
        <p:pic>
          <p:nvPicPr>
            <p:cNvPr id="136" name="Deskto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5530" y="1456930"/>
              <a:ext cx="980238" cy="562600"/>
            </a:xfrm>
            <a:prstGeom prst="rect">
              <a:avLst/>
            </a:prstGeom>
          </p:spPr>
        </p:pic>
        <p:pic>
          <p:nvPicPr>
            <p:cNvPr id="137" name="2-in-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17494" y="1700384"/>
              <a:ext cx="799597" cy="482619"/>
            </a:xfrm>
            <a:prstGeom prst="rect">
              <a:avLst/>
            </a:prstGeom>
          </p:spPr>
        </p:pic>
        <p:pic>
          <p:nvPicPr>
            <p:cNvPr id="138" name="Lapto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8410" y="1714822"/>
              <a:ext cx="623613" cy="375988"/>
            </a:xfrm>
            <a:prstGeom prst="rect">
              <a:avLst/>
            </a:prstGeom>
          </p:spPr>
        </p:pic>
      </p:grpSp>
      <p:pic>
        <p:nvPicPr>
          <p:cNvPr id="97" name="Picture 96" descr="141215_B-hero_01.png"/>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9607449" y="2254171"/>
            <a:ext cx="783073" cy="296374"/>
          </a:xfrm>
          <a:prstGeom prst="rect">
            <a:avLst/>
          </a:prstGeom>
          <a:noFill/>
          <a:ln>
            <a:noFill/>
          </a:ln>
        </p:spPr>
      </p:pic>
      <p:grpSp>
        <p:nvGrpSpPr>
          <p:cNvPr id="16" name="Group 15"/>
          <p:cNvGrpSpPr/>
          <p:nvPr/>
        </p:nvGrpSpPr>
        <p:grpSpPr>
          <a:xfrm>
            <a:off x="1589950" y="2396193"/>
            <a:ext cx="1340401" cy="759199"/>
            <a:chOff x="1327189" y="2777695"/>
            <a:chExt cx="1545714" cy="962076"/>
          </a:xfrm>
        </p:grpSpPr>
        <p:sp>
          <p:nvSpPr>
            <p:cNvPr id="141" name="Flowchart: Magnetic Disk 140"/>
            <p:cNvSpPr/>
            <p:nvPr/>
          </p:nvSpPr>
          <p:spPr bwMode="auto">
            <a:xfrm>
              <a:off x="1327189" y="2812564"/>
              <a:ext cx="1545714" cy="927207"/>
            </a:xfrm>
            <a:prstGeom prst="flowChartMagneticDisk">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pPr>
              <a:endParaRPr lang="en-US" sz="1400" dirty="0" err="1">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28" name="Oval 127"/>
            <p:cNvSpPr/>
            <p:nvPr/>
          </p:nvSpPr>
          <p:spPr bwMode="auto">
            <a:xfrm>
              <a:off x="1327189" y="2777695"/>
              <a:ext cx="1545714" cy="351807"/>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21920" rIns="0" bIns="0" numCol="1" spcCol="0" rtlCol="0" fromWordArt="0" anchor="b" anchorCtr="0" forceAA="0" compatLnSpc="1">
              <a:prstTxWarp prst="textNoShape">
                <a:avLst/>
              </a:prstTxWarp>
              <a:noAutofit/>
            </a:bodyPr>
            <a:lstStyle/>
            <a:p>
              <a:pPr algn="ctr" defTabSz="1243265" fontAlgn="base">
                <a:lnSpc>
                  <a:spcPct val="90000"/>
                </a:lnSpc>
                <a:spcBef>
                  <a:spcPct val="0"/>
                </a:spcBef>
                <a:spcAft>
                  <a:spcPct val="0"/>
                </a:spcAft>
                <a:defRPr/>
              </a:pPr>
              <a:endParaRPr lang="en-US" sz="1400" dirty="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Semibold" panose="020B0702040204020203" pitchFamily="34" charset="0"/>
              </a:endParaRPr>
            </a:p>
          </p:txBody>
        </p:sp>
        <p:sp>
          <p:nvSpPr>
            <p:cNvPr id="13" name="Rectangle 12"/>
            <p:cNvSpPr/>
            <p:nvPr/>
          </p:nvSpPr>
          <p:spPr>
            <a:xfrm>
              <a:off x="1401113" y="3230737"/>
              <a:ext cx="1397866" cy="344154"/>
            </a:xfrm>
            <a:prstGeom prst="rect">
              <a:avLst/>
            </a:prstGeom>
          </p:spPr>
          <p:txBody>
            <a:bodyPr wrap="none">
              <a:spAutoFit/>
            </a:bodyPr>
            <a:lstStyle/>
            <a:p>
              <a:pPr algn="ctr" defTabSz="1243265" fontAlgn="base">
                <a:lnSpc>
                  <a:spcPct val="90000"/>
                </a:lnSpc>
                <a:spcBef>
                  <a:spcPct val="0"/>
                </a:spcBef>
                <a:spcAft>
                  <a:spcPct val="0"/>
                </a:spcAft>
                <a:defRPr/>
              </a:pPr>
              <a:r>
                <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rPr>
                <a:t>Devices +</a:t>
              </a:r>
              <a:r>
                <a:rPr lang="en-US" sz="1400" dirty="0" err="1">
                  <a:gradFill>
                    <a:gsLst>
                      <a:gs pos="0">
                        <a:srgbClr val="FFFFFF"/>
                      </a:gs>
                      <a:gs pos="100000">
                        <a:srgbClr val="FFFFFF"/>
                      </a:gs>
                    </a:gsLst>
                    <a:lin ang="5400000" scaled="0"/>
                  </a:gradFill>
                  <a:ea typeface="Segoe UI" pitchFamily="34" charset="0"/>
                  <a:cs typeface="Segoe UI Semibold" panose="020B0702040204020203" pitchFamily="34" charset="0"/>
                </a:rPr>
                <a:t>IoT</a:t>
              </a:r>
              <a:endParaRPr lang="en-US" sz="1400" dirty="0">
                <a:gradFill>
                  <a:gsLst>
                    <a:gs pos="0">
                      <a:srgbClr val="FFFFFF"/>
                    </a:gs>
                    <a:gs pos="100000">
                      <a:srgbClr val="FFFFFF"/>
                    </a:gs>
                  </a:gsLst>
                  <a:lin ang="5400000" scaled="0"/>
                </a:gradFill>
                <a:ea typeface="Segoe UI" pitchFamily="34" charset="0"/>
                <a:cs typeface="Segoe UI Semibold" panose="020B0702040204020203" pitchFamily="34" charset="0"/>
              </a:endParaRPr>
            </a:p>
          </p:txBody>
        </p:sp>
      </p:grpSp>
      <p:grpSp>
        <p:nvGrpSpPr>
          <p:cNvPr id="129" name="Group 128"/>
          <p:cNvGrpSpPr/>
          <p:nvPr/>
        </p:nvGrpSpPr>
        <p:grpSpPr>
          <a:xfrm>
            <a:off x="1734321" y="2257462"/>
            <a:ext cx="990242" cy="372267"/>
            <a:chOff x="1371004" y="2381442"/>
            <a:chExt cx="941178" cy="368913"/>
          </a:xfrm>
        </p:grpSpPr>
        <p:pic>
          <p:nvPicPr>
            <p:cNvPr id="130" name="IoT"/>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1004" y="2409666"/>
              <a:ext cx="553359" cy="326999"/>
            </a:xfrm>
            <a:prstGeom prst="rect">
              <a:avLst/>
            </a:prstGeom>
          </p:spPr>
        </p:pic>
        <p:pic>
          <p:nvPicPr>
            <p:cNvPr id="131" name="IoT"/>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70290" y="2381442"/>
              <a:ext cx="441892" cy="261130"/>
            </a:xfrm>
            <a:prstGeom prst="rect">
              <a:avLst/>
            </a:prstGeom>
          </p:spPr>
        </p:pic>
        <p:pic>
          <p:nvPicPr>
            <p:cNvPr id="132" name="Picture 1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24717" y="2463513"/>
              <a:ext cx="485404" cy="286842"/>
            </a:xfrm>
            <a:prstGeom prst="rect">
              <a:avLst/>
            </a:prstGeom>
          </p:spPr>
        </p:pic>
      </p:grpSp>
      <p:sp>
        <p:nvSpPr>
          <p:cNvPr id="110" name="TextBox 109"/>
          <p:cNvSpPr txBox="1"/>
          <p:nvPr/>
        </p:nvSpPr>
        <p:spPr>
          <a:xfrm>
            <a:off x="3272717" y="2953796"/>
            <a:ext cx="5506929" cy="664797"/>
          </a:xfrm>
          <a:prstGeom prst="rect">
            <a:avLst/>
          </a:prstGeom>
          <a:noFill/>
        </p:spPr>
        <p:txBody>
          <a:bodyPr wrap="square" lIns="137160" tIns="109728" rIns="137160" bIns="109728" rtlCol="0">
            <a:spAutoFit/>
          </a:bodyPr>
          <a:lstStyle/>
          <a:p>
            <a:pPr algn="ctr">
              <a:lnSpc>
                <a:spcPct val="90000"/>
              </a:lnSpc>
              <a:spcBef>
                <a:spcPts val="600"/>
              </a:spcBef>
            </a:pPr>
            <a:r>
              <a:rPr lang="en-US" sz="3200" dirty="0" smtClean="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Universal Windows Apps</a:t>
            </a:r>
            <a:endParaRPr lang="en-US" sz="32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grpSp>
        <p:nvGrpSpPr>
          <p:cNvPr id="75" name="Store"/>
          <p:cNvGrpSpPr/>
          <p:nvPr/>
        </p:nvGrpSpPr>
        <p:grpSpPr>
          <a:xfrm>
            <a:off x="6888933" y="4172363"/>
            <a:ext cx="2245556" cy="738664"/>
            <a:chOff x="7574900" y="3506973"/>
            <a:chExt cx="1688884" cy="610154"/>
          </a:xfrm>
        </p:grpSpPr>
        <p:sp>
          <p:nvSpPr>
            <p:cNvPr id="76" name="TextBox 75"/>
            <p:cNvSpPr txBox="1"/>
            <p:nvPr/>
          </p:nvSpPr>
          <p:spPr>
            <a:xfrm>
              <a:off x="7853238" y="3506973"/>
              <a:ext cx="1410546" cy="610154"/>
            </a:xfrm>
            <a:prstGeom prst="rect">
              <a:avLst/>
            </a:prstGeom>
            <a:noFill/>
          </p:spPr>
          <p:txBody>
            <a:bodyPr wrap="square" lIns="182880" tIns="146304" rIns="182880" bIns="146304" rtlCol="0">
              <a:spAutoFit/>
            </a:bodyPr>
            <a:lstStyle/>
            <a:p>
              <a:pPr defTabSz="914377">
                <a:lnSpc>
                  <a:spcPct val="90000"/>
                </a:lnSpc>
                <a:spcBef>
                  <a:spcPts val="800"/>
                </a:spcBef>
              </a:pPr>
              <a:r>
                <a:rPr lang="en-US" sz="1600" dirty="0">
                  <a:solidFill>
                    <a:srgbClr val="0078D7">
                      <a:lumMod val="20000"/>
                      <a:lumOff val="80000"/>
                    </a:srgbClr>
                  </a:solidFill>
                </a:rPr>
                <a:t>One Store +</a:t>
              </a:r>
              <a:br>
                <a:rPr lang="en-US" sz="1600" dirty="0">
                  <a:solidFill>
                    <a:srgbClr val="0078D7">
                      <a:lumMod val="20000"/>
                      <a:lumOff val="80000"/>
                    </a:srgbClr>
                  </a:solidFill>
                </a:rPr>
              </a:br>
              <a:r>
                <a:rPr lang="en-US" sz="1600" dirty="0">
                  <a:solidFill>
                    <a:srgbClr val="0078D7">
                      <a:lumMod val="20000"/>
                      <a:lumOff val="80000"/>
                    </a:srgbClr>
                  </a:solidFill>
                </a:rPr>
                <a:t>One Dev Center</a:t>
              </a:r>
            </a:p>
          </p:txBody>
        </p:sp>
        <p:pic>
          <p:nvPicPr>
            <p:cNvPr id="77" name="Picture 7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74900" y="3586074"/>
              <a:ext cx="398014" cy="398014"/>
            </a:xfrm>
            <a:prstGeom prst="rect">
              <a:avLst/>
            </a:prstGeom>
          </p:spPr>
        </p:pic>
      </p:grpSp>
      <p:grpSp>
        <p:nvGrpSpPr>
          <p:cNvPr id="78" name="Legacy"/>
          <p:cNvGrpSpPr/>
          <p:nvPr/>
        </p:nvGrpSpPr>
        <p:grpSpPr>
          <a:xfrm>
            <a:off x="8701825" y="3871982"/>
            <a:ext cx="1525624" cy="738664"/>
            <a:chOff x="5616311" y="3984573"/>
            <a:chExt cx="1260204" cy="610154"/>
          </a:xfrm>
        </p:grpSpPr>
        <p:pic>
          <p:nvPicPr>
            <p:cNvPr id="79" name="Picture 7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16311" y="4141357"/>
              <a:ext cx="310772" cy="310772"/>
            </a:xfrm>
            <a:prstGeom prst="rect">
              <a:avLst/>
            </a:prstGeom>
          </p:spPr>
        </p:pic>
        <p:sp>
          <p:nvSpPr>
            <p:cNvPr id="81" name="TextBox 80"/>
            <p:cNvSpPr txBox="1"/>
            <p:nvPr/>
          </p:nvSpPr>
          <p:spPr>
            <a:xfrm>
              <a:off x="5805420" y="3984573"/>
              <a:ext cx="1071095" cy="610154"/>
            </a:xfrm>
            <a:prstGeom prst="rect">
              <a:avLst/>
            </a:prstGeom>
            <a:noFill/>
          </p:spPr>
          <p:txBody>
            <a:bodyPr wrap="square" lIns="121920" tIns="146304" rIns="0" bIns="146304" rtlCol="0">
              <a:spAutoFit/>
            </a:bodyPr>
            <a:lstStyle/>
            <a:p>
              <a:pPr defTabSz="914377">
                <a:lnSpc>
                  <a:spcPct val="90000"/>
                </a:lnSpc>
                <a:spcBef>
                  <a:spcPts val="800"/>
                </a:spcBef>
              </a:pPr>
              <a:r>
                <a:rPr lang="en-US" sz="1600" dirty="0" smtClean="0">
                  <a:solidFill>
                    <a:srgbClr val="0078D7">
                      <a:lumMod val="20000"/>
                      <a:lumOff val="80000"/>
                    </a:srgbClr>
                  </a:solidFill>
                </a:rPr>
                <a:t>Reuse </a:t>
              </a:r>
              <a:r>
                <a:rPr lang="en-US" sz="1600" dirty="0">
                  <a:solidFill>
                    <a:srgbClr val="0078D7">
                      <a:lumMod val="20000"/>
                      <a:lumOff val="80000"/>
                    </a:srgbClr>
                  </a:solidFill>
                </a:rPr>
                <a:t>E</a:t>
              </a:r>
              <a:r>
                <a:rPr lang="en-US" sz="1600" dirty="0" smtClean="0">
                  <a:solidFill>
                    <a:srgbClr val="0078D7">
                      <a:lumMod val="20000"/>
                      <a:lumOff val="80000"/>
                    </a:srgbClr>
                  </a:solidFill>
                </a:rPr>
                <a:t>xisting </a:t>
              </a:r>
              <a:r>
                <a:rPr lang="en-US" sz="1600" dirty="0">
                  <a:solidFill>
                    <a:srgbClr val="0078D7">
                      <a:lumMod val="20000"/>
                      <a:lumOff val="80000"/>
                    </a:srgbClr>
                  </a:solidFill>
                </a:rPr>
                <a:t>C</a:t>
              </a:r>
              <a:r>
                <a:rPr lang="en-US" sz="1600" dirty="0" smtClean="0">
                  <a:solidFill>
                    <a:srgbClr val="0078D7">
                      <a:lumMod val="20000"/>
                      <a:lumOff val="80000"/>
                    </a:srgbClr>
                  </a:solidFill>
                </a:rPr>
                <a:t>ode</a:t>
              </a:r>
              <a:endParaRPr lang="en-US" sz="1600" dirty="0">
                <a:solidFill>
                  <a:srgbClr val="0078D7">
                    <a:lumMod val="20000"/>
                    <a:lumOff val="80000"/>
                  </a:srgbClr>
                </a:solidFill>
              </a:endParaRPr>
            </a:p>
          </p:txBody>
        </p:sp>
      </p:grpSp>
      <p:grpSp>
        <p:nvGrpSpPr>
          <p:cNvPr id="83" name="One SDK"/>
          <p:cNvGrpSpPr/>
          <p:nvPr/>
        </p:nvGrpSpPr>
        <p:grpSpPr>
          <a:xfrm>
            <a:off x="5247015" y="4319057"/>
            <a:ext cx="1809456" cy="738664"/>
            <a:chOff x="4428826" y="3733778"/>
            <a:chExt cx="1357092" cy="553998"/>
          </a:xfrm>
        </p:grpSpPr>
        <p:sp>
          <p:nvSpPr>
            <p:cNvPr id="84" name="TextBox 83"/>
            <p:cNvSpPr txBox="1"/>
            <p:nvPr/>
          </p:nvSpPr>
          <p:spPr>
            <a:xfrm>
              <a:off x="4608153" y="3733778"/>
              <a:ext cx="1177765" cy="553998"/>
            </a:xfrm>
            <a:prstGeom prst="rect">
              <a:avLst/>
            </a:prstGeom>
            <a:noFill/>
          </p:spPr>
          <p:txBody>
            <a:bodyPr wrap="square" lIns="182880" tIns="146304" rIns="182880" bIns="146304" rtlCol="0">
              <a:spAutoFit/>
            </a:bodyPr>
            <a:lstStyle/>
            <a:p>
              <a:pPr defTabSz="914377">
                <a:lnSpc>
                  <a:spcPct val="90000"/>
                </a:lnSpc>
                <a:spcBef>
                  <a:spcPts val="800"/>
                </a:spcBef>
              </a:pPr>
              <a:r>
                <a:rPr lang="en-US" sz="1600" dirty="0" smtClean="0">
                  <a:solidFill>
                    <a:srgbClr val="0078D7">
                      <a:lumMod val="20000"/>
                      <a:lumOff val="80000"/>
                    </a:srgbClr>
                  </a:solidFill>
                </a:rPr>
                <a:t>One SDK + Tooling</a:t>
              </a:r>
              <a:endParaRPr lang="en-US" sz="1600" dirty="0">
                <a:solidFill>
                  <a:srgbClr val="0078D7">
                    <a:lumMod val="20000"/>
                    <a:lumOff val="80000"/>
                  </a:srgbClr>
                </a:solidFill>
              </a:endParaRPr>
            </a:p>
          </p:txBody>
        </p:sp>
        <p:pic>
          <p:nvPicPr>
            <p:cNvPr id="85" name="Picture 8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28826" y="3870990"/>
              <a:ext cx="283272" cy="283272"/>
            </a:xfrm>
            <a:prstGeom prst="rect">
              <a:avLst/>
            </a:prstGeom>
          </p:spPr>
        </p:pic>
      </p:grpSp>
      <p:grpSp>
        <p:nvGrpSpPr>
          <p:cNvPr id="86" name="Adaptive UI"/>
          <p:cNvGrpSpPr/>
          <p:nvPr/>
        </p:nvGrpSpPr>
        <p:grpSpPr>
          <a:xfrm>
            <a:off x="1526249" y="3862076"/>
            <a:ext cx="2057111" cy="738664"/>
            <a:chOff x="1274764" y="3263907"/>
            <a:chExt cx="1542833" cy="553998"/>
          </a:xfrm>
        </p:grpSpPr>
        <p:sp>
          <p:nvSpPr>
            <p:cNvPr id="87" name="TextBox 86"/>
            <p:cNvSpPr txBox="1"/>
            <p:nvPr/>
          </p:nvSpPr>
          <p:spPr>
            <a:xfrm>
              <a:off x="1592022" y="3263907"/>
              <a:ext cx="1225575" cy="553998"/>
            </a:xfrm>
            <a:prstGeom prst="rect">
              <a:avLst/>
            </a:prstGeom>
            <a:noFill/>
          </p:spPr>
          <p:txBody>
            <a:bodyPr wrap="square" lIns="182880" tIns="146304" rIns="182880" bIns="146304" rtlCol="0">
              <a:spAutoFit/>
            </a:bodyPr>
            <a:lstStyle/>
            <a:p>
              <a:pPr defTabSz="914377">
                <a:lnSpc>
                  <a:spcPct val="90000"/>
                </a:lnSpc>
                <a:spcBef>
                  <a:spcPts val="800"/>
                </a:spcBef>
              </a:pPr>
              <a:r>
                <a:rPr lang="en-US" sz="1600" dirty="0">
                  <a:solidFill>
                    <a:srgbClr val="0078D7">
                      <a:lumMod val="20000"/>
                      <a:lumOff val="80000"/>
                    </a:srgbClr>
                  </a:solidFill>
                </a:rPr>
                <a:t>Adaptive </a:t>
              </a:r>
              <a:br>
                <a:rPr lang="en-US" sz="1600" dirty="0">
                  <a:solidFill>
                    <a:srgbClr val="0078D7">
                      <a:lumMod val="20000"/>
                      <a:lumOff val="80000"/>
                    </a:srgbClr>
                  </a:solidFill>
                </a:rPr>
              </a:br>
              <a:r>
                <a:rPr lang="en-US" sz="1600" dirty="0">
                  <a:solidFill>
                    <a:srgbClr val="0078D7">
                      <a:lumMod val="20000"/>
                      <a:lumOff val="80000"/>
                    </a:srgbClr>
                  </a:solidFill>
                </a:rPr>
                <a:t>User Interface</a:t>
              </a:r>
            </a:p>
          </p:txBody>
        </p:sp>
        <p:grpSp>
          <p:nvGrpSpPr>
            <p:cNvPr id="88" name="Group 87"/>
            <p:cNvGrpSpPr/>
            <p:nvPr/>
          </p:nvGrpSpPr>
          <p:grpSpPr>
            <a:xfrm>
              <a:off x="1274764" y="3378776"/>
              <a:ext cx="394464" cy="314583"/>
              <a:chOff x="1274764" y="3378776"/>
              <a:chExt cx="394464" cy="314583"/>
            </a:xfrm>
          </p:grpSpPr>
          <p:pic>
            <p:nvPicPr>
              <p:cNvPr id="89" name="Picture 88"/>
              <p:cNvPicPr>
                <a:picLocks noChangeAspect="1"/>
              </p:cNvPicPr>
              <p:nvPr/>
            </p:nvPicPr>
            <p:blipFill>
              <a:blip r:embed="rId21"/>
              <a:stretch>
                <a:fillRect/>
              </a:stretch>
            </p:blipFill>
            <p:spPr>
              <a:xfrm>
                <a:off x="1274764" y="3467787"/>
                <a:ext cx="201185" cy="225572"/>
              </a:xfrm>
              <a:prstGeom prst="rect">
                <a:avLst/>
              </a:prstGeom>
            </p:spPr>
          </p:pic>
          <p:grpSp>
            <p:nvGrpSpPr>
              <p:cNvPr id="90" name="Group 89"/>
              <p:cNvGrpSpPr/>
              <p:nvPr/>
            </p:nvGrpSpPr>
            <p:grpSpPr>
              <a:xfrm>
                <a:off x="1382420" y="3378776"/>
                <a:ext cx="254030" cy="217742"/>
                <a:chOff x="1344320" y="3386396"/>
                <a:chExt cx="254030" cy="217742"/>
              </a:xfrm>
            </p:grpSpPr>
            <p:sp>
              <p:nvSpPr>
                <p:cNvPr id="92" name="Freeform 91"/>
                <p:cNvSpPr>
                  <a:spLocks noChangeAspect="1"/>
                </p:cNvSpPr>
                <p:nvPr/>
              </p:nvSpPr>
              <p:spPr bwMode="black">
                <a:xfrm>
                  <a:off x="1440120" y="3451768"/>
                  <a:ext cx="87438" cy="152370"/>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chemeClr val="bg1"/>
                </a:solidFill>
                <a:ln>
                  <a:noFill/>
                </a:ln>
              </p:spPr>
              <p:txBody>
                <a:bodyPr vert="horz" wrap="square" lIns="121920" tIns="60960" rIns="121920" bIns="6096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2400" dirty="0">
                    <a:solidFill>
                      <a:srgbClr val="0078D7">
                        <a:lumMod val="20000"/>
                        <a:lumOff val="80000"/>
                      </a:srgbClr>
                    </a:solidFill>
                  </a:endParaRPr>
                </a:p>
              </p:txBody>
            </p:sp>
            <p:pic>
              <p:nvPicPr>
                <p:cNvPr id="93" name="Picture 9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44320" y="3386396"/>
                  <a:ext cx="254030" cy="151623"/>
                </a:xfrm>
                <a:prstGeom prst="rect">
                  <a:avLst/>
                </a:prstGeom>
              </p:spPr>
            </p:pic>
          </p:grpSp>
          <p:pic>
            <p:nvPicPr>
              <p:cNvPr id="91" name="Picture 9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51506" y="3565510"/>
                <a:ext cx="117722" cy="117722"/>
              </a:xfrm>
              <a:prstGeom prst="rect">
                <a:avLst/>
              </a:prstGeom>
            </p:spPr>
          </p:pic>
        </p:grpSp>
      </p:grpSp>
      <p:grpSp>
        <p:nvGrpSpPr>
          <p:cNvPr id="94" name="NUI"/>
          <p:cNvGrpSpPr/>
          <p:nvPr/>
        </p:nvGrpSpPr>
        <p:grpSpPr>
          <a:xfrm>
            <a:off x="3405148" y="4252688"/>
            <a:ext cx="1919536" cy="738664"/>
            <a:chOff x="2810595" y="3636234"/>
            <a:chExt cx="1439652" cy="553998"/>
          </a:xfrm>
        </p:grpSpPr>
        <p:sp>
          <p:nvSpPr>
            <p:cNvPr id="95" name="TextBox 94"/>
            <p:cNvSpPr txBox="1"/>
            <p:nvPr/>
          </p:nvSpPr>
          <p:spPr>
            <a:xfrm>
              <a:off x="2988031" y="3636234"/>
              <a:ext cx="1262216" cy="553998"/>
            </a:xfrm>
            <a:prstGeom prst="rect">
              <a:avLst/>
            </a:prstGeom>
            <a:noFill/>
          </p:spPr>
          <p:txBody>
            <a:bodyPr wrap="square" lIns="182880" tIns="146304" rIns="182880" bIns="146304" rtlCol="0">
              <a:spAutoFit/>
            </a:bodyPr>
            <a:lstStyle/>
            <a:p>
              <a:pPr defTabSz="914377">
                <a:lnSpc>
                  <a:spcPct val="90000"/>
                </a:lnSpc>
                <a:spcBef>
                  <a:spcPts val="800"/>
                </a:spcBef>
              </a:pPr>
              <a:r>
                <a:rPr lang="en-US" sz="1600" dirty="0">
                  <a:solidFill>
                    <a:srgbClr val="0078D7">
                      <a:lumMod val="20000"/>
                      <a:lumOff val="80000"/>
                    </a:srgbClr>
                  </a:solidFill>
                </a:rPr>
                <a:t>Natural</a:t>
              </a:r>
              <a:br>
                <a:rPr lang="en-US" sz="1600" dirty="0">
                  <a:solidFill>
                    <a:srgbClr val="0078D7">
                      <a:lumMod val="20000"/>
                      <a:lumOff val="80000"/>
                    </a:srgbClr>
                  </a:solidFill>
                </a:rPr>
              </a:br>
              <a:r>
                <a:rPr lang="en-US" sz="1600" dirty="0">
                  <a:solidFill>
                    <a:srgbClr val="0078D7">
                      <a:lumMod val="20000"/>
                      <a:lumOff val="80000"/>
                    </a:srgbClr>
                  </a:solidFill>
                </a:rPr>
                <a:t>User Inputs</a:t>
              </a:r>
            </a:p>
          </p:txBody>
        </p:sp>
        <p:grpSp>
          <p:nvGrpSpPr>
            <p:cNvPr id="99" name="Group 98"/>
            <p:cNvGrpSpPr/>
            <p:nvPr/>
          </p:nvGrpSpPr>
          <p:grpSpPr>
            <a:xfrm>
              <a:off x="2872036" y="3696660"/>
              <a:ext cx="228182" cy="328156"/>
              <a:chOff x="2027902" y="3831543"/>
              <a:chExt cx="251312" cy="361419"/>
            </a:xfrm>
          </p:grpSpPr>
          <p:sp>
            <p:nvSpPr>
              <p:cNvPr id="107" name="Freeform 106"/>
              <p:cNvSpPr>
                <a:spLocks noChangeAspect="1" noEditPoints="1"/>
              </p:cNvSpPr>
              <p:nvPr/>
            </p:nvSpPr>
            <p:spPr bwMode="black">
              <a:xfrm>
                <a:off x="2123890" y="4036288"/>
                <a:ext cx="155324" cy="156674"/>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chemeClr val="bg1"/>
              </a:solidFill>
              <a:ln>
                <a:noFill/>
              </a:ln>
              <a:extLst/>
            </p:spPr>
            <p:txBody>
              <a:bodyPr vert="horz" wrap="square" lIns="124371" tIns="62185" rIns="124371" bIns="62185"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2400" dirty="0">
                  <a:solidFill>
                    <a:srgbClr val="0078D7">
                      <a:lumMod val="20000"/>
                      <a:lumOff val="80000"/>
                    </a:srgbClr>
                  </a:solidFill>
                </a:endParaRPr>
              </a:p>
            </p:txBody>
          </p:sp>
          <p:pic>
            <p:nvPicPr>
              <p:cNvPr id="109" name="Picture 10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27902" y="3831543"/>
                <a:ext cx="238516" cy="238516"/>
              </a:xfrm>
              <a:prstGeom prst="rect">
                <a:avLst/>
              </a:prstGeom>
            </p:spPr>
          </p:pic>
        </p:grpSp>
        <p:pic>
          <p:nvPicPr>
            <p:cNvPr id="100" name="Picture 99"/>
            <p:cNvPicPr>
              <a:picLocks noChangeAspect="1"/>
            </p:cNvPicPr>
            <p:nvPr/>
          </p:nvPicPr>
          <p:blipFill>
            <a:blip r:embed="rId25"/>
            <a:stretch>
              <a:fillRect/>
            </a:stretch>
          </p:blipFill>
          <p:spPr>
            <a:xfrm>
              <a:off x="2810595" y="3879352"/>
              <a:ext cx="172085" cy="142585"/>
            </a:xfrm>
            <a:prstGeom prst="rect">
              <a:avLst/>
            </a:prstGeom>
          </p:spPr>
        </p:pic>
      </p:grpSp>
      <p:grpSp>
        <p:nvGrpSpPr>
          <p:cNvPr id="206" name="Xbox"/>
          <p:cNvGrpSpPr/>
          <p:nvPr/>
        </p:nvGrpSpPr>
        <p:grpSpPr bwMode="ltGray">
          <a:xfrm>
            <a:off x="4776383" y="4349229"/>
            <a:ext cx="1991309" cy="1432638"/>
            <a:chOff x="8610991" y="1992417"/>
            <a:chExt cx="3186889" cy="2292792"/>
          </a:xfrm>
        </p:grpSpPr>
        <p:pic>
          <p:nvPicPr>
            <p:cNvPr id="207" name="Picture 206"/>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bwMode="ltGray">
            <a:xfrm>
              <a:off x="8610991" y="1992417"/>
              <a:ext cx="3186889" cy="1956172"/>
            </a:xfrm>
            <a:prstGeom prst="rect">
              <a:avLst/>
            </a:prstGeom>
          </p:spPr>
        </p:pic>
        <p:pic>
          <p:nvPicPr>
            <p:cNvPr id="208" name="Picture 207"/>
            <p:cNvPicPr>
              <a:picLocks noChangeAspect="1"/>
            </p:cNvPicPr>
            <p:nvPr/>
          </p:nvPicPr>
          <p:blipFill>
            <a:blip r:embed="rId27">
              <a:extLst>
                <a:ext uri="{28A0092B-C50C-407E-A947-70E740481C1C}">
                  <a14:useLocalDpi xmlns:a14="http://schemas.microsoft.com/office/drawing/2010/main" val="0"/>
                </a:ext>
              </a:extLst>
            </a:blip>
            <a:stretch>
              <a:fillRect/>
            </a:stretch>
          </p:blipFill>
          <p:spPr bwMode="ltGray">
            <a:xfrm>
              <a:off x="9566830" y="3952379"/>
              <a:ext cx="1275210" cy="332830"/>
            </a:xfrm>
            <a:prstGeom prst="rect">
              <a:avLst/>
            </a:prstGeom>
          </p:spPr>
        </p:pic>
        <p:pic>
          <p:nvPicPr>
            <p:cNvPr id="209" name="Picture 2"/>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ltGray">
            <a:xfrm>
              <a:off x="8656422" y="2030494"/>
              <a:ext cx="3101655" cy="173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 name="PPI"/>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ltGray">
          <a:xfrm>
            <a:off x="1199585" y="4356272"/>
            <a:ext cx="2873059" cy="1752816"/>
          </a:xfrm>
          <a:prstGeom prst="rect">
            <a:avLst/>
          </a:prstGeom>
        </p:spPr>
      </p:pic>
      <p:pic>
        <p:nvPicPr>
          <p:cNvPr id="214" name="Picture 213" descr="141215_B-hero_01.png"/>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7316071" y="4347621"/>
            <a:ext cx="2197632" cy="867225"/>
          </a:xfrm>
          <a:prstGeom prst="rect">
            <a:avLst/>
          </a:prstGeom>
          <a:noFill/>
          <a:ln>
            <a:noFill/>
          </a:ln>
        </p:spPr>
      </p:pic>
      <p:grpSp>
        <p:nvGrpSpPr>
          <p:cNvPr id="211" name="Group 210"/>
          <p:cNvGrpSpPr/>
          <p:nvPr/>
        </p:nvGrpSpPr>
        <p:grpSpPr>
          <a:xfrm>
            <a:off x="9964674" y="4353092"/>
            <a:ext cx="1094313" cy="620214"/>
            <a:chOff x="87532" y="3622341"/>
            <a:chExt cx="1116863" cy="632995"/>
          </a:xfrm>
        </p:grpSpPr>
        <p:sp>
          <p:nvSpPr>
            <p:cNvPr id="213" name="Rectangle 212"/>
            <p:cNvSpPr/>
            <p:nvPr/>
          </p:nvSpPr>
          <p:spPr bwMode="auto">
            <a:xfrm>
              <a:off x="533400" y="3862390"/>
              <a:ext cx="200025" cy="90488"/>
            </a:xfrm>
            <a:prstGeom prst="rect">
              <a:avLst/>
            </a:prstGeom>
            <a:solidFill>
              <a:srgbClr val="3E849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8" tIns="143351" rIns="179188" bIns="143351" numCol="1" spcCol="0" rtlCol="0" fromWordArt="0" anchor="t" anchorCtr="0" forceAA="0" compatLnSpc="1">
              <a:prstTxWarp prst="textNoShape">
                <a:avLst/>
              </a:prstTxWarp>
              <a:noAutofit/>
            </a:bodyPr>
            <a:lstStyle/>
            <a:p>
              <a:pPr algn="ctr" defTabSz="913634"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12" name="Picture 21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7532" y="3622341"/>
              <a:ext cx="1116863" cy="632995"/>
            </a:xfrm>
            <a:prstGeom prst="rect">
              <a:avLst/>
            </a:prstGeom>
          </p:spPr>
        </p:pic>
      </p:grpSp>
      <p:pic>
        <p:nvPicPr>
          <p:cNvPr id="72" name="Picture 71"/>
          <p:cNvPicPr>
            <a:picLocks noChangeAspect="1"/>
          </p:cNvPicPr>
          <p:nvPr/>
        </p:nvPicPr>
        <p:blipFill rotWithShape="1">
          <a:blip r:embed="rId32" cstate="print">
            <a:extLst>
              <a:ext uri="{28A0092B-C50C-407E-A947-70E740481C1C}">
                <a14:useLocalDpi xmlns:a14="http://schemas.microsoft.com/office/drawing/2010/main" val="0"/>
              </a:ext>
            </a:extLst>
          </a:blip>
          <a:srcRect r="10956" b="15432"/>
          <a:stretch/>
        </p:blipFill>
        <p:spPr>
          <a:xfrm>
            <a:off x="6024389" y="917324"/>
            <a:ext cx="1548552" cy="984968"/>
          </a:xfrm>
          <a:prstGeom prst="rect">
            <a:avLst/>
          </a:prstGeom>
        </p:spPr>
      </p:pic>
      <p:pic>
        <p:nvPicPr>
          <p:cNvPr id="102" name="Picture 101"/>
          <p:cNvPicPr>
            <a:picLocks noChangeAspect="1"/>
          </p:cNvPicPr>
          <p:nvPr/>
        </p:nvPicPr>
        <p:blipFill rotWithShape="1">
          <a:blip r:embed="rId32" cstate="print">
            <a:extLst>
              <a:ext uri="{28A0092B-C50C-407E-A947-70E740481C1C}">
                <a14:useLocalDpi xmlns:a14="http://schemas.microsoft.com/office/drawing/2010/main" val="0"/>
              </a:ext>
            </a:extLst>
          </a:blip>
          <a:srcRect r="10956" b="15432"/>
          <a:stretch/>
        </p:blipFill>
        <p:spPr>
          <a:xfrm>
            <a:off x="6024389" y="917324"/>
            <a:ext cx="1548552" cy="984968"/>
          </a:xfrm>
          <a:prstGeom prst="rect">
            <a:avLst/>
          </a:prstGeom>
        </p:spPr>
      </p:pic>
      <p:pic>
        <p:nvPicPr>
          <p:cNvPr id="103" name="Picture 10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021739" y="917324"/>
            <a:ext cx="1526022" cy="1122656"/>
          </a:xfrm>
          <a:prstGeom prst="rect">
            <a:avLst/>
          </a:prstGeom>
        </p:spPr>
      </p:pic>
      <p:pic>
        <p:nvPicPr>
          <p:cNvPr id="104" name="Picture 10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060545" y="917324"/>
            <a:ext cx="1498600" cy="958121"/>
          </a:xfrm>
          <a:prstGeom prst="rect">
            <a:avLst/>
          </a:prstGeom>
        </p:spPr>
      </p:pic>
      <p:pic>
        <p:nvPicPr>
          <p:cNvPr id="105" name="Picture 10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44091" y="917324"/>
            <a:ext cx="870079" cy="668096"/>
          </a:xfrm>
          <a:prstGeom prst="rect">
            <a:avLst/>
          </a:prstGeom>
        </p:spPr>
      </p:pic>
      <p:pic>
        <p:nvPicPr>
          <p:cNvPr id="106" name="Picture 10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6294" y="917324"/>
            <a:ext cx="595589" cy="580053"/>
          </a:xfrm>
          <a:prstGeom prst="rect">
            <a:avLst/>
          </a:prstGeom>
        </p:spPr>
      </p:pic>
      <p:pic>
        <p:nvPicPr>
          <p:cNvPr id="139" name="Picture 138"/>
          <p:cNvPicPr>
            <a:picLocks noChangeAspect="1"/>
          </p:cNvPicPr>
          <p:nvPr/>
        </p:nvPicPr>
        <p:blipFill rotWithShape="1">
          <a:blip r:embed="rId37" cstate="print">
            <a:extLst>
              <a:ext uri="{28A0092B-C50C-407E-A947-70E740481C1C}">
                <a14:useLocalDpi xmlns:a14="http://schemas.microsoft.com/office/drawing/2010/main" val="0"/>
              </a:ext>
            </a:extLst>
          </a:blip>
          <a:srcRect l="6535" r="9044"/>
          <a:stretch/>
        </p:blipFill>
        <p:spPr>
          <a:xfrm>
            <a:off x="2746006" y="917324"/>
            <a:ext cx="853043" cy="849703"/>
          </a:xfrm>
          <a:prstGeom prst="rect">
            <a:avLst/>
          </a:prstGeom>
        </p:spPr>
      </p:pic>
      <p:pic>
        <p:nvPicPr>
          <p:cNvPr id="140" name="Picture 139"/>
          <p:cNvPicPr>
            <a:picLocks noChangeAspect="1"/>
          </p:cNvPicPr>
          <p:nvPr/>
        </p:nvPicPr>
        <p:blipFill rotWithShape="1">
          <a:blip r:embed="rId38" cstate="print">
            <a:extLst>
              <a:ext uri="{28A0092B-C50C-407E-A947-70E740481C1C}">
                <a14:useLocalDpi xmlns:a14="http://schemas.microsoft.com/office/drawing/2010/main" val="0"/>
              </a:ext>
            </a:extLst>
          </a:blip>
          <a:srcRect r="12153"/>
          <a:stretch/>
        </p:blipFill>
        <p:spPr>
          <a:xfrm>
            <a:off x="8011658" y="917324"/>
            <a:ext cx="1578245" cy="1016751"/>
          </a:xfrm>
          <a:prstGeom prst="rect">
            <a:avLst/>
          </a:prstGeom>
        </p:spPr>
      </p:pic>
      <p:sp>
        <p:nvSpPr>
          <p:cNvPr id="119" name="TextBox 118"/>
          <p:cNvSpPr txBox="1"/>
          <p:nvPr/>
        </p:nvSpPr>
        <p:spPr>
          <a:xfrm>
            <a:off x="2969148" y="5208992"/>
            <a:ext cx="5920788" cy="664797"/>
          </a:xfrm>
          <a:prstGeom prst="rect">
            <a:avLst/>
          </a:prstGeom>
          <a:noFill/>
        </p:spPr>
        <p:txBody>
          <a:bodyPr wrap="none" lIns="137160" tIns="109728" rIns="137160" bIns="109728" rtlCol="0">
            <a:spAutoFit/>
          </a:bodyPr>
          <a:lstStyle/>
          <a:p>
            <a:pPr>
              <a:lnSpc>
                <a:spcPct val="90000"/>
              </a:lnSpc>
              <a:spcBef>
                <a:spcPts val="600"/>
              </a:spcBef>
            </a:pPr>
            <a:r>
              <a:rPr lang="en-US" sz="3200" dirty="0" smtClean="0">
                <a:solidFill>
                  <a:srgbClr val="0070C0"/>
                </a:solidFill>
                <a:latin typeface="Segoe UI Light" panose="020B0502040204020203" pitchFamily="34" charset="0"/>
                <a:ea typeface="Segoe UI" pitchFamily="34" charset="0"/>
                <a:cs typeface="Segoe UI Light" panose="020B0502040204020203" pitchFamily="34" charset="0"/>
              </a:rPr>
              <a:t>One </a:t>
            </a:r>
            <a:r>
              <a:rPr lang="en-US" sz="3200" dirty="0">
                <a:solidFill>
                  <a:srgbClr val="0070C0"/>
                </a:solidFill>
                <a:latin typeface="Segoe UI Light" panose="020B0502040204020203" pitchFamily="34" charset="0"/>
                <a:ea typeface="Segoe UI" pitchFamily="34" charset="0"/>
                <a:cs typeface="Segoe UI Light" panose="020B0502040204020203" pitchFamily="34" charset="0"/>
              </a:rPr>
              <a:t>Universal Windows Platform</a:t>
            </a:r>
          </a:p>
        </p:txBody>
      </p:sp>
    </p:spTree>
    <p:extLst>
      <p:ext uri="{BB962C8B-B14F-4D97-AF65-F5344CB8AC3E}">
        <p14:creationId xmlns:p14="http://schemas.microsoft.com/office/powerpoint/2010/main" val="1733213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xit" presetSubtype="0" fill="hold" nodeType="withEffect">
                                  <p:stCondLst>
                                    <p:cond delay="1000"/>
                                  </p:stCondLst>
                                  <p:childTnLst>
                                    <p:set>
                                      <p:cBhvr>
                                        <p:cTn id="8" dur="1" fill="hold">
                                          <p:stCondLst>
                                            <p:cond delay="0"/>
                                          </p:stCondLst>
                                        </p:cTn>
                                        <p:tgtEl>
                                          <p:spTgt spid="12"/>
                                        </p:tgtEl>
                                        <p:attrNameLst>
                                          <p:attrName>style.visibility</p:attrName>
                                        </p:attrNameLst>
                                      </p:cBhvr>
                                      <p:to>
                                        <p:strVal val="hidden"/>
                                      </p:to>
                                    </p:set>
                                  </p:childTnLst>
                                </p:cTn>
                              </p:par>
                              <p:par>
                                <p:cTn id="9" presetID="6" presetClass="emph" presetSubtype="0" decel="59000" autoRev="1" fill="hold" nodeType="withEffect">
                                  <p:stCondLst>
                                    <p:cond delay="0"/>
                                  </p:stCondLst>
                                  <p:childTnLst>
                                    <p:animScale>
                                      <p:cBhvr>
                                        <p:cTn id="10" dur="1000" fill="hold"/>
                                        <p:tgtEl>
                                          <p:spTgt spid="96"/>
                                        </p:tgtEl>
                                      </p:cBhvr>
                                      <p:by x="18000" y="100000"/>
                                    </p:animScale>
                                  </p:childTnLst>
                                </p:cTn>
                              </p:par>
                              <p:par>
                                <p:cTn id="11" presetID="6" presetClass="emph" presetSubtype="0" decel="59000" autoRev="1" fill="hold" nodeType="withEffect">
                                  <p:stCondLst>
                                    <p:cond delay="0"/>
                                  </p:stCondLst>
                                  <p:childTnLst>
                                    <p:animScale>
                                      <p:cBhvr>
                                        <p:cTn id="12" dur="1000" fill="hold"/>
                                        <p:tgtEl>
                                          <p:spTgt spid="96"/>
                                        </p:tgtEl>
                                      </p:cBhvr>
                                      <p:by x="100000" y="87000"/>
                                    </p:animScale>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1000" fill="hold"/>
                                        <p:tgtEl>
                                          <p:spTgt spid="96"/>
                                        </p:tgtEl>
                                      </p:cBhvr>
                                      <p:by x="100000" y="80000"/>
                                    </p:animScale>
                                  </p:childTnLst>
                                </p:cTn>
                              </p:par>
                              <p:par>
                                <p:cTn id="16" presetID="10" presetClass="exit" presetSubtype="0" fill="hold" grpId="0" nodeType="withEffect">
                                  <p:stCondLst>
                                    <p:cond delay="0"/>
                                  </p:stCondLst>
                                  <p:childTnLst>
                                    <p:animEffect transition="out" filter="fade">
                                      <p:cBhvr>
                                        <p:cTn id="17" dur="1000"/>
                                        <p:tgtEl>
                                          <p:spTgt spid="71"/>
                                        </p:tgtEl>
                                      </p:cBhvr>
                                    </p:animEffect>
                                    <p:set>
                                      <p:cBhvr>
                                        <p:cTn id="18" dur="1" fill="hold">
                                          <p:stCondLst>
                                            <p:cond delay="999"/>
                                          </p:stCondLst>
                                        </p:cTn>
                                        <p:tgtEl>
                                          <p:spTgt spid="71"/>
                                        </p:tgtEl>
                                        <p:attrNameLst>
                                          <p:attrName>style.visibility</p:attrName>
                                        </p:attrNameLst>
                                      </p:cBhvr>
                                      <p:to>
                                        <p:strVal val="hidden"/>
                                      </p:to>
                                    </p:set>
                                  </p:childTnLst>
                                </p:cTn>
                              </p:par>
                              <p:par>
                                <p:cTn id="19" presetID="10"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42" presetClass="path" presetSubtype="0" accel="50000" decel="50000" fill="hold" nodeType="withEffect">
                                  <p:stCondLst>
                                    <p:cond delay="0"/>
                                  </p:stCondLst>
                                  <p:childTnLst>
                                    <p:animMotion origin="layout" path="M 6.25E-7 2.22222E-6 L -0.67318 -0.32894 " pathEditMode="relative" rAng="0" ptsTypes="AA">
                                      <p:cBhvr>
                                        <p:cTn id="28" dur="1000" fill="hold"/>
                                        <p:tgtEl>
                                          <p:spTgt spid="211"/>
                                        </p:tgtEl>
                                        <p:attrNameLst>
                                          <p:attrName>ppt_x</p:attrName>
                                          <p:attrName>ppt_y</p:attrName>
                                        </p:attrNameLst>
                                      </p:cBhvr>
                                      <p:rCtr x="-33659" y="-16458"/>
                                    </p:animMotion>
                                  </p:childTnLst>
                                </p:cTn>
                              </p:par>
                              <p:par>
                                <p:cTn id="29" presetID="10" presetClass="exit" presetSubtype="0" fill="hold" nodeType="withEffect">
                                  <p:stCondLst>
                                    <p:cond delay="0"/>
                                  </p:stCondLst>
                                  <p:childTnLst>
                                    <p:animEffect transition="out" filter="fade">
                                      <p:cBhvr>
                                        <p:cTn id="30" dur="1000"/>
                                        <p:tgtEl>
                                          <p:spTgt spid="211"/>
                                        </p:tgtEl>
                                      </p:cBhvr>
                                    </p:animEffect>
                                    <p:set>
                                      <p:cBhvr>
                                        <p:cTn id="31" dur="1" fill="hold">
                                          <p:stCondLst>
                                            <p:cond delay="999"/>
                                          </p:stCondLst>
                                        </p:cTn>
                                        <p:tgtEl>
                                          <p:spTgt spid="211"/>
                                        </p:tgtEl>
                                        <p:attrNameLst>
                                          <p:attrName>style.visibility</p:attrName>
                                        </p:attrNameLst>
                                      </p:cBhvr>
                                      <p:to>
                                        <p:strVal val="hidden"/>
                                      </p:to>
                                    </p:set>
                                  </p:childTnLst>
                                </p:cTn>
                              </p:par>
                              <p:par>
                                <p:cTn id="32" presetID="6" presetClass="emph" presetSubtype="0" fill="hold" nodeType="withEffect">
                                  <p:stCondLst>
                                    <p:cond delay="0"/>
                                  </p:stCondLst>
                                  <p:childTnLst>
                                    <p:animScale>
                                      <p:cBhvr>
                                        <p:cTn id="33" dur="1000" fill="hold"/>
                                        <p:tgtEl>
                                          <p:spTgt spid="211"/>
                                        </p:tgtEl>
                                      </p:cBhvr>
                                      <p:by x="50000" y="50000"/>
                                    </p:animScale>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1000"/>
                                        <p:tgtEl>
                                          <p:spTgt spid="129"/>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wipe(down)">
                                      <p:cBhvr>
                                        <p:cTn id="41" dur="500"/>
                                        <p:tgtEl>
                                          <p:spTgt spid="161"/>
                                        </p:tgtEl>
                                      </p:cBhvr>
                                    </p:animEffect>
                                  </p:childTnLst>
                                </p:cTn>
                              </p:par>
                              <p:par>
                                <p:cTn id="42" presetID="42" presetClass="path" presetSubtype="0" accel="50000" decel="50000" fill="hold" nodeType="withEffect">
                                  <p:stCondLst>
                                    <p:cond delay="0"/>
                                  </p:stCondLst>
                                  <p:childTnLst>
                                    <p:animMotion origin="layout" path="M -2.08333E-7 -2.59259E-6 L 0.25182 0.11528 " pathEditMode="relative" rAng="0" ptsTypes="AA">
                                      <p:cBhvr>
                                        <p:cTn id="43" dur="1000" fill="hold"/>
                                        <p:tgtEl>
                                          <p:spTgt spid="106"/>
                                        </p:tgtEl>
                                        <p:attrNameLst>
                                          <p:attrName>ppt_x</p:attrName>
                                          <p:attrName>ppt_y</p:attrName>
                                        </p:attrNameLst>
                                      </p:cBhvr>
                                      <p:rCtr x="12591" y="5764"/>
                                    </p:animMotion>
                                  </p:childTnLst>
                                </p:cTn>
                              </p:par>
                              <p:par>
                                <p:cTn id="44" presetID="10" presetClass="exit" presetSubtype="0" fill="hold" nodeType="withEffect">
                                  <p:stCondLst>
                                    <p:cond delay="0"/>
                                  </p:stCondLst>
                                  <p:childTnLst>
                                    <p:animEffect transition="out" filter="fade">
                                      <p:cBhvr>
                                        <p:cTn id="45" dur="1000"/>
                                        <p:tgtEl>
                                          <p:spTgt spid="106"/>
                                        </p:tgtEl>
                                      </p:cBhvr>
                                    </p:animEffect>
                                    <p:set>
                                      <p:cBhvr>
                                        <p:cTn id="46" dur="1" fill="hold">
                                          <p:stCondLst>
                                            <p:cond delay="999"/>
                                          </p:stCondLst>
                                        </p:cTn>
                                        <p:tgtEl>
                                          <p:spTgt spid="106"/>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3.33333E-6 -2.59259E-6 L 0.15612 0.10602 " pathEditMode="relative" rAng="0" ptsTypes="AA">
                                      <p:cBhvr>
                                        <p:cTn id="48" dur="1000" fill="hold"/>
                                        <p:tgtEl>
                                          <p:spTgt spid="105"/>
                                        </p:tgtEl>
                                        <p:attrNameLst>
                                          <p:attrName>ppt_x</p:attrName>
                                          <p:attrName>ppt_y</p:attrName>
                                        </p:attrNameLst>
                                      </p:cBhvr>
                                      <p:rCtr x="7799" y="5301"/>
                                    </p:animMotion>
                                  </p:childTnLst>
                                </p:cTn>
                              </p:par>
                              <p:par>
                                <p:cTn id="49" presetID="10" presetClass="exit" presetSubtype="0" fill="hold" nodeType="withEffect">
                                  <p:stCondLst>
                                    <p:cond delay="0"/>
                                  </p:stCondLst>
                                  <p:childTnLst>
                                    <p:animEffect transition="out" filter="fade">
                                      <p:cBhvr>
                                        <p:cTn id="50" dur="1000"/>
                                        <p:tgtEl>
                                          <p:spTgt spid="105"/>
                                        </p:tgtEl>
                                      </p:cBhvr>
                                    </p:animEffect>
                                    <p:set>
                                      <p:cBhvr>
                                        <p:cTn id="51" dur="1" fill="hold">
                                          <p:stCondLst>
                                            <p:cond delay="999"/>
                                          </p:stCondLst>
                                        </p:cTn>
                                        <p:tgtEl>
                                          <p:spTgt spid="105"/>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3.75E-6 1.48148E-6 L 0.04922 0.08727 " pathEditMode="relative" rAng="0" ptsTypes="AA">
                                      <p:cBhvr>
                                        <p:cTn id="53" dur="1000" fill="hold"/>
                                        <p:tgtEl>
                                          <p:spTgt spid="139"/>
                                        </p:tgtEl>
                                        <p:attrNameLst>
                                          <p:attrName>ppt_x</p:attrName>
                                          <p:attrName>ppt_y</p:attrName>
                                        </p:attrNameLst>
                                      </p:cBhvr>
                                      <p:rCtr x="2461" y="4352"/>
                                    </p:animMotion>
                                  </p:childTnLst>
                                </p:cTn>
                              </p:par>
                              <p:par>
                                <p:cTn id="54" presetID="10" presetClass="exit" presetSubtype="0" fill="hold" nodeType="withEffect">
                                  <p:stCondLst>
                                    <p:cond delay="0"/>
                                  </p:stCondLst>
                                  <p:childTnLst>
                                    <p:animEffect transition="out" filter="fade">
                                      <p:cBhvr>
                                        <p:cTn id="55" dur="1000"/>
                                        <p:tgtEl>
                                          <p:spTgt spid="139"/>
                                        </p:tgtEl>
                                      </p:cBhvr>
                                    </p:animEffect>
                                    <p:set>
                                      <p:cBhvr>
                                        <p:cTn id="56" dur="1" fill="hold">
                                          <p:stCondLst>
                                            <p:cond delay="999"/>
                                          </p:stCondLst>
                                        </p:cTn>
                                        <p:tgtEl>
                                          <p:spTgt spid="139"/>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25E-6 1.11111E-6 L -0.06875 0.08356 " pathEditMode="relative" rAng="0" ptsTypes="AA">
                                      <p:cBhvr>
                                        <p:cTn id="58" dur="1000" fill="hold"/>
                                        <p:tgtEl>
                                          <p:spTgt spid="104"/>
                                        </p:tgtEl>
                                        <p:attrNameLst>
                                          <p:attrName>ppt_x</p:attrName>
                                          <p:attrName>ppt_y</p:attrName>
                                        </p:attrNameLst>
                                      </p:cBhvr>
                                      <p:rCtr x="-3438" y="4167"/>
                                    </p:animMotion>
                                  </p:childTnLst>
                                </p:cTn>
                              </p:par>
                              <p:par>
                                <p:cTn id="59" presetID="10" presetClass="exit" presetSubtype="0" fill="hold" nodeType="withEffect">
                                  <p:stCondLst>
                                    <p:cond delay="0"/>
                                  </p:stCondLst>
                                  <p:childTnLst>
                                    <p:animEffect transition="out" filter="fade">
                                      <p:cBhvr>
                                        <p:cTn id="60" dur="1000"/>
                                        <p:tgtEl>
                                          <p:spTgt spid="104"/>
                                        </p:tgtEl>
                                      </p:cBhvr>
                                    </p:animEffect>
                                    <p:set>
                                      <p:cBhvr>
                                        <p:cTn id="61" dur="1" fill="hold">
                                          <p:stCondLst>
                                            <p:cond delay="999"/>
                                          </p:stCondLst>
                                        </p:cTn>
                                        <p:tgtEl>
                                          <p:spTgt spid="104"/>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2.08333E-6 -7.40741E-7 L -0.23541 0.07963 " pathEditMode="relative" rAng="0" ptsTypes="AA">
                                      <p:cBhvr>
                                        <p:cTn id="63" dur="1000" fill="hold"/>
                                        <p:tgtEl>
                                          <p:spTgt spid="72"/>
                                        </p:tgtEl>
                                        <p:attrNameLst>
                                          <p:attrName>ppt_x</p:attrName>
                                          <p:attrName>ppt_y</p:attrName>
                                        </p:attrNameLst>
                                      </p:cBhvr>
                                      <p:rCtr x="-11771" y="3981"/>
                                    </p:animMotion>
                                  </p:childTnLst>
                                </p:cTn>
                              </p:par>
                              <p:par>
                                <p:cTn id="64" presetID="10" presetClass="exit" presetSubtype="0" fill="hold" nodeType="withEffect">
                                  <p:stCondLst>
                                    <p:cond delay="0"/>
                                  </p:stCondLst>
                                  <p:childTnLst>
                                    <p:animEffect transition="out" filter="fade">
                                      <p:cBhvr>
                                        <p:cTn id="65" dur="1000"/>
                                        <p:tgtEl>
                                          <p:spTgt spid="72"/>
                                        </p:tgtEl>
                                      </p:cBhvr>
                                    </p:animEffect>
                                    <p:set>
                                      <p:cBhvr>
                                        <p:cTn id="66" dur="1" fill="hold">
                                          <p:stCondLst>
                                            <p:cond delay="999"/>
                                          </p:stCondLst>
                                        </p:cTn>
                                        <p:tgtEl>
                                          <p:spTgt spid="72"/>
                                        </p:tgtEl>
                                        <p:attrNameLst>
                                          <p:attrName>style.visibility</p:attrName>
                                        </p:attrNameLst>
                                      </p:cBhvr>
                                      <p:to>
                                        <p:strVal val="hidden"/>
                                      </p:to>
                                    </p:set>
                                  </p:childTnLst>
                                </p:cTn>
                              </p:par>
                              <p:par>
                                <p:cTn id="67" presetID="6" presetClass="emph" presetSubtype="0" fill="hold" nodeType="withEffect">
                                  <p:stCondLst>
                                    <p:cond delay="0"/>
                                  </p:stCondLst>
                                  <p:childTnLst>
                                    <p:animScale>
                                      <p:cBhvr>
                                        <p:cTn id="68" dur="1000" fill="hold"/>
                                        <p:tgtEl>
                                          <p:spTgt spid="106"/>
                                        </p:tgtEl>
                                      </p:cBhvr>
                                      <p:by x="50000" y="50000"/>
                                    </p:animScale>
                                  </p:childTnLst>
                                </p:cTn>
                              </p:par>
                              <p:par>
                                <p:cTn id="69" presetID="6" presetClass="emph" presetSubtype="0" fill="hold" nodeType="withEffect">
                                  <p:stCondLst>
                                    <p:cond delay="0"/>
                                  </p:stCondLst>
                                  <p:childTnLst>
                                    <p:animScale>
                                      <p:cBhvr>
                                        <p:cTn id="70" dur="1000" fill="hold"/>
                                        <p:tgtEl>
                                          <p:spTgt spid="105"/>
                                        </p:tgtEl>
                                      </p:cBhvr>
                                      <p:by x="50000" y="50000"/>
                                    </p:animScale>
                                  </p:childTnLst>
                                </p:cTn>
                              </p:par>
                              <p:par>
                                <p:cTn id="71" presetID="6" presetClass="emph" presetSubtype="0" fill="hold" nodeType="withEffect">
                                  <p:stCondLst>
                                    <p:cond delay="0"/>
                                  </p:stCondLst>
                                  <p:childTnLst>
                                    <p:animScale>
                                      <p:cBhvr>
                                        <p:cTn id="72" dur="1000" fill="hold"/>
                                        <p:tgtEl>
                                          <p:spTgt spid="139"/>
                                        </p:tgtEl>
                                      </p:cBhvr>
                                      <p:by x="50000" y="50000"/>
                                    </p:animScale>
                                  </p:childTnLst>
                                </p:cTn>
                              </p:par>
                              <p:par>
                                <p:cTn id="73" presetID="6" presetClass="emph" presetSubtype="0" fill="hold" nodeType="withEffect">
                                  <p:stCondLst>
                                    <p:cond delay="0"/>
                                  </p:stCondLst>
                                  <p:childTnLst>
                                    <p:animScale>
                                      <p:cBhvr>
                                        <p:cTn id="74" dur="1000" fill="hold"/>
                                        <p:tgtEl>
                                          <p:spTgt spid="104"/>
                                        </p:tgtEl>
                                      </p:cBhvr>
                                      <p:by x="50000" y="50000"/>
                                    </p:animScale>
                                  </p:childTnLst>
                                </p:cTn>
                              </p:par>
                              <p:par>
                                <p:cTn id="75" presetID="6" presetClass="emph" presetSubtype="0" fill="hold" nodeType="withEffect">
                                  <p:stCondLst>
                                    <p:cond delay="0"/>
                                  </p:stCondLst>
                                  <p:childTnLst>
                                    <p:animScale>
                                      <p:cBhvr>
                                        <p:cTn id="76" dur="1000" fill="hold"/>
                                        <p:tgtEl>
                                          <p:spTgt spid="72"/>
                                        </p:tgtEl>
                                      </p:cBhvr>
                                      <p:by x="50000" y="50000"/>
                                    </p:animScale>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21"/>
                                        </p:tgtEl>
                                        <p:attrNameLst>
                                          <p:attrName>style.visibility</p:attrName>
                                        </p:attrNameLst>
                                      </p:cBhvr>
                                      <p:to>
                                        <p:strVal val="visible"/>
                                      </p:to>
                                    </p:set>
                                    <p:animEffect transition="in" filter="fade">
                                      <p:cBhvr>
                                        <p:cTn id="80" dur="1000"/>
                                        <p:tgtEl>
                                          <p:spTgt spid="121"/>
                                        </p:tgtEl>
                                      </p:cBhvr>
                                    </p:animEffect>
                                  </p:childTnLst>
                                </p:cTn>
                              </p:par>
                            </p:childTnLst>
                          </p:cTn>
                        </p:par>
                        <p:par>
                          <p:cTn id="81" fill="hold">
                            <p:stCondLst>
                              <p:cond delay="4000"/>
                            </p:stCondLst>
                            <p:childTnLst>
                              <p:par>
                                <p:cTn id="82" presetID="22" presetClass="entr" presetSubtype="4" fill="hold" nodeType="afterEffect">
                                  <p:stCondLst>
                                    <p:cond delay="0"/>
                                  </p:stCondLst>
                                  <p:childTnLst>
                                    <p:set>
                                      <p:cBhvr>
                                        <p:cTn id="83" dur="1" fill="hold">
                                          <p:stCondLst>
                                            <p:cond delay="0"/>
                                          </p:stCondLst>
                                        </p:cTn>
                                        <p:tgtEl>
                                          <p:spTgt spid="169"/>
                                        </p:tgtEl>
                                        <p:attrNameLst>
                                          <p:attrName>style.visibility</p:attrName>
                                        </p:attrNameLst>
                                      </p:cBhvr>
                                      <p:to>
                                        <p:strVal val="visible"/>
                                      </p:to>
                                    </p:set>
                                    <p:animEffect transition="in" filter="wipe(down)">
                                      <p:cBhvr>
                                        <p:cTn id="84" dur="500"/>
                                        <p:tgtEl>
                                          <p:spTgt spid="169"/>
                                        </p:tgtEl>
                                      </p:cBhvr>
                                    </p:animEffect>
                                  </p:childTnLst>
                                </p:cTn>
                              </p:par>
                              <p:par>
                                <p:cTn id="85" presetID="42" presetClass="path" presetSubtype="0" accel="50000" decel="50000" fill="hold" nodeType="withEffect">
                                  <p:stCondLst>
                                    <p:cond delay="0"/>
                                  </p:stCondLst>
                                  <p:childTnLst>
                                    <p:animMotion origin="layout" path="M -2.08333E-6 -7.40741E-7 L -0.11679 0.06667 " pathEditMode="relative" rAng="0" ptsTypes="AA">
                                      <p:cBhvr>
                                        <p:cTn id="86" dur="1000" fill="hold"/>
                                        <p:tgtEl>
                                          <p:spTgt spid="102"/>
                                        </p:tgtEl>
                                        <p:attrNameLst>
                                          <p:attrName>ppt_x</p:attrName>
                                          <p:attrName>ppt_y</p:attrName>
                                        </p:attrNameLst>
                                      </p:cBhvr>
                                      <p:rCtr x="-5846" y="3333"/>
                                    </p:animMotion>
                                  </p:childTnLst>
                                </p:cTn>
                              </p:par>
                              <p:par>
                                <p:cTn id="87" presetID="10" presetClass="exit" presetSubtype="0" fill="hold" nodeType="withEffect">
                                  <p:stCondLst>
                                    <p:cond delay="0"/>
                                  </p:stCondLst>
                                  <p:childTnLst>
                                    <p:animEffect transition="out" filter="fade">
                                      <p:cBhvr>
                                        <p:cTn id="88" dur="1000"/>
                                        <p:tgtEl>
                                          <p:spTgt spid="102"/>
                                        </p:tgtEl>
                                      </p:cBhvr>
                                    </p:animEffect>
                                    <p:set>
                                      <p:cBhvr>
                                        <p:cTn id="89" dur="1" fill="hold">
                                          <p:stCondLst>
                                            <p:cond delay="999"/>
                                          </p:stCondLst>
                                        </p:cTn>
                                        <p:tgtEl>
                                          <p:spTgt spid="102"/>
                                        </p:tgtEl>
                                        <p:attrNameLst>
                                          <p:attrName>style.visibility</p:attrName>
                                        </p:attrNameLst>
                                      </p:cBhvr>
                                      <p:to>
                                        <p:strVal val="hidden"/>
                                      </p:to>
                                    </p:set>
                                  </p:childTnLst>
                                </p:cTn>
                              </p:par>
                              <p:par>
                                <p:cTn id="90" presetID="42" presetClass="path" presetSubtype="0" accel="50000" decel="50000" fill="hold" nodeType="withEffect">
                                  <p:stCondLst>
                                    <p:cond delay="0"/>
                                  </p:stCondLst>
                                  <p:childTnLst>
                                    <p:animMotion origin="layout" path="M 5E-6 4.44444E-6 L -0.2737 0.05092 " pathEditMode="relative" rAng="0" ptsTypes="AA">
                                      <p:cBhvr>
                                        <p:cTn id="91" dur="1000" fill="hold"/>
                                        <p:tgtEl>
                                          <p:spTgt spid="140"/>
                                        </p:tgtEl>
                                        <p:attrNameLst>
                                          <p:attrName>ppt_x</p:attrName>
                                          <p:attrName>ppt_y</p:attrName>
                                        </p:attrNameLst>
                                      </p:cBhvr>
                                      <p:rCtr x="-13685" y="2546"/>
                                    </p:animMotion>
                                  </p:childTnLst>
                                </p:cTn>
                              </p:par>
                              <p:par>
                                <p:cTn id="92" presetID="10" presetClass="exit" presetSubtype="0" fill="hold" nodeType="withEffect">
                                  <p:stCondLst>
                                    <p:cond delay="0"/>
                                  </p:stCondLst>
                                  <p:childTnLst>
                                    <p:animEffect transition="out" filter="fade">
                                      <p:cBhvr>
                                        <p:cTn id="93" dur="1000"/>
                                        <p:tgtEl>
                                          <p:spTgt spid="140"/>
                                        </p:tgtEl>
                                      </p:cBhvr>
                                    </p:animEffect>
                                    <p:set>
                                      <p:cBhvr>
                                        <p:cTn id="94" dur="1" fill="hold">
                                          <p:stCondLst>
                                            <p:cond delay="999"/>
                                          </p:stCondLst>
                                        </p:cTn>
                                        <p:tgtEl>
                                          <p:spTgt spid="140"/>
                                        </p:tgtEl>
                                        <p:attrNameLst>
                                          <p:attrName>style.visibility</p:attrName>
                                        </p:attrNameLst>
                                      </p:cBhvr>
                                      <p:to>
                                        <p:strVal val="hidden"/>
                                      </p:to>
                                    </p:set>
                                  </p:childTnLst>
                                </p:cTn>
                              </p:par>
                              <p:par>
                                <p:cTn id="95" presetID="42" presetClass="path" presetSubtype="0" accel="50000" decel="50000" fill="hold" nodeType="withEffect">
                                  <p:stCondLst>
                                    <p:cond delay="0"/>
                                  </p:stCondLst>
                                  <p:childTnLst>
                                    <p:animMotion origin="layout" path="M 4.79167E-6 4.07407E-6 L -0.43633 0.05231 " pathEditMode="relative" rAng="0" ptsTypes="AA">
                                      <p:cBhvr>
                                        <p:cTn id="96" dur="1000" fill="hold"/>
                                        <p:tgtEl>
                                          <p:spTgt spid="103"/>
                                        </p:tgtEl>
                                        <p:attrNameLst>
                                          <p:attrName>ppt_x</p:attrName>
                                          <p:attrName>ppt_y</p:attrName>
                                        </p:attrNameLst>
                                      </p:cBhvr>
                                      <p:rCtr x="-21823" y="2616"/>
                                    </p:animMotion>
                                  </p:childTnLst>
                                </p:cTn>
                              </p:par>
                              <p:par>
                                <p:cTn id="97" presetID="10" presetClass="exit" presetSubtype="0" fill="hold" nodeType="withEffect">
                                  <p:stCondLst>
                                    <p:cond delay="0"/>
                                  </p:stCondLst>
                                  <p:childTnLst>
                                    <p:animEffect transition="out" filter="fade">
                                      <p:cBhvr>
                                        <p:cTn id="98" dur="1000"/>
                                        <p:tgtEl>
                                          <p:spTgt spid="103"/>
                                        </p:tgtEl>
                                      </p:cBhvr>
                                    </p:animEffect>
                                    <p:set>
                                      <p:cBhvr>
                                        <p:cTn id="99" dur="1" fill="hold">
                                          <p:stCondLst>
                                            <p:cond delay="999"/>
                                          </p:stCondLst>
                                        </p:cTn>
                                        <p:tgtEl>
                                          <p:spTgt spid="103"/>
                                        </p:tgtEl>
                                        <p:attrNameLst>
                                          <p:attrName>style.visibility</p:attrName>
                                        </p:attrNameLst>
                                      </p:cBhvr>
                                      <p:to>
                                        <p:strVal val="hidden"/>
                                      </p:to>
                                    </p:set>
                                  </p:childTnLst>
                                </p:cTn>
                              </p:par>
                              <p:par>
                                <p:cTn id="100" presetID="6" presetClass="emph" presetSubtype="0" fill="hold" nodeType="withEffect">
                                  <p:stCondLst>
                                    <p:cond delay="0"/>
                                  </p:stCondLst>
                                  <p:childTnLst>
                                    <p:animScale>
                                      <p:cBhvr>
                                        <p:cTn id="101" dur="1000" fill="hold"/>
                                        <p:tgtEl>
                                          <p:spTgt spid="140"/>
                                        </p:tgtEl>
                                      </p:cBhvr>
                                      <p:by x="50000" y="50000"/>
                                    </p:animScale>
                                  </p:childTnLst>
                                </p:cTn>
                              </p:par>
                              <p:par>
                                <p:cTn id="102" presetID="6" presetClass="emph" presetSubtype="0" fill="hold" nodeType="withEffect">
                                  <p:stCondLst>
                                    <p:cond delay="0"/>
                                  </p:stCondLst>
                                  <p:childTnLst>
                                    <p:animScale>
                                      <p:cBhvr>
                                        <p:cTn id="103" dur="1000" fill="hold"/>
                                        <p:tgtEl>
                                          <p:spTgt spid="103"/>
                                        </p:tgtEl>
                                      </p:cBhvr>
                                      <p:by x="50000" y="50000"/>
                                    </p:animScale>
                                  </p:childTnLst>
                                </p:cTn>
                              </p:par>
                              <p:par>
                                <p:cTn id="104" presetID="6" presetClass="emph" presetSubtype="0" fill="hold" nodeType="withEffect">
                                  <p:stCondLst>
                                    <p:cond delay="0"/>
                                  </p:stCondLst>
                                  <p:childTnLst>
                                    <p:animScale>
                                      <p:cBhvr>
                                        <p:cTn id="105" dur="1000" fill="hold"/>
                                        <p:tgtEl>
                                          <p:spTgt spid="102"/>
                                        </p:tgtEl>
                                      </p:cBhvr>
                                      <p:by x="50000" y="50000"/>
                                    </p:animScale>
                                  </p:childTnLst>
                                </p:cTn>
                              </p:par>
                            </p:childTnLst>
                          </p:cTn>
                        </p:par>
                        <p:par>
                          <p:cTn id="106" fill="hold">
                            <p:stCondLst>
                              <p:cond delay="5000"/>
                            </p:stCondLst>
                            <p:childTnLst>
                              <p:par>
                                <p:cTn id="107" presetID="10" presetClass="entr" presetSubtype="0" fill="hold" nodeType="afterEffect">
                                  <p:stCondLst>
                                    <p:cond delay="0"/>
                                  </p:stCondLst>
                                  <p:childTnLst>
                                    <p:set>
                                      <p:cBhvr>
                                        <p:cTn id="108" dur="1" fill="hold">
                                          <p:stCondLst>
                                            <p:cond delay="0"/>
                                          </p:stCondLst>
                                        </p:cTn>
                                        <p:tgtEl>
                                          <p:spTgt spid="135"/>
                                        </p:tgtEl>
                                        <p:attrNameLst>
                                          <p:attrName>style.visibility</p:attrName>
                                        </p:attrNameLst>
                                      </p:cBhvr>
                                      <p:to>
                                        <p:strVal val="visible"/>
                                      </p:to>
                                    </p:set>
                                    <p:animEffect transition="in" filter="fade">
                                      <p:cBhvr>
                                        <p:cTn id="109" dur="1000"/>
                                        <p:tgtEl>
                                          <p:spTgt spid="135"/>
                                        </p:tgtEl>
                                      </p:cBhvr>
                                    </p:animEffect>
                                  </p:childTnLst>
                                </p:cTn>
                              </p:par>
                            </p:childTnLst>
                          </p:cTn>
                        </p:par>
                        <p:par>
                          <p:cTn id="110" fill="hold">
                            <p:stCondLst>
                              <p:cond delay="6000"/>
                            </p:stCondLst>
                            <p:childTnLst>
                              <p:par>
                                <p:cTn id="111" presetID="22" presetClass="entr" presetSubtype="4" fill="hold" nodeType="afterEffect">
                                  <p:stCondLst>
                                    <p:cond delay="0"/>
                                  </p:stCondLst>
                                  <p:childTnLst>
                                    <p:set>
                                      <p:cBhvr>
                                        <p:cTn id="112" dur="1" fill="hold">
                                          <p:stCondLst>
                                            <p:cond delay="0"/>
                                          </p:stCondLst>
                                        </p:cTn>
                                        <p:tgtEl>
                                          <p:spTgt spid="179"/>
                                        </p:tgtEl>
                                        <p:attrNameLst>
                                          <p:attrName>style.visibility</p:attrName>
                                        </p:attrNameLst>
                                      </p:cBhvr>
                                      <p:to>
                                        <p:strVal val="visible"/>
                                      </p:to>
                                    </p:set>
                                    <p:animEffect transition="in" filter="wipe(down)">
                                      <p:cBhvr>
                                        <p:cTn id="113" dur="500"/>
                                        <p:tgtEl>
                                          <p:spTgt spid="179"/>
                                        </p:tgtEl>
                                      </p:cBhvr>
                                    </p:animEffect>
                                  </p:childTnLst>
                                </p:cTn>
                              </p:par>
                              <p:par>
                                <p:cTn id="114" presetID="42" presetClass="path" presetSubtype="0" accel="50000" decel="50000" fill="hold" nodeType="withEffect">
                                  <p:stCondLst>
                                    <p:cond delay="0"/>
                                  </p:stCondLst>
                                  <p:childTnLst>
                                    <p:animMotion origin="layout" path="M 2.5E-6 -2.59259E-6 L 0.08828 -0.48125 " pathEditMode="relative" rAng="0" ptsTypes="AA">
                                      <p:cBhvr>
                                        <p:cTn id="115" dur="1000" fill="hold"/>
                                        <p:tgtEl>
                                          <p:spTgt spid="206"/>
                                        </p:tgtEl>
                                        <p:attrNameLst>
                                          <p:attrName>ppt_x</p:attrName>
                                          <p:attrName>ppt_y</p:attrName>
                                        </p:attrNameLst>
                                      </p:cBhvr>
                                      <p:rCtr x="4414" y="-24074"/>
                                    </p:animMotion>
                                  </p:childTnLst>
                                </p:cTn>
                              </p:par>
                              <p:par>
                                <p:cTn id="116" presetID="10" presetClass="exit" presetSubtype="0" fill="hold" nodeType="withEffect">
                                  <p:stCondLst>
                                    <p:cond delay="0"/>
                                  </p:stCondLst>
                                  <p:childTnLst>
                                    <p:animEffect transition="out" filter="fade">
                                      <p:cBhvr>
                                        <p:cTn id="117" dur="1000"/>
                                        <p:tgtEl>
                                          <p:spTgt spid="206"/>
                                        </p:tgtEl>
                                      </p:cBhvr>
                                    </p:animEffect>
                                    <p:set>
                                      <p:cBhvr>
                                        <p:cTn id="118" dur="1" fill="hold">
                                          <p:stCondLst>
                                            <p:cond delay="999"/>
                                          </p:stCondLst>
                                        </p:cTn>
                                        <p:tgtEl>
                                          <p:spTgt spid="206"/>
                                        </p:tgtEl>
                                        <p:attrNameLst>
                                          <p:attrName>style.visibility</p:attrName>
                                        </p:attrNameLst>
                                      </p:cBhvr>
                                      <p:to>
                                        <p:strVal val="hidden"/>
                                      </p:to>
                                    </p:set>
                                  </p:childTnLst>
                                </p:cTn>
                              </p:par>
                              <p:par>
                                <p:cTn id="119" presetID="6" presetClass="emph" presetSubtype="0" fill="hold" nodeType="withEffect">
                                  <p:stCondLst>
                                    <p:cond delay="0"/>
                                  </p:stCondLst>
                                  <p:childTnLst>
                                    <p:animScale>
                                      <p:cBhvr>
                                        <p:cTn id="120" dur="1000" fill="hold"/>
                                        <p:tgtEl>
                                          <p:spTgt spid="206"/>
                                        </p:tgtEl>
                                      </p:cBhvr>
                                      <p:by x="50000" y="50000"/>
                                    </p:animScale>
                                  </p:childTnLst>
                                </p:cTn>
                              </p:par>
                            </p:childTnLst>
                          </p:cTn>
                        </p:par>
                        <p:par>
                          <p:cTn id="121" fill="hold">
                            <p:stCondLst>
                              <p:cond delay="7000"/>
                            </p:stCondLst>
                            <p:childTnLst>
                              <p:par>
                                <p:cTn id="122" presetID="10" presetClass="entr" presetSubtype="0" fill="hold" nodeType="afterEffect">
                                  <p:stCondLst>
                                    <p:cond delay="0"/>
                                  </p:stCondLst>
                                  <p:childTnLst>
                                    <p:set>
                                      <p:cBhvr>
                                        <p:cTn id="123" dur="1" fill="hold">
                                          <p:stCondLst>
                                            <p:cond delay="0"/>
                                          </p:stCondLst>
                                        </p:cTn>
                                        <p:tgtEl>
                                          <p:spTgt spid="108"/>
                                        </p:tgtEl>
                                        <p:attrNameLst>
                                          <p:attrName>style.visibility</p:attrName>
                                        </p:attrNameLst>
                                      </p:cBhvr>
                                      <p:to>
                                        <p:strVal val="visible"/>
                                      </p:to>
                                    </p:set>
                                    <p:animEffect transition="in" filter="fade">
                                      <p:cBhvr>
                                        <p:cTn id="124" dur="1000"/>
                                        <p:tgtEl>
                                          <p:spTgt spid="108"/>
                                        </p:tgtEl>
                                      </p:cBhvr>
                                    </p:animEffect>
                                  </p:childTnLst>
                                </p:cTn>
                              </p:par>
                            </p:childTnLst>
                          </p:cTn>
                        </p:par>
                        <p:par>
                          <p:cTn id="125" fill="hold">
                            <p:stCondLst>
                              <p:cond delay="8000"/>
                            </p:stCondLst>
                            <p:childTnLst>
                              <p:par>
                                <p:cTn id="126" presetID="22" presetClass="entr" presetSubtype="4" fill="hold" nodeType="afterEffect">
                                  <p:stCondLst>
                                    <p:cond delay="0"/>
                                  </p:stCondLst>
                                  <p:childTnLst>
                                    <p:set>
                                      <p:cBhvr>
                                        <p:cTn id="127" dur="1" fill="hold">
                                          <p:stCondLst>
                                            <p:cond delay="0"/>
                                          </p:stCondLst>
                                        </p:cTn>
                                        <p:tgtEl>
                                          <p:spTgt spid="187"/>
                                        </p:tgtEl>
                                        <p:attrNameLst>
                                          <p:attrName>style.visibility</p:attrName>
                                        </p:attrNameLst>
                                      </p:cBhvr>
                                      <p:to>
                                        <p:strVal val="visible"/>
                                      </p:to>
                                    </p:set>
                                    <p:animEffect transition="in" filter="wipe(down)">
                                      <p:cBhvr>
                                        <p:cTn id="128" dur="500"/>
                                        <p:tgtEl>
                                          <p:spTgt spid="187"/>
                                        </p:tgtEl>
                                      </p:cBhvr>
                                    </p:animEffect>
                                  </p:childTnLst>
                                </p:cTn>
                              </p:par>
                              <p:par>
                                <p:cTn id="129" presetID="42" presetClass="path" presetSubtype="0" accel="50000" decel="50000" fill="hold" nodeType="withEffect">
                                  <p:stCondLst>
                                    <p:cond delay="0"/>
                                  </p:stCondLst>
                                  <p:childTnLst>
                                    <p:animMotion origin="layout" path="M 4.16667E-6 3.7037E-7 L 0.47408 -0.48009 " pathEditMode="relative" rAng="0" ptsTypes="AA">
                                      <p:cBhvr>
                                        <p:cTn id="130" dur="1000" fill="hold"/>
                                        <p:tgtEl>
                                          <p:spTgt spid="210"/>
                                        </p:tgtEl>
                                        <p:attrNameLst>
                                          <p:attrName>ppt_x</p:attrName>
                                          <p:attrName>ppt_y</p:attrName>
                                        </p:attrNameLst>
                                      </p:cBhvr>
                                      <p:rCtr x="23698" y="-24005"/>
                                    </p:animMotion>
                                  </p:childTnLst>
                                </p:cTn>
                              </p:par>
                              <p:par>
                                <p:cTn id="131" presetID="10" presetClass="exit" presetSubtype="0" fill="hold" nodeType="withEffect">
                                  <p:stCondLst>
                                    <p:cond delay="0"/>
                                  </p:stCondLst>
                                  <p:childTnLst>
                                    <p:animEffect transition="out" filter="fade">
                                      <p:cBhvr>
                                        <p:cTn id="132" dur="1000"/>
                                        <p:tgtEl>
                                          <p:spTgt spid="210"/>
                                        </p:tgtEl>
                                      </p:cBhvr>
                                    </p:animEffect>
                                    <p:set>
                                      <p:cBhvr>
                                        <p:cTn id="133" dur="1" fill="hold">
                                          <p:stCondLst>
                                            <p:cond delay="999"/>
                                          </p:stCondLst>
                                        </p:cTn>
                                        <p:tgtEl>
                                          <p:spTgt spid="210"/>
                                        </p:tgtEl>
                                        <p:attrNameLst>
                                          <p:attrName>style.visibility</p:attrName>
                                        </p:attrNameLst>
                                      </p:cBhvr>
                                      <p:to>
                                        <p:strVal val="hidden"/>
                                      </p:to>
                                    </p:set>
                                  </p:childTnLst>
                                </p:cTn>
                              </p:par>
                              <p:par>
                                <p:cTn id="134" presetID="6" presetClass="emph" presetSubtype="0" fill="hold" nodeType="withEffect">
                                  <p:stCondLst>
                                    <p:cond delay="0"/>
                                  </p:stCondLst>
                                  <p:childTnLst>
                                    <p:animScale>
                                      <p:cBhvr>
                                        <p:cTn id="135" dur="1000" fill="hold"/>
                                        <p:tgtEl>
                                          <p:spTgt spid="210"/>
                                        </p:tgtEl>
                                      </p:cBhvr>
                                      <p:by x="75000" y="75000"/>
                                    </p:animScale>
                                  </p:childTnLst>
                                </p:cTn>
                              </p:par>
                            </p:childTnLst>
                          </p:cTn>
                        </p:par>
                        <p:par>
                          <p:cTn id="136" fill="hold">
                            <p:stCondLst>
                              <p:cond delay="9000"/>
                            </p:stCondLst>
                            <p:childTnLst>
                              <p:par>
                                <p:cTn id="137" presetID="10" presetClass="entr" presetSubtype="0" fill="hold" nodeType="afterEffect">
                                  <p:stCondLst>
                                    <p:cond delay="0"/>
                                  </p:stCondLst>
                                  <p:childTnLst>
                                    <p:set>
                                      <p:cBhvr>
                                        <p:cTn id="138" dur="1" fill="hold">
                                          <p:stCondLst>
                                            <p:cond delay="0"/>
                                          </p:stCondLst>
                                        </p:cTn>
                                        <p:tgtEl>
                                          <p:spTgt spid="202"/>
                                        </p:tgtEl>
                                        <p:attrNameLst>
                                          <p:attrName>style.visibility</p:attrName>
                                        </p:attrNameLst>
                                      </p:cBhvr>
                                      <p:to>
                                        <p:strVal val="visible"/>
                                      </p:to>
                                    </p:set>
                                    <p:animEffect transition="in" filter="fade">
                                      <p:cBhvr>
                                        <p:cTn id="139" dur="1000"/>
                                        <p:tgtEl>
                                          <p:spTgt spid="202"/>
                                        </p:tgtEl>
                                      </p:cBhvr>
                                    </p:animEffect>
                                  </p:childTnLst>
                                </p:cTn>
                              </p:par>
                            </p:childTnLst>
                          </p:cTn>
                        </p:par>
                        <p:par>
                          <p:cTn id="140" fill="hold">
                            <p:stCondLst>
                              <p:cond delay="10000"/>
                            </p:stCondLst>
                            <p:childTnLst>
                              <p:par>
                                <p:cTn id="141" presetID="22" presetClass="entr" presetSubtype="4" fill="hold" nodeType="afterEffect">
                                  <p:stCondLst>
                                    <p:cond delay="0"/>
                                  </p:stCondLst>
                                  <p:childTnLst>
                                    <p:set>
                                      <p:cBhvr>
                                        <p:cTn id="142" dur="1" fill="hold">
                                          <p:stCondLst>
                                            <p:cond delay="0"/>
                                          </p:stCondLst>
                                        </p:cTn>
                                        <p:tgtEl>
                                          <p:spTgt spid="192"/>
                                        </p:tgtEl>
                                        <p:attrNameLst>
                                          <p:attrName>style.visibility</p:attrName>
                                        </p:attrNameLst>
                                      </p:cBhvr>
                                      <p:to>
                                        <p:strVal val="visible"/>
                                      </p:to>
                                    </p:set>
                                    <p:animEffect transition="in" filter="wipe(down)">
                                      <p:cBhvr>
                                        <p:cTn id="143" dur="500"/>
                                        <p:tgtEl>
                                          <p:spTgt spid="192"/>
                                        </p:tgtEl>
                                      </p:cBhvr>
                                    </p:animEffect>
                                  </p:childTnLst>
                                </p:cTn>
                              </p:par>
                              <p:par>
                                <p:cTn id="144" presetID="42" presetClass="path" presetSubtype="0" accel="50000" decel="50000" fill="hold" nodeType="withEffect">
                                  <p:stCondLst>
                                    <p:cond delay="0"/>
                                  </p:stCondLst>
                                  <p:childTnLst>
                                    <p:animMotion origin="layout" path="M -4.375E-6 2.59259E-6 L 0.12422 -0.35672 " pathEditMode="relative" rAng="0" ptsTypes="AA">
                                      <p:cBhvr>
                                        <p:cTn id="145" dur="1000" fill="hold"/>
                                        <p:tgtEl>
                                          <p:spTgt spid="214"/>
                                        </p:tgtEl>
                                        <p:attrNameLst>
                                          <p:attrName>ppt_x</p:attrName>
                                          <p:attrName>ppt_y</p:attrName>
                                        </p:attrNameLst>
                                      </p:cBhvr>
                                      <p:rCtr x="6211" y="-17847"/>
                                    </p:animMotion>
                                  </p:childTnLst>
                                </p:cTn>
                              </p:par>
                              <p:par>
                                <p:cTn id="146" presetID="10" presetClass="exit" presetSubtype="0" fill="hold" nodeType="withEffect">
                                  <p:stCondLst>
                                    <p:cond delay="0"/>
                                  </p:stCondLst>
                                  <p:childTnLst>
                                    <p:animEffect transition="out" filter="fade">
                                      <p:cBhvr>
                                        <p:cTn id="147" dur="1000"/>
                                        <p:tgtEl>
                                          <p:spTgt spid="214"/>
                                        </p:tgtEl>
                                      </p:cBhvr>
                                    </p:animEffect>
                                    <p:set>
                                      <p:cBhvr>
                                        <p:cTn id="148" dur="1" fill="hold">
                                          <p:stCondLst>
                                            <p:cond delay="999"/>
                                          </p:stCondLst>
                                        </p:cTn>
                                        <p:tgtEl>
                                          <p:spTgt spid="214"/>
                                        </p:tgtEl>
                                        <p:attrNameLst>
                                          <p:attrName>style.visibility</p:attrName>
                                        </p:attrNameLst>
                                      </p:cBhvr>
                                      <p:to>
                                        <p:strVal val="hidden"/>
                                      </p:to>
                                    </p:set>
                                  </p:childTnLst>
                                </p:cTn>
                              </p:par>
                              <p:par>
                                <p:cTn id="149" presetID="6" presetClass="emph" presetSubtype="0" fill="hold" nodeType="withEffect">
                                  <p:stCondLst>
                                    <p:cond delay="0"/>
                                  </p:stCondLst>
                                  <p:childTnLst>
                                    <p:animScale>
                                      <p:cBhvr>
                                        <p:cTn id="150" dur="1000" fill="hold"/>
                                        <p:tgtEl>
                                          <p:spTgt spid="214"/>
                                        </p:tgtEl>
                                      </p:cBhvr>
                                      <p:by x="50000" y="50000"/>
                                    </p:animScale>
                                  </p:childTnLst>
                                </p:cTn>
                              </p:par>
                            </p:childTnLst>
                          </p:cTn>
                        </p:par>
                        <p:par>
                          <p:cTn id="151" fill="hold">
                            <p:stCondLst>
                              <p:cond delay="11000"/>
                            </p:stCondLst>
                            <p:childTnLst>
                              <p:par>
                                <p:cTn id="152" presetID="10" presetClass="entr" presetSubtype="0" fill="hold" nodeType="after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1000"/>
                                        <p:tgtEl>
                                          <p:spTgt spid="97"/>
                                        </p:tgtEl>
                                      </p:cBhvr>
                                    </p:animEffect>
                                  </p:childTnLst>
                                </p:cTn>
                              </p:par>
                            </p:childTnLst>
                          </p:cTn>
                        </p:par>
                        <p:par>
                          <p:cTn id="155" fill="hold">
                            <p:stCondLst>
                              <p:cond delay="12000"/>
                            </p:stCondLst>
                            <p:childTnLst>
                              <p:par>
                                <p:cTn id="156" presetID="10" presetClass="entr" presetSubtype="0" fill="hold" nodeType="afterEffect">
                                  <p:stCondLst>
                                    <p:cond delay="0"/>
                                  </p:stCondLst>
                                  <p:childTnLst>
                                    <p:set>
                                      <p:cBhvr>
                                        <p:cTn id="157" dur="1" fill="hold">
                                          <p:stCondLst>
                                            <p:cond delay="0"/>
                                          </p:stCondLst>
                                        </p:cTn>
                                        <p:tgtEl>
                                          <p:spTgt spid="111"/>
                                        </p:tgtEl>
                                        <p:attrNameLst>
                                          <p:attrName>style.visibility</p:attrName>
                                        </p:attrNameLst>
                                      </p:cBhvr>
                                      <p:to>
                                        <p:strVal val="visible"/>
                                      </p:to>
                                    </p:set>
                                    <p:animEffect transition="in" filter="fade">
                                      <p:cBhvr>
                                        <p:cTn id="158" dur="10"/>
                                        <p:tgtEl>
                                          <p:spTgt spid="11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0"/>
                                        </p:tgtEl>
                                        <p:attrNameLst>
                                          <p:attrName>style.visibility</p:attrName>
                                        </p:attrNameLst>
                                      </p:cBhvr>
                                      <p:to>
                                        <p:strVal val="visible"/>
                                      </p:to>
                                    </p:set>
                                    <p:animEffect transition="in" filter="fade">
                                      <p:cBhvr>
                                        <p:cTn id="163" dur="500"/>
                                        <p:tgtEl>
                                          <p:spTgt spid="110"/>
                                        </p:tgtEl>
                                      </p:cBhvr>
                                    </p:animEffect>
                                  </p:childTnLst>
                                </p:cTn>
                              </p:par>
                              <p:par>
                                <p:cTn id="164" presetID="10" presetClass="exit" presetSubtype="0" fill="hold" grpId="1" nodeType="withEffect">
                                  <p:stCondLst>
                                    <p:cond delay="0"/>
                                  </p:stCondLst>
                                  <p:childTnLst>
                                    <p:animEffect transition="out" filter="fade">
                                      <p:cBhvr>
                                        <p:cTn id="165" dur="500"/>
                                        <p:tgtEl>
                                          <p:spTgt spid="15"/>
                                        </p:tgtEl>
                                      </p:cBhvr>
                                    </p:animEffect>
                                    <p:set>
                                      <p:cBhvr>
                                        <p:cTn id="166" dur="1" fill="hold">
                                          <p:stCondLst>
                                            <p:cond delay="499"/>
                                          </p:stCondLst>
                                        </p:cTn>
                                        <p:tgtEl>
                                          <p:spTgt spid="15"/>
                                        </p:tgtEl>
                                        <p:attrNameLst>
                                          <p:attrName>style.visibility</p:attrName>
                                        </p:attrNameLst>
                                      </p:cBhvr>
                                      <p:to>
                                        <p:strVal val="hidden"/>
                                      </p:to>
                                    </p:set>
                                  </p:childTnLst>
                                </p:cTn>
                              </p:par>
                            </p:childTnLst>
                          </p:cTn>
                        </p:par>
                        <p:par>
                          <p:cTn id="167" fill="hold">
                            <p:stCondLst>
                              <p:cond delay="500"/>
                            </p:stCondLst>
                            <p:childTnLst>
                              <p:par>
                                <p:cTn id="168" presetID="42" presetClass="path" presetSubtype="0" accel="50000" decel="50000" fill="hold" nodeType="afterEffect">
                                  <p:stCondLst>
                                    <p:cond delay="0"/>
                                  </p:stCondLst>
                                  <p:childTnLst>
                                    <p:animMotion origin="layout" path="M -2.5E-6 4.81481E-6 L -2.5E-6 0.19444 " pathEditMode="relative" rAng="0" ptsTypes="AA">
                                      <p:cBhvr>
                                        <p:cTn id="169" dur="1000" fill="hold"/>
                                        <p:tgtEl>
                                          <p:spTgt spid="111"/>
                                        </p:tgtEl>
                                        <p:attrNameLst>
                                          <p:attrName>ppt_x</p:attrName>
                                          <p:attrName>ppt_y</p:attrName>
                                        </p:attrNameLst>
                                      </p:cBhvr>
                                      <p:rCtr x="0" y="9722"/>
                                    </p:animMotion>
                                  </p:childTnLst>
                                </p:cTn>
                              </p:par>
                              <p:par>
                                <p:cTn id="170" presetID="22" presetClass="entr" presetSubtype="1" fill="hold" grpId="0" nodeType="withEffect">
                                  <p:stCondLst>
                                    <p:cond delay="0"/>
                                  </p:stCondLst>
                                  <p:childTnLst>
                                    <p:set>
                                      <p:cBhvr>
                                        <p:cTn id="171" dur="1" fill="hold">
                                          <p:stCondLst>
                                            <p:cond delay="0"/>
                                          </p:stCondLst>
                                        </p:cTn>
                                        <p:tgtEl>
                                          <p:spTgt spid="73"/>
                                        </p:tgtEl>
                                        <p:attrNameLst>
                                          <p:attrName>style.visibility</p:attrName>
                                        </p:attrNameLst>
                                      </p:cBhvr>
                                      <p:to>
                                        <p:strVal val="visible"/>
                                      </p:to>
                                    </p:set>
                                    <p:animEffect transition="in" filter="wipe(up)">
                                      <p:cBhvr>
                                        <p:cTn id="172" dur="1000"/>
                                        <p:tgtEl>
                                          <p:spTgt spid="73"/>
                                        </p:tgtEl>
                                      </p:cBhvr>
                                    </p:animEffect>
                                  </p:childTnLst>
                                </p:cTn>
                              </p:par>
                            </p:childTnLst>
                          </p:cTn>
                        </p:par>
                        <p:par>
                          <p:cTn id="173" fill="hold">
                            <p:stCondLst>
                              <p:cond delay="1500"/>
                            </p:stCondLst>
                            <p:childTnLst>
                              <p:par>
                                <p:cTn id="174" presetID="10" presetClass="entr" presetSubtype="0" fill="hold" grpId="0" nodeType="afterEffect">
                                  <p:stCondLst>
                                    <p:cond delay="0"/>
                                  </p:stCondLst>
                                  <p:childTnLst>
                                    <p:set>
                                      <p:cBhvr>
                                        <p:cTn id="175" dur="1" fill="hold">
                                          <p:stCondLst>
                                            <p:cond delay="0"/>
                                          </p:stCondLst>
                                        </p:cTn>
                                        <p:tgtEl>
                                          <p:spTgt spid="119"/>
                                        </p:tgtEl>
                                        <p:attrNameLst>
                                          <p:attrName>style.visibility</p:attrName>
                                        </p:attrNameLst>
                                      </p:cBhvr>
                                      <p:to>
                                        <p:strVal val="visible"/>
                                      </p:to>
                                    </p:set>
                                    <p:animEffect transition="in" filter="fade">
                                      <p:cBhvr>
                                        <p:cTn id="176" dur="500"/>
                                        <p:tgtEl>
                                          <p:spTgt spid="119"/>
                                        </p:tgtEl>
                                      </p:cBhvr>
                                    </p:animEffect>
                                  </p:childTnLst>
                                </p:cTn>
                              </p:par>
                            </p:childTnLst>
                          </p:cTn>
                        </p:par>
                        <p:par>
                          <p:cTn id="177" fill="hold">
                            <p:stCondLst>
                              <p:cond delay="2000"/>
                            </p:stCondLst>
                            <p:childTnLst>
                              <p:par>
                                <p:cTn id="178" presetID="10" presetClass="entr" presetSubtype="0" fill="hold" nodeType="afterEffect">
                                  <p:stCondLst>
                                    <p:cond delay="0"/>
                                  </p:stCondLst>
                                  <p:childTnLst>
                                    <p:set>
                                      <p:cBhvr>
                                        <p:cTn id="179" dur="1" fill="hold">
                                          <p:stCondLst>
                                            <p:cond delay="0"/>
                                          </p:stCondLst>
                                        </p:cTn>
                                        <p:tgtEl>
                                          <p:spTgt spid="86"/>
                                        </p:tgtEl>
                                        <p:attrNameLst>
                                          <p:attrName>style.visibility</p:attrName>
                                        </p:attrNameLst>
                                      </p:cBhvr>
                                      <p:to>
                                        <p:strVal val="visible"/>
                                      </p:to>
                                    </p:set>
                                    <p:animEffect transition="in" filter="fade">
                                      <p:cBhvr>
                                        <p:cTn id="180" dur="500"/>
                                        <p:tgtEl>
                                          <p:spTgt spid="86"/>
                                        </p:tgtEl>
                                      </p:cBhvr>
                                    </p:animEffect>
                                  </p:childTnLst>
                                </p:cTn>
                              </p:par>
                            </p:childTnLst>
                          </p:cTn>
                        </p:par>
                        <p:par>
                          <p:cTn id="181" fill="hold">
                            <p:stCondLst>
                              <p:cond delay="2500"/>
                            </p:stCondLst>
                            <p:childTnLst>
                              <p:par>
                                <p:cTn id="182" presetID="10" presetClass="entr" presetSubtype="0" fill="hold" nodeType="afterEffect">
                                  <p:stCondLst>
                                    <p:cond delay="0"/>
                                  </p:stCondLst>
                                  <p:childTnLst>
                                    <p:set>
                                      <p:cBhvr>
                                        <p:cTn id="183" dur="1" fill="hold">
                                          <p:stCondLst>
                                            <p:cond delay="0"/>
                                          </p:stCondLst>
                                        </p:cTn>
                                        <p:tgtEl>
                                          <p:spTgt spid="94"/>
                                        </p:tgtEl>
                                        <p:attrNameLst>
                                          <p:attrName>style.visibility</p:attrName>
                                        </p:attrNameLst>
                                      </p:cBhvr>
                                      <p:to>
                                        <p:strVal val="visible"/>
                                      </p:to>
                                    </p:set>
                                    <p:animEffect transition="in" filter="fade">
                                      <p:cBhvr>
                                        <p:cTn id="184" dur="500"/>
                                        <p:tgtEl>
                                          <p:spTgt spid="94"/>
                                        </p:tgtEl>
                                      </p:cBhvr>
                                    </p:animEffect>
                                  </p:childTnLst>
                                </p:cTn>
                              </p:par>
                            </p:childTnLst>
                          </p:cTn>
                        </p:par>
                        <p:par>
                          <p:cTn id="185" fill="hold">
                            <p:stCondLst>
                              <p:cond delay="3000"/>
                            </p:stCondLst>
                            <p:childTnLst>
                              <p:par>
                                <p:cTn id="186" presetID="10" presetClass="entr" presetSubtype="0" fill="hold" nodeType="afterEffect">
                                  <p:stCondLst>
                                    <p:cond delay="0"/>
                                  </p:stCondLst>
                                  <p:childTnLst>
                                    <p:set>
                                      <p:cBhvr>
                                        <p:cTn id="187" dur="1" fill="hold">
                                          <p:stCondLst>
                                            <p:cond delay="0"/>
                                          </p:stCondLst>
                                        </p:cTn>
                                        <p:tgtEl>
                                          <p:spTgt spid="83"/>
                                        </p:tgtEl>
                                        <p:attrNameLst>
                                          <p:attrName>style.visibility</p:attrName>
                                        </p:attrNameLst>
                                      </p:cBhvr>
                                      <p:to>
                                        <p:strVal val="visible"/>
                                      </p:to>
                                    </p:set>
                                    <p:animEffect transition="in" filter="fade">
                                      <p:cBhvr>
                                        <p:cTn id="188" dur="500"/>
                                        <p:tgtEl>
                                          <p:spTgt spid="83"/>
                                        </p:tgtEl>
                                      </p:cBhvr>
                                    </p:animEffect>
                                  </p:childTnLst>
                                </p:cTn>
                              </p:par>
                            </p:childTnLst>
                          </p:cTn>
                        </p:par>
                        <p:par>
                          <p:cTn id="189" fill="hold">
                            <p:stCondLst>
                              <p:cond delay="3500"/>
                            </p:stCondLst>
                            <p:childTnLst>
                              <p:par>
                                <p:cTn id="190" presetID="10" presetClass="entr" presetSubtype="0" fill="hold" nodeType="afterEffect">
                                  <p:stCondLst>
                                    <p:cond delay="0"/>
                                  </p:stCondLst>
                                  <p:childTnLst>
                                    <p:set>
                                      <p:cBhvr>
                                        <p:cTn id="191" dur="1" fill="hold">
                                          <p:stCondLst>
                                            <p:cond delay="0"/>
                                          </p:stCondLst>
                                        </p:cTn>
                                        <p:tgtEl>
                                          <p:spTgt spid="75"/>
                                        </p:tgtEl>
                                        <p:attrNameLst>
                                          <p:attrName>style.visibility</p:attrName>
                                        </p:attrNameLst>
                                      </p:cBhvr>
                                      <p:to>
                                        <p:strVal val="visible"/>
                                      </p:to>
                                    </p:set>
                                    <p:animEffect transition="in" filter="fade">
                                      <p:cBhvr>
                                        <p:cTn id="192" dur="500"/>
                                        <p:tgtEl>
                                          <p:spTgt spid="75"/>
                                        </p:tgtEl>
                                      </p:cBhvr>
                                    </p:animEffect>
                                  </p:childTnLst>
                                </p:cTn>
                              </p:par>
                            </p:childTnLst>
                          </p:cTn>
                        </p:par>
                        <p:par>
                          <p:cTn id="193" fill="hold">
                            <p:stCondLst>
                              <p:cond delay="4000"/>
                            </p:stCondLst>
                            <p:childTnLst>
                              <p:par>
                                <p:cTn id="194" presetID="10" presetClass="entr" presetSubtype="0" fill="hold" nodeType="afterEffect">
                                  <p:stCondLst>
                                    <p:cond delay="0"/>
                                  </p:stCondLst>
                                  <p:childTnLst>
                                    <p:set>
                                      <p:cBhvr>
                                        <p:cTn id="195" dur="1" fill="hold">
                                          <p:stCondLst>
                                            <p:cond delay="0"/>
                                          </p:stCondLst>
                                        </p:cTn>
                                        <p:tgtEl>
                                          <p:spTgt spid="78"/>
                                        </p:tgtEl>
                                        <p:attrNameLst>
                                          <p:attrName>style.visibility</p:attrName>
                                        </p:attrNameLst>
                                      </p:cBhvr>
                                      <p:to>
                                        <p:strVal val="visible"/>
                                      </p:to>
                                    </p:set>
                                    <p:animEffect transition="in" filter="fade">
                                      <p:cBhvr>
                                        <p:cTn id="19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15" grpId="0"/>
      <p:bldP spid="15" grpId="1"/>
      <p:bldP spid="110" grpId="0"/>
      <p:bldP spid="1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69239" y="2570304"/>
            <a:ext cx="11637012" cy="1717393"/>
          </a:xfrm>
        </p:spPr>
        <p:txBody>
          <a:bodyPr/>
          <a:lstStyle/>
          <a:p>
            <a:r>
              <a:rPr lang="en-GB" sz="5400" dirty="0" smtClean="0"/>
              <a:t>Apps on Windows 10 can communicate in new ways</a:t>
            </a:r>
            <a:endParaRPr lang="en-US" dirty="0"/>
          </a:p>
        </p:txBody>
      </p:sp>
    </p:spTree>
    <p:extLst>
      <p:ext uri="{BB962C8B-B14F-4D97-AF65-F5344CB8AC3E}">
        <p14:creationId xmlns:p14="http://schemas.microsoft.com/office/powerpoint/2010/main" val="354132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String resources</a:t>
            </a:r>
            <a:endParaRPr lang="en-US" dirty="0"/>
          </a:p>
        </p:txBody>
      </p:sp>
      <p:sp>
        <p:nvSpPr>
          <p:cNvPr id="2" name="Text Placeholder 1"/>
          <p:cNvSpPr>
            <a:spLocks noGrp="1"/>
          </p:cNvSpPr>
          <p:nvPr>
            <p:ph type="body" sz="quarter" idx="10"/>
          </p:nvPr>
        </p:nvSpPr>
        <p:spPr/>
        <p:txBody>
          <a:bodyPr/>
          <a:lstStyle/>
          <a:p>
            <a:r>
              <a:rPr lang="en-US" dirty="0" smtClean="0"/>
              <a:t>{ project }/Strings</a:t>
            </a:r>
          </a:p>
          <a:p>
            <a:pPr lvl="1"/>
            <a:r>
              <a:rPr lang="en-US" dirty="0" smtClean="0"/>
              <a:t>Off the root, this is a convention</a:t>
            </a:r>
          </a:p>
          <a:p>
            <a:r>
              <a:rPr lang="en-US" dirty="0" smtClean="0"/>
              <a:t>{ project }/Strings/</a:t>
            </a:r>
            <a:r>
              <a:rPr lang="en-US" dirty="0" err="1" smtClean="0"/>
              <a:t>en</a:t>
            </a:r>
            <a:r>
              <a:rPr lang="en-US" dirty="0" smtClean="0"/>
              <a:t>-US</a:t>
            </a:r>
          </a:p>
          <a:p>
            <a:pPr lvl="1"/>
            <a:r>
              <a:rPr lang="en-US" dirty="0" smtClean="0"/>
              <a:t>Matching the local identifier</a:t>
            </a:r>
          </a:p>
          <a:p>
            <a:r>
              <a:rPr lang="en-US" dirty="0"/>
              <a:t>{ project }/</a:t>
            </a:r>
            <a:r>
              <a:rPr lang="en-US" dirty="0" smtClean="0"/>
              <a:t>Strings/</a:t>
            </a:r>
            <a:r>
              <a:rPr lang="en-US" dirty="0" err="1" smtClean="0"/>
              <a:t>en</a:t>
            </a:r>
            <a:r>
              <a:rPr lang="en-US" dirty="0" smtClean="0"/>
              <a:t>-US/</a:t>
            </a:r>
            <a:r>
              <a:rPr lang="en-US" dirty="0" err="1" smtClean="0"/>
              <a:t>Resources.resw</a:t>
            </a:r>
            <a:endParaRPr lang="en-US" dirty="0"/>
          </a:p>
          <a:p>
            <a:pPr lvl="1"/>
            <a:r>
              <a:rPr lang="en-US" dirty="0" smtClean="0"/>
              <a:t>Resource file with localized strings</a:t>
            </a:r>
            <a:endParaRPr lang="en-US" dirty="0"/>
          </a:p>
          <a:p>
            <a:pPr lvl="1"/>
            <a:endParaRPr lang="en-US" dirty="0"/>
          </a:p>
        </p:txBody>
      </p:sp>
    </p:spTree>
    <p:extLst>
      <p:ext uri="{BB962C8B-B14F-4D97-AF65-F5344CB8AC3E}">
        <p14:creationId xmlns:p14="http://schemas.microsoft.com/office/powerpoint/2010/main" val="297474610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Resource loader</a:t>
            </a:r>
            <a:endParaRPr lang="en-US" dirty="0"/>
          </a:p>
        </p:txBody>
      </p:sp>
      <p:sp>
        <p:nvSpPr>
          <p:cNvPr id="6" name="Text Placeholder 5"/>
          <p:cNvSpPr>
            <a:spLocks noGrp="1"/>
          </p:cNvSpPr>
          <p:nvPr>
            <p:ph type="body" sz="quarter" idx="10"/>
          </p:nvPr>
        </p:nvSpPr>
        <p:spPr/>
        <p:txBody>
          <a:bodyPr/>
          <a:lstStyle/>
          <a:p>
            <a:r>
              <a:rPr lang="en-US" dirty="0" smtClean="0"/>
              <a:t>Access strings directly</a:t>
            </a:r>
          </a:p>
          <a:p>
            <a:pPr lvl="1"/>
            <a:r>
              <a:rPr lang="en-US" dirty="0" smtClean="0"/>
              <a:t>Dialogs, errors, validate</a:t>
            </a:r>
            <a:endParaRPr lang="en-US" dirty="0"/>
          </a:p>
        </p:txBody>
      </p:sp>
      <p:sp>
        <p:nvSpPr>
          <p:cNvPr id="5" name="Rectangle 4"/>
          <p:cNvSpPr/>
          <p:nvPr/>
        </p:nvSpPr>
        <p:spPr>
          <a:xfrm>
            <a:off x="269239" y="2464329"/>
            <a:ext cx="11922761" cy="3970318"/>
          </a:xfrm>
          <a:prstGeom prst="rect">
            <a:avLst/>
          </a:prstGeom>
        </p:spPr>
        <p:txBody>
          <a:bodyPr wrap="square">
            <a:spAutoFit/>
          </a:bodyPr>
          <a:lstStyle/>
          <a:p>
            <a:r>
              <a:rPr lang="en-US" dirty="0" err="1">
                <a:solidFill>
                  <a:srgbClr val="0000FF"/>
                </a:solidFill>
                <a:highlight>
                  <a:srgbClr val="FFFFFF"/>
                </a:highlight>
                <a:latin typeface="Consolas" panose="020B0609020204030204" pitchFamily="49" charset="0"/>
              </a:rPr>
              <a:t>async</a:t>
            </a:r>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void</a:t>
            </a:r>
            <a:r>
              <a:rPr lang="en-US" dirty="0">
                <a:solidFill>
                  <a:srgbClr val="000000"/>
                </a:solidFill>
                <a:highlight>
                  <a:srgbClr val="FFFFFF"/>
                </a:highlight>
                <a:latin typeface="Consolas" panose="020B0609020204030204" pitchFamily="49" charset="0"/>
              </a:rPr>
              <a:t> Alert(</a:t>
            </a:r>
            <a:r>
              <a:rPr lang="en-US" dirty="0">
                <a:solidFill>
                  <a:srgbClr val="0000FF"/>
                </a:solidFill>
                <a:highlight>
                  <a:srgbClr val="FFFFFF"/>
                </a:highlight>
                <a:latin typeface="Consolas" panose="020B0609020204030204" pitchFamily="49" charset="0"/>
              </a:rPr>
              <a:t>string</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messageId</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loader = Windows.ApplicationModel.Resources.</a:t>
            </a:r>
            <a:r>
              <a:rPr lang="en-US" dirty="0">
                <a:solidFill>
                  <a:srgbClr val="2B91AF"/>
                </a:solidFill>
                <a:highlight>
                  <a:srgbClr val="FFFFFF"/>
                </a:highlight>
                <a:latin typeface="Consolas" panose="020B0609020204030204" pitchFamily="49" charset="0"/>
              </a:rPr>
              <a:t>ResourceLoader</a:t>
            </a:r>
            <a:r>
              <a:rPr lang="en-US" dirty="0">
                <a:solidFill>
                  <a:srgbClr val="000000"/>
                </a:solidFill>
                <a:highlight>
                  <a:srgbClr val="FFFFFF"/>
                </a:highlight>
                <a:latin typeface="Consolas" panose="020B0609020204030204" pitchFamily="49" charset="0"/>
              </a:rPr>
              <a:t>.GetForCurrentView();</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title = </a:t>
            </a:r>
            <a:r>
              <a:rPr lang="en-US" dirty="0" err="1">
                <a:solidFill>
                  <a:srgbClr val="000000"/>
                </a:solidFill>
                <a:highlight>
                  <a:srgbClr val="FFFFFF"/>
                </a:highlight>
                <a:latin typeface="Consolas" panose="020B0609020204030204" pitchFamily="49" charset="0"/>
              </a:rPr>
              <a:t>loader.GetString</a:t>
            </a:r>
            <a:r>
              <a:rPr lang="en-US" dirty="0">
                <a:solidFill>
                  <a:srgbClr val="000000"/>
                </a:solidFill>
                <a:highlight>
                  <a:srgbClr val="FFFFFF"/>
                </a:highlight>
                <a:latin typeface="Consolas" panose="020B0609020204030204" pitchFamily="49" charset="0"/>
              </a:rPr>
              <a:t>(</a:t>
            </a:r>
            <a:r>
              <a:rPr lang="en-US" dirty="0" err="1">
                <a:solidFill>
                  <a:srgbClr val="0000FF"/>
                </a:solidFill>
                <a:highlight>
                  <a:srgbClr val="FFFFFF"/>
                </a:highlight>
                <a:latin typeface="Consolas" panose="020B0609020204030204" pitchFamily="49" charset="0"/>
              </a:rPr>
              <a:t>string</a:t>
            </a:r>
            <a:r>
              <a:rPr lang="en-US" dirty="0" err="1">
                <a:solidFill>
                  <a:srgbClr val="000000"/>
                </a:solidFill>
                <a:highlight>
                  <a:srgbClr val="FFFFFF"/>
                </a:highlight>
                <a:latin typeface="Consolas" panose="020B0609020204030204" pitchFamily="49" charset="0"/>
              </a:rPr>
              <a:t>.Format</a:t>
            </a:r>
            <a:r>
              <a:rPr lang="en-US" dirty="0">
                <a:solidFill>
                  <a:srgbClr val="000000"/>
                </a:solidFill>
                <a:highlight>
                  <a:srgbClr val="FFFFFF"/>
                </a:highlight>
                <a:latin typeface="Consolas" panose="020B0609020204030204" pitchFamily="49" charset="0"/>
              </a:rPr>
              <a:t>(</a:t>
            </a:r>
            <a:r>
              <a:rPr lang="en-US" dirty="0">
                <a:solidFill>
                  <a:srgbClr val="A31515"/>
                </a:solidFill>
                <a:highlight>
                  <a:srgbClr val="FFFFFF"/>
                </a:highlight>
                <a:latin typeface="Consolas" panose="020B0609020204030204" pitchFamily="49" charset="0"/>
              </a:rPr>
              <a:t>"{0}.Title"</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messageId</a:t>
            </a:r>
            <a:r>
              <a:rPr lang="en-US" dirty="0">
                <a:solidFill>
                  <a:srgbClr val="000000"/>
                </a:solidFill>
                <a:highlight>
                  <a:srgbClr val="FFFFFF"/>
                </a:highlight>
                <a:latin typeface="Consolas" panose="020B0609020204030204" pitchFamily="49" charset="0"/>
              </a:rPr>
              <a:t>));</a:t>
            </a:r>
          </a:p>
          <a:p>
            <a:r>
              <a:rPr lang="da-DK" dirty="0">
                <a:solidFill>
                  <a:srgbClr val="000000"/>
                </a:solidFill>
                <a:highlight>
                  <a:srgbClr val="FFFFFF"/>
                </a:highlight>
                <a:latin typeface="Consolas" panose="020B0609020204030204" pitchFamily="49" charset="0"/>
              </a:rPr>
              <a:t>    </a:t>
            </a:r>
            <a:r>
              <a:rPr lang="da-DK" dirty="0">
                <a:solidFill>
                  <a:srgbClr val="0000FF"/>
                </a:solidFill>
                <a:highlight>
                  <a:srgbClr val="FFFFFF"/>
                </a:highlight>
                <a:latin typeface="Consolas" panose="020B0609020204030204" pitchFamily="49" charset="0"/>
              </a:rPr>
              <a:t>var</a:t>
            </a:r>
            <a:r>
              <a:rPr lang="da-DK" dirty="0">
                <a:solidFill>
                  <a:srgbClr val="000000"/>
                </a:solidFill>
                <a:highlight>
                  <a:srgbClr val="FFFFFF"/>
                </a:highlight>
                <a:latin typeface="Consolas" panose="020B0609020204030204" pitchFamily="49" charset="0"/>
              </a:rPr>
              <a:t> message = loader.GetString(</a:t>
            </a:r>
            <a:r>
              <a:rPr lang="da-DK" dirty="0">
                <a:solidFill>
                  <a:srgbClr val="0000FF"/>
                </a:solidFill>
                <a:highlight>
                  <a:srgbClr val="FFFFFF"/>
                </a:highlight>
                <a:latin typeface="Consolas" panose="020B0609020204030204" pitchFamily="49" charset="0"/>
              </a:rPr>
              <a:t>string</a:t>
            </a:r>
            <a:r>
              <a:rPr lang="da-DK" dirty="0">
                <a:solidFill>
                  <a:srgbClr val="000000"/>
                </a:solidFill>
                <a:highlight>
                  <a:srgbClr val="FFFFFF"/>
                </a:highlight>
                <a:latin typeface="Consolas" panose="020B0609020204030204" pitchFamily="49" charset="0"/>
              </a:rPr>
              <a:t>.Format(</a:t>
            </a:r>
            <a:r>
              <a:rPr lang="da-DK" dirty="0">
                <a:solidFill>
                  <a:srgbClr val="A31515"/>
                </a:solidFill>
                <a:highlight>
                  <a:srgbClr val="FFFFFF"/>
                </a:highlight>
                <a:latin typeface="Consolas" panose="020B0609020204030204" pitchFamily="49" charset="0"/>
              </a:rPr>
              <a:t>"{0}.Message"</a:t>
            </a:r>
            <a:r>
              <a:rPr lang="da-DK" dirty="0">
                <a:solidFill>
                  <a:srgbClr val="000000"/>
                </a:solidFill>
                <a:highlight>
                  <a:srgbClr val="FFFFFF"/>
                </a:highlight>
                <a:latin typeface="Consolas" panose="020B0609020204030204" pitchFamily="49" charset="0"/>
              </a:rPr>
              <a:t>, messageId));</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button = </a:t>
            </a:r>
            <a:r>
              <a:rPr lang="en-US" dirty="0" err="1">
                <a:solidFill>
                  <a:srgbClr val="000000"/>
                </a:solidFill>
                <a:highlight>
                  <a:srgbClr val="FFFFFF"/>
                </a:highlight>
                <a:latin typeface="Consolas" panose="020B0609020204030204" pitchFamily="49" charset="0"/>
              </a:rPr>
              <a:t>loader.GetString</a:t>
            </a:r>
            <a:r>
              <a:rPr lang="en-US" dirty="0">
                <a:solidFill>
                  <a:srgbClr val="000000"/>
                </a:solidFill>
                <a:highlight>
                  <a:srgbClr val="FFFFFF"/>
                </a:highlight>
                <a:latin typeface="Consolas" panose="020B0609020204030204" pitchFamily="49" charset="0"/>
              </a:rPr>
              <a:t>(</a:t>
            </a:r>
            <a:r>
              <a:rPr lang="en-US" dirty="0" err="1">
                <a:solidFill>
                  <a:srgbClr val="0000FF"/>
                </a:solidFill>
                <a:highlight>
                  <a:srgbClr val="FFFFFF"/>
                </a:highlight>
                <a:latin typeface="Consolas" panose="020B0609020204030204" pitchFamily="49" charset="0"/>
              </a:rPr>
              <a:t>string</a:t>
            </a:r>
            <a:r>
              <a:rPr lang="en-US" dirty="0" err="1">
                <a:solidFill>
                  <a:srgbClr val="000000"/>
                </a:solidFill>
                <a:highlight>
                  <a:srgbClr val="FFFFFF"/>
                </a:highlight>
                <a:latin typeface="Consolas" panose="020B0609020204030204" pitchFamily="49" charset="0"/>
              </a:rPr>
              <a:t>.Format</a:t>
            </a:r>
            <a:r>
              <a:rPr lang="en-US" dirty="0">
                <a:solidFill>
                  <a:srgbClr val="000000"/>
                </a:solidFill>
                <a:highlight>
                  <a:srgbClr val="FFFFFF"/>
                </a:highlight>
                <a:latin typeface="Consolas" panose="020B0609020204030204" pitchFamily="49" charset="0"/>
              </a:rPr>
              <a:t>(</a:t>
            </a:r>
            <a:r>
              <a:rPr lang="en-US" dirty="0">
                <a:solidFill>
                  <a:srgbClr val="A31515"/>
                </a:solidFill>
                <a:highlight>
                  <a:srgbClr val="FFFFFF"/>
                </a:highlight>
                <a:latin typeface="Consolas" panose="020B0609020204030204" pitchFamily="49" charset="0"/>
              </a:rPr>
              <a:t>"{0}.Button"</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messageId</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dialog = </a:t>
            </a:r>
            <a:r>
              <a:rPr lang="en-US" dirty="0">
                <a:solidFill>
                  <a:srgbClr val="0000FF"/>
                </a:solidFill>
                <a:highlight>
                  <a:srgbClr val="FFFFFF"/>
                </a:highlight>
                <a:latin typeface="Consolas" panose="020B0609020204030204" pitchFamily="49" charset="0"/>
              </a:rPr>
              <a:t>new</a:t>
            </a:r>
            <a:r>
              <a:rPr lang="en-US" dirty="0">
                <a:solidFill>
                  <a:srgbClr val="000000"/>
                </a:solidFill>
                <a:highlight>
                  <a:srgbClr val="FFFFFF"/>
                </a:highlight>
                <a:latin typeface="Consolas" panose="020B0609020204030204" pitchFamily="49" charset="0"/>
              </a:rPr>
              <a:t> </a:t>
            </a:r>
            <a:r>
              <a:rPr lang="en-US" dirty="0" err="1">
                <a:solidFill>
                  <a:srgbClr val="2B91AF"/>
                </a:solidFill>
                <a:highlight>
                  <a:srgbClr val="FFFFFF"/>
                </a:highlight>
                <a:latin typeface="Consolas" panose="020B0609020204030204" pitchFamily="49" charset="0"/>
              </a:rPr>
              <a:t>ContentDialog</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        Title = title,</a:t>
            </a:r>
          </a:p>
          <a:p>
            <a:r>
              <a:rPr lang="en-US" dirty="0">
                <a:solidFill>
                  <a:srgbClr val="000000"/>
                </a:solidFill>
                <a:highlight>
                  <a:srgbClr val="FFFFFF"/>
                </a:highlight>
                <a:latin typeface="Consolas" panose="020B0609020204030204" pitchFamily="49" charset="0"/>
              </a:rPr>
              <a:t>        Content = message,</a:t>
            </a:r>
          </a:p>
          <a:p>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PrimaryButtonText</a:t>
            </a:r>
            <a:r>
              <a:rPr lang="en-US" dirty="0">
                <a:solidFill>
                  <a:srgbClr val="000000"/>
                </a:solidFill>
                <a:highlight>
                  <a:srgbClr val="FFFFFF"/>
                </a:highlight>
                <a:latin typeface="Consolas" panose="020B0609020204030204" pitchFamily="49" charset="0"/>
              </a:rPr>
              <a:t> = button</a:t>
            </a:r>
          </a:p>
          <a:p>
            <a:r>
              <a:rPr lang="en-US" dirty="0">
                <a:solidFill>
                  <a:srgbClr val="000000"/>
                </a:solidFill>
                <a:highlight>
                  <a:srgbClr val="FFFFFF"/>
                </a:highlight>
                <a:latin typeface="Consolas" panose="020B0609020204030204" pitchFamily="49" charset="0"/>
              </a:rPr>
              <a:t>    };</a:t>
            </a:r>
          </a:p>
          <a:p>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await</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dialog.ShowAsync</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a:t>
            </a:r>
          </a:p>
        </p:txBody>
      </p:sp>
      <p:sp>
        <p:nvSpPr>
          <p:cNvPr id="4" name="Rectangle 3"/>
          <p:cNvSpPr/>
          <p:nvPr/>
        </p:nvSpPr>
        <p:spPr>
          <a:xfrm>
            <a:off x="741872" y="2984740"/>
            <a:ext cx="10774392" cy="448573"/>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
        <p:nvSpPr>
          <p:cNvPr id="7" name="Rectangle 6"/>
          <p:cNvSpPr/>
          <p:nvPr/>
        </p:nvSpPr>
        <p:spPr>
          <a:xfrm>
            <a:off x="2355010" y="3807169"/>
            <a:ext cx="2518915" cy="448573"/>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1125739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Multilingual app toolkit</a:t>
            </a:r>
            <a:endParaRPr lang="en-US" dirty="0"/>
          </a:p>
        </p:txBody>
      </p:sp>
      <p:sp>
        <p:nvSpPr>
          <p:cNvPr id="4" name="Text Placeholder 3"/>
          <p:cNvSpPr>
            <a:spLocks noGrp="1"/>
          </p:cNvSpPr>
          <p:nvPr>
            <p:ph type="body" sz="quarter" idx="10"/>
          </p:nvPr>
        </p:nvSpPr>
        <p:spPr/>
        <p:txBody>
          <a:bodyPr/>
          <a:lstStyle/>
          <a:p>
            <a:r>
              <a:rPr lang="en-US" dirty="0" smtClean="0"/>
              <a:t>Support for XLF (version 1.2) files</a:t>
            </a:r>
          </a:p>
          <a:p>
            <a:pPr lvl="1"/>
            <a:r>
              <a:rPr lang="en-US" dirty="0" smtClean="0"/>
              <a:t>Typical format for custom, translation houses</a:t>
            </a:r>
          </a:p>
          <a:p>
            <a:r>
              <a:rPr lang="en-US" dirty="0" smtClean="0"/>
              <a:t>Inside Visual Studio</a:t>
            </a:r>
          </a:p>
          <a:p>
            <a:pPr lvl="1"/>
            <a:r>
              <a:rPr lang="en-US" dirty="0" smtClean="0"/>
              <a:t>Microsoft translator service (machine learning)</a:t>
            </a:r>
          </a:p>
          <a:p>
            <a:pPr lvl="1"/>
            <a:r>
              <a:rPr lang="en-US" dirty="0" smtClean="0"/>
              <a:t>Microsoft’s professionally translated strings (originally built for Office)</a:t>
            </a:r>
          </a:p>
          <a:p>
            <a:r>
              <a:rPr lang="en-US" dirty="0" smtClean="0"/>
              <a:t>Outside Visual Studio</a:t>
            </a:r>
          </a:p>
          <a:p>
            <a:pPr lvl="1"/>
            <a:r>
              <a:rPr lang="en-US" dirty="0" smtClean="0"/>
              <a:t>Free community tool</a:t>
            </a:r>
            <a:endParaRPr lang="en-US" dirty="0"/>
          </a:p>
        </p:txBody>
      </p:sp>
    </p:spTree>
    <p:extLst>
      <p:ext uri="{BB962C8B-B14F-4D97-AF65-F5344CB8AC3E}">
        <p14:creationId xmlns:p14="http://schemas.microsoft.com/office/powerpoint/2010/main" val="2967530914"/>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4955" y="674241"/>
            <a:ext cx="9184006" cy="538759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36469" y="3199559"/>
            <a:ext cx="5886450" cy="4600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2709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Localizing your app will help you succeed in more regions &amp; locales</a:t>
            </a:r>
            <a:endParaRPr lang="en-US" dirty="0"/>
          </a:p>
        </p:txBody>
      </p:sp>
    </p:spTree>
    <p:extLst>
      <p:ext uri="{BB962C8B-B14F-4D97-AF65-F5344CB8AC3E}">
        <p14:creationId xmlns:p14="http://schemas.microsoft.com/office/powerpoint/2010/main" val="158634136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Lifecycle</a:t>
            </a:r>
            <a:endParaRPr lang="en-US" dirty="0"/>
          </a:p>
        </p:txBody>
      </p:sp>
      <p:sp>
        <p:nvSpPr>
          <p:cNvPr id="4" name="Flowchart: Process 3"/>
          <p:cNvSpPr/>
          <p:nvPr/>
        </p:nvSpPr>
        <p:spPr bwMode="auto">
          <a:xfrm>
            <a:off x="520986" y="3549186"/>
            <a:ext cx="2128749" cy="1896770"/>
          </a:xfrm>
          <a:prstGeom prst="flowChartProcess">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pPr>
            <a:r>
              <a:rPr lang="en-US" sz="2200" dirty="0">
                <a:gradFill>
                  <a:gsLst>
                    <a:gs pos="0">
                      <a:srgbClr val="FFFFFF"/>
                    </a:gs>
                    <a:gs pos="100000">
                      <a:srgbClr val="FFFFFF"/>
                    </a:gs>
                  </a:gsLst>
                  <a:lin ang="5400000" scaled="0"/>
                </a:gradFill>
              </a:rPr>
              <a:t>Running</a:t>
            </a:r>
          </a:p>
          <a:p>
            <a:pPr algn="ctr" defTabSz="913924" fontAlgn="base">
              <a:spcBef>
                <a:spcPct val="0"/>
              </a:spcBef>
              <a:spcAft>
                <a:spcPct val="0"/>
              </a:spcAft>
            </a:pPr>
            <a:r>
              <a:rPr lang="en-US" sz="2200" dirty="0">
                <a:gradFill>
                  <a:gsLst>
                    <a:gs pos="0">
                      <a:srgbClr val="FFFFFF"/>
                    </a:gs>
                    <a:gs pos="100000">
                      <a:srgbClr val="FFFFFF"/>
                    </a:gs>
                  </a:gsLst>
                  <a:lin ang="5400000" scaled="0"/>
                </a:gradFill>
              </a:rPr>
              <a:t>app</a:t>
            </a:r>
          </a:p>
        </p:txBody>
      </p:sp>
      <p:sp>
        <p:nvSpPr>
          <p:cNvPr id="8" name="Flowchart: Process 7"/>
          <p:cNvSpPr/>
          <p:nvPr/>
        </p:nvSpPr>
        <p:spPr bwMode="auto">
          <a:xfrm>
            <a:off x="5121904" y="3549186"/>
            <a:ext cx="2128749" cy="1896770"/>
          </a:xfrm>
          <a:prstGeom prst="flowChartProcess">
            <a:avLst/>
          </a:prstGeom>
          <a:solidFill>
            <a:schemeClr val="accent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pPr>
            <a:r>
              <a:rPr lang="en-US" sz="2200" dirty="0">
                <a:gradFill>
                  <a:gsLst>
                    <a:gs pos="0">
                      <a:srgbClr val="FFFFFF"/>
                    </a:gs>
                    <a:gs pos="100000">
                      <a:srgbClr val="FFFFFF"/>
                    </a:gs>
                  </a:gsLst>
                  <a:lin ang="5400000" scaled="0"/>
                </a:gradFill>
              </a:rPr>
              <a:t>Suspended</a:t>
            </a:r>
          </a:p>
          <a:p>
            <a:pPr algn="ctr" defTabSz="913924" fontAlgn="base">
              <a:spcBef>
                <a:spcPct val="0"/>
              </a:spcBef>
              <a:spcAft>
                <a:spcPct val="0"/>
              </a:spcAft>
            </a:pPr>
            <a:r>
              <a:rPr lang="en-US" sz="2200" dirty="0">
                <a:gradFill>
                  <a:gsLst>
                    <a:gs pos="0">
                      <a:srgbClr val="FFFFFF"/>
                    </a:gs>
                    <a:gs pos="100000">
                      <a:srgbClr val="FFFFFF"/>
                    </a:gs>
                  </a:gsLst>
                  <a:lin ang="5400000" scaled="0"/>
                </a:gradFill>
              </a:rPr>
              <a:t>app</a:t>
            </a:r>
          </a:p>
        </p:txBody>
      </p:sp>
      <p:sp>
        <p:nvSpPr>
          <p:cNvPr id="9" name="Right Arrow 8"/>
          <p:cNvSpPr/>
          <p:nvPr/>
        </p:nvSpPr>
        <p:spPr bwMode="auto">
          <a:xfrm>
            <a:off x="2895356" y="3778774"/>
            <a:ext cx="1965008" cy="818748"/>
          </a:xfrm>
          <a:prstGeom prst="rightArrow">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pPr>
            <a:r>
              <a:rPr lang="en-US" sz="2000" dirty="0">
                <a:gradFill>
                  <a:gsLst>
                    <a:gs pos="0">
                      <a:srgbClr val="FFFFFF"/>
                    </a:gs>
                    <a:gs pos="100000">
                      <a:srgbClr val="FFFFFF"/>
                    </a:gs>
                  </a:gsLst>
                  <a:lin ang="5400000" scaled="0"/>
                </a:gradFill>
              </a:rPr>
              <a:t>Suspending</a:t>
            </a:r>
          </a:p>
        </p:txBody>
      </p:sp>
      <p:sp>
        <p:nvSpPr>
          <p:cNvPr id="13" name="Flowchart: Process 12"/>
          <p:cNvSpPr/>
          <p:nvPr/>
        </p:nvSpPr>
        <p:spPr bwMode="auto">
          <a:xfrm>
            <a:off x="9559087" y="3549186"/>
            <a:ext cx="2128749" cy="1896770"/>
          </a:xfrm>
          <a:prstGeom prst="flowChartProcess">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pPr>
            <a:r>
              <a:rPr lang="en-US" sz="2200" dirty="0">
                <a:gradFill>
                  <a:gsLst>
                    <a:gs pos="0">
                      <a:srgbClr val="FFFFFF"/>
                    </a:gs>
                    <a:gs pos="100000">
                      <a:srgbClr val="FFFFFF"/>
                    </a:gs>
                  </a:gsLst>
                  <a:lin ang="5400000" scaled="0"/>
                </a:gradFill>
              </a:rPr>
              <a:t>Terminated</a:t>
            </a:r>
          </a:p>
          <a:p>
            <a:pPr algn="ctr" defTabSz="913924" fontAlgn="base">
              <a:spcBef>
                <a:spcPct val="0"/>
              </a:spcBef>
              <a:spcAft>
                <a:spcPct val="0"/>
              </a:spcAft>
            </a:pPr>
            <a:r>
              <a:rPr lang="en-US" sz="2200" dirty="0">
                <a:gradFill>
                  <a:gsLst>
                    <a:gs pos="0">
                      <a:srgbClr val="FFFFFF"/>
                    </a:gs>
                    <a:gs pos="100000">
                      <a:srgbClr val="FFFFFF"/>
                    </a:gs>
                  </a:gsLst>
                  <a:lin ang="5400000" scaled="0"/>
                </a:gradFill>
              </a:rPr>
              <a:t>app</a:t>
            </a:r>
          </a:p>
        </p:txBody>
      </p:sp>
      <p:sp>
        <p:nvSpPr>
          <p:cNvPr id="14" name="Right Arrow 13"/>
          <p:cNvSpPr/>
          <p:nvPr/>
        </p:nvSpPr>
        <p:spPr bwMode="auto">
          <a:xfrm>
            <a:off x="7439427" y="4113209"/>
            <a:ext cx="1964998" cy="768722"/>
          </a:xfrm>
          <a:prstGeom prst="rightArrow">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pPr>
            <a:r>
              <a:rPr lang="en-US" sz="2000" dirty="0">
                <a:gradFill>
                  <a:gsLst>
                    <a:gs pos="0">
                      <a:srgbClr val="FFFFFF"/>
                    </a:gs>
                    <a:gs pos="100000">
                      <a:srgbClr val="FFFFFF"/>
                    </a:gs>
                  </a:gsLst>
                  <a:lin ang="5400000" scaled="0"/>
                </a:gradFill>
              </a:rPr>
              <a:t>Low memory</a:t>
            </a:r>
          </a:p>
        </p:txBody>
      </p:sp>
      <p:cxnSp>
        <p:nvCxnSpPr>
          <p:cNvPr id="11" name="Straight Connector 10"/>
          <p:cNvCxnSpPr/>
          <p:nvPr/>
        </p:nvCxnSpPr>
        <p:spPr>
          <a:xfrm>
            <a:off x="9981" y="3202195"/>
            <a:ext cx="12187096" cy="0"/>
          </a:xfrm>
          <a:prstGeom prst="line">
            <a:avLst/>
          </a:prstGeom>
          <a:ln w="2540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Left Arrow 15"/>
          <p:cNvSpPr/>
          <p:nvPr/>
        </p:nvSpPr>
        <p:spPr bwMode="auto">
          <a:xfrm>
            <a:off x="2854418" y="4508878"/>
            <a:ext cx="1965008" cy="809638"/>
          </a:xfrm>
          <a:prstGeom prst="leftArrow">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spcBef>
                <a:spcPct val="0"/>
              </a:spcBef>
              <a:spcAft>
                <a:spcPct val="0"/>
              </a:spcAft>
            </a:pPr>
            <a:r>
              <a:rPr lang="en-US" sz="2000" dirty="0">
                <a:gradFill>
                  <a:gsLst>
                    <a:gs pos="0">
                      <a:srgbClr val="FFFFFF"/>
                    </a:gs>
                    <a:gs pos="100000">
                      <a:srgbClr val="FFFFFF"/>
                    </a:gs>
                  </a:gsLst>
                  <a:lin ang="5400000" scaled="0"/>
                </a:gradFill>
              </a:rPr>
              <a:t>Resuming</a:t>
            </a:r>
          </a:p>
        </p:txBody>
      </p:sp>
      <p:sp>
        <p:nvSpPr>
          <p:cNvPr id="3" name="Left-Right Arrow 2"/>
          <p:cNvSpPr/>
          <p:nvPr/>
        </p:nvSpPr>
        <p:spPr bwMode="auto">
          <a:xfrm>
            <a:off x="493345" y="1412044"/>
            <a:ext cx="11205310" cy="1419339"/>
          </a:xfrm>
          <a:prstGeom prst="leftRightArrow">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r>
              <a:rPr lang="en-US" sz="1961" dirty="0">
                <a:gradFill>
                  <a:gsLst>
                    <a:gs pos="16814">
                      <a:srgbClr val="FFFFFF"/>
                    </a:gs>
                    <a:gs pos="46000">
                      <a:srgbClr val="FFFFFF"/>
                    </a:gs>
                  </a:gsLst>
                  <a:lin ang="5400000" scaled="0"/>
                </a:gradFill>
              </a:rPr>
              <a:t>Background task executes</a:t>
            </a:r>
          </a:p>
        </p:txBody>
      </p:sp>
    </p:spTree>
    <p:extLst>
      <p:ext uri="{BB962C8B-B14F-4D97-AF65-F5344CB8AC3E}">
        <p14:creationId xmlns:p14="http://schemas.microsoft.com/office/powerpoint/2010/main" val="12527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Handling suspension</a:t>
            </a:r>
            <a:endParaRPr lang="en-US" dirty="0"/>
          </a:p>
        </p:txBody>
      </p:sp>
      <p:sp>
        <p:nvSpPr>
          <p:cNvPr id="5" name="Text Placeholder 4"/>
          <p:cNvSpPr>
            <a:spLocks noGrp="1"/>
          </p:cNvSpPr>
          <p:nvPr>
            <p:ph type="body" sz="quarter" idx="4294967295"/>
          </p:nvPr>
        </p:nvSpPr>
        <p:spPr>
          <a:xfrm>
            <a:off x="269238" y="1196975"/>
            <a:ext cx="11383011" cy="4116388"/>
          </a:xfrm>
        </p:spPr>
        <p:txBody>
          <a:bodyPr/>
          <a:lstStyle/>
          <a:p>
            <a:pPr>
              <a:spcBef>
                <a:spcPts val="400"/>
              </a:spcBef>
            </a:pPr>
            <a:endParaRPr lang="en-US" sz="2000" dirty="0">
              <a:solidFill>
                <a:srgbClr val="0000FF"/>
              </a:solidFill>
              <a:highlight>
                <a:srgbClr val="FFFFFF"/>
              </a:highlight>
            </a:endParaRPr>
          </a:p>
          <a:p>
            <a:pPr>
              <a:spcBef>
                <a:spcPts val="400"/>
              </a:spcBef>
            </a:pPr>
            <a:r>
              <a:rPr lang="en-US" sz="2000" dirty="0">
                <a:solidFill>
                  <a:srgbClr val="0000FF"/>
                </a:solidFill>
                <a:highlight>
                  <a:srgbClr val="FFFFFF"/>
                </a:highlight>
              </a:rPr>
              <a:t>public</a:t>
            </a:r>
            <a:r>
              <a:rPr lang="en-US" sz="2000" dirty="0">
                <a:solidFill>
                  <a:srgbClr val="000000"/>
                </a:solidFill>
                <a:highlight>
                  <a:srgbClr val="FFFFFF"/>
                </a:highlight>
              </a:rPr>
              <a:t> App()</a:t>
            </a:r>
          </a:p>
          <a:p>
            <a:pPr>
              <a:spcBef>
                <a:spcPts val="400"/>
              </a:spcBef>
            </a:pPr>
            <a:r>
              <a:rPr lang="en-US" sz="2000" dirty="0">
                <a:solidFill>
                  <a:srgbClr val="000000"/>
                </a:solidFill>
                <a:highlight>
                  <a:srgbClr val="FFFFFF"/>
                </a:highlight>
              </a:rPr>
              <a:t>{</a:t>
            </a:r>
          </a:p>
          <a:p>
            <a:pPr>
              <a:spcBef>
                <a:spcPts val="400"/>
              </a:spcBef>
            </a:pPr>
            <a:r>
              <a:rPr lang="en-US" sz="2000" dirty="0">
                <a:solidFill>
                  <a:srgbClr val="000000"/>
                </a:solidFill>
                <a:highlight>
                  <a:srgbClr val="FFFFFF"/>
                </a:highlight>
              </a:rPr>
              <a:t>    </a:t>
            </a:r>
            <a:r>
              <a:rPr lang="en-US" sz="2000" dirty="0" err="1">
                <a:solidFill>
                  <a:srgbClr val="0000FF"/>
                </a:solidFill>
                <a:highlight>
                  <a:srgbClr val="FFFFFF"/>
                </a:highlight>
              </a:rPr>
              <a:t>this</a:t>
            </a:r>
            <a:r>
              <a:rPr lang="en-US" sz="2000" dirty="0" err="1">
                <a:solidFill>
                  <a:srgbClr val="000000"/>
                </a:solidFill>
                <a:highlight>
                  <a:srgbClr val="FFFFFF"/>
                </a:highlight>
              </a:rPr>
              <a:t>.InitializeComponent</a:t>
            </a:r>
            <a:r>
              <a:rPr lang="en-US" sz="2000" dirty="0">
                <a:solidFill>
                  <a:srgbClr val="000000"/>
                </a:solidFill>
                <a:highlight>
                  <a:srgbClr val="FFFFFF"/>
                </a:highlight>
              </a:rPr>
              <a:t>();</a:t>
            </a:r>
          </a:p>
          <a:p>
            <a:pPr>
              <a:spcBef>
                <a:spcPts val="400"/>
              </a:spcBef>
            </a:pPr>
            <a:endParaRPr lang="en-US" sz="2000" dirty="0">
              <a:solidFill>
                <a:srgbClr val="000000"/>
              </a:solidFill>
              <a:highlight>
                <a:srgbClr val="FFFFFF"/>
              </a:highlight>
            </a:endParaRPr>
          </a:p>
          <a:p>
            <a:pPr>
              <a:spcBef>
                <a:spcPts val="400"/>
              </a:spcBef>
            </a:pPr>
            <a:r>
              <a:rPr lang="en-US" sz="2000" dirty="0">
                <a:solidFill>
                  <a:srgbClr val="000000"/>
                </a:solidFill>
                <a:highlight>
                  <a:srgbClr val="FFFFFF"/>
                </a:highlight>
              </a:rPr>
              <a:t>    </a:t>
            </a:r>
            <a:r>
              <a:rPr lang="en-US" sz="2000" dirty="0" err="1">
                <a:solidFill>
                  <a:srgbClr val="0000FF"/>
                </a:solidFill>
                <a:highlight>
                  <a:srgbClr val="FFFFFF"/>
                </a:highlight>
              </a:rPr>
              <a:t>this</a:t>
            </a:r>
            <a:r>
              <a:rPr lang="en-US" sz="2000" dirty="0" err="1">
                <a:solidFill>
                  <a:srgbClr val="000000"/>
                </a:solidFill>
                <a:highlight>
                  <a:srgbClr val="FFFFFF"/>
                </a:highlight>
              </a:rPr>
              <a:t>.Suspending</a:t>
            </a:r>
            <a:r>
              <a:rPr lang="en-US" sz="2000" dirty="0">
                <a:solidFill>
                  <a:srgbClr val="000000"/>
                </a:solidFill>
                <a:highlight>
                  <a:srgbClr val="FFFFFF"/>
                </a:highlight>
              </a:rPr>
              <a:t> += (s, e) =&gt;</a:t>
            </a:r>
          </a:p>
          <a:p>
            <a:pPr>
              <a:spcBef>
                <a:spcPts val="400"/>
              </a:spcBef>
            </a:pPr>
            <a:r>
              <a:rPr lang="en-US" sz="2000" dirty="0">
                <a:solidFill>
                  <a:srgbClr val="000000"/>
                </a:solidFill>
                <a:highlight>
                  <a:srgbClr val="FFFFFF"/>
                </a:highlight>
              </a:rPr>
              <a:t>    {</a:t>
            </a:r>
          </a:p>
          <a:p>
            <a:pPr>
              <a:spcBef>
                <a:spcPts val="400"/>
              </a:spcBef>
            </a:pPr>
            <a:r>
              <a:rPr lang="en-US" sz="2000" dirty="0">
                <a:solidFill>
                  <a:srgbClr val="000000"/>
                </a:solidFill>
                <a:highlight>
                  <a:srgbClr val="FFFFFF"/>
                </a:highlight>
              </a:rPr>
              <a:t>        </a:t>
            </a:r>
            <a:r>
              <a:rPr lang="en-US" sz="2000" dirty="0">
                <a:solidFill>
                  <a:srgbClr val="008000"/>
                </a:solidFill>
                <a:highlight>
                  <a:srgbClr val="FFFFFF"/>
                </a:highlight>
              </a:rPr>
              <a:t>// Save data</a:t>
            </a:r>
            <a:endParaRPr lang="en-US" sz="2000" dirty="0">
              <a:solidFill>
                <a:srgbClr val="000000"/>
              </a:solidFill>
              <a:highlight>
                <a:srgbClr val="FFFFFF"/>
              </a:highlight>
            </a:endParaRPr>
          </a:p>
          <a:p>
            <a:pPr>
              <a:spcBef>
                <a:spcPts val="400"/>
              </a:spcBef>
            </a:pPr>
            <a:r>
              <a:rPr lang="en-US" sz="2000" dirty="0">
                <a:solidFill>
                  <a:srgbClr val="000000"/>
                </a:solidFill>
                <a:highlight>
                  <a:srgbClr val="FFFFFF"/>
                </a:highlight>
              </a:rPr>
              <a:t>    };</a:t>
            </a:r>
          </a:p>
          <a:p>
            <a:pPr>
              <a:spcBef>
                <a:spcPts val="400"/>
              </a:spcBef>
            </a:pPr>
            <a:endParaRPr lang="en-US" sz="2000" dirty="0">
              <a:solidFill>
                <a:srgbClr val="000000"/>
              </a:solidFill>
              <a:highlight>
                <a:srgbClr val="FFFFFF"/>
              </a:highlight>
            </a:endParaRPr>
          </a:p>
          <a:p>
            <a:pPr>
              <a:spcBef>
                <a:spcPts val="400"/>
              </a:spcBef>
            </a:pPr>
            <a:r>
              <a:rPr lang="en-US" sz="2000" dirty="0">
                <a:solidFill>
                  <a:srgbClr val="000000"/>
                </a:solidFill>
                <a:highlight>
                  <a:srgbClr val="FFFFFF"/>
                </a:highlight>
              </a:rPr>
              <a:t>    </a:t>
            </a:r>
            <a:r>
              <a:rPr lang="en-US" sz="2000" dirty="0" err="1">
                <a:solidFill>
                  <a:srgbClr val="0000FF"/>
                </a:solidFill>
                <a:highlight>
                  <a:srgbClr val="FFFFFF"/>
                </a:highlight>
              </a:rPr>
              <a:t>this</a:t>
            </a:r>
            <a:r>
              <a:rPr lang="en-US" sz="2000" dirty="0" err="1">
                <a:solidFill>
                  <a:srgbClr val="000000"/>
                </a:solidFill>
                <a:highlight>
                  <a:srgbClr val="FFFFFF"/>
                </a:highlight>
              </a:rPr>
              <a:t>.Resuming</a:t>
            </a:r>
            <a:r>
              <a:rPr lang="en-US" sz="2000" dirty="0">
                <a:solidFill>
                  <a:srgbClr val="000000"/>
                </a:solidFill>
                <a:highlight>
                  <a:srgbClr val="FFFFFF"/>
                </a:highlight>
              </a:rPr>
              <a:t> += (s, e) =&gt;</a:t>
            </a:r>
          </a:p>
          <a:p>
            <a:pPr>
              <a:spcBef>
                <a:spcPts val="400"/>
              </a:spcBef>
            </a:pPr>
            <a:r>
              <a:rPr lang="en-US" sz="2000" dirty="0">
                <a:solidFill>
                  <a:srgbClr val="000000"/>
                </a:solidFill>
                <a:highlight>
                  <a:srgbClr val="FFFFFF"/>
                </a:highlight>
              </a:rPr>
              <a:t>    {</a:t>
            </a:r>
          </a:p>
          <a:p>
            <a:pPr>
              <a:spcBef>
                <a:spcPts val="400"/>
              </a:spcBef>
            </a:pPr>
            <a:r>
              <a:rPr lang="en-US" sz="2000" dirty="0">
                <a:solidFill>
                  <a:srgbClr val="000000"/>
                </a:solidFill>
                <a:highlight>
                  <a:srgbClr val="FFFFFF"/>
                </a:highlight>
              </a:rPr>
              <a:t>        </a:t>
            </a:r>
            <a:r>
              <a:rPr lang="en-US" sz="2000" dirty="0">
                <a:solidFill>
                  <a:srgbClr val="008000"/>
                </a:solidFill>
                <a:highlight>
                  <a:srgbClr val="FFFFFF"/>
                </a:highlight>
              </a:rPr>
              <a:t>// Load data</a:t>
            </a:r>
            <a:endParaRPr lang="en-US" sz="2000" dirty="0">
              <a:solidFill>
                <a:srgbClr val="000000"/>
              </a:solidFill>
              <a:highlight>
                <a:srgbClr val="FFFFFF"/>
              </a:highlight>
            </a:endParaRPr>
          </a:p>
          <a:p>
            <a:pPr>
              <a:spcBef>
                <a:spcPts val="400"/>
              </a:spcBef>
            </a:pPr>
            <a:r>
              <a:rPr lang="en-US" sz="2000" dirty="0">
                <a:solidFill>
                  <a:srgbClr val="000000"/>
                </a:solidFill>
                <a:highlight>
                  <a:srgbClr val="FFFFFF"/>
                </a:highlight>
              </a:rPr>
              <a:t>    };</a:t>
            </a:r>
          </a:p>
          <a:p>
            <a:pPr>
              <a:spcBef>
                <a:spcPts val="400"/>
              </a:spcBef>
            </a:pPr>
            <a:r>
              <a:rPr lang="en-US" sz="2000" dirty="0">
                <a:solidFill>
                  <a:srgbClr val="000000"/>
                </a:solidFill>
                <a:highlight>
                  <a:srgbClr val="FFFFFF"/>
                </a:highlight>
              </a:rPr>
              <a:t>}</a:t>
            </a:r>
            <a:endParaRPr lang="en-US" sz="2000" dirty="0"/>
          </a:p>
        </p:txBody>
      </p:sp>
    </p:spTree>
    <p:extLst>
      <p:ext uri="{BB962C8B-B14F-4D97-AF65-F5344CB8AC3E}">
        <p14:creationId xmlns:p14="http://schemas.microsoft.com/office/powerpoint/2010/main" val="343943984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Extended execution</a:t>
            </a:r>
            <a:br>
              <a:rPr lang="en-US" smtClean="0"/>
            </a:br>
            <a:endParaRPr lang="en-US" dirty="0"/>
          </a:p>
        </p:txBody>
      </p:sp>
      <p:sp>
        <p:nvSpPr>
          <p:cNvPr id="4" name="Text Placeholder 3"/>
          <p:cNvSpPr>
            <a:spLocks noGrp="1"/>
          </p:cNvSpPr>
          <p:nvPr>
            <p:ph type="body" sz="quarter" idx="10"/>
          </p:nvPr>
        </p:nvSpPr>
        <p:spPr/>
        <p:txBody>
          <a:bodyPr/>
          <a:lstStyle/>
          <a:p>
            <a:r>
              <a:rPr lang="en-US" dirty="0" smtClean="0"/>
              <a:t>Requesting extended execution</a:t>
            </a:r>
          </a:p>
          <a:p>
            <a:pPr lvl="1"/>
            <a:r>
              <a:rPr lang="en-US" dirty="0"/>
              <a:t>There is no </a:t>
            </a:r>
            <a:r>
              <a:rPr lang="en-US" dirty="0" smtClean="0"/>
              <a:t>guarantee resources are available</a:t>
            </a:r>
            <a:r>
              <a:rPr lang="en-US" dirty="0"/>
              <a:t/>
            </a:r>
            <a:br>
              <a:rPr lang="en-US" dirty="0"/>
            </a:br>
            <a:r>
              <a:rPr lang="en-US" dirty="0" smtClean="0"/>
              <a:t>Extended execution has no UI</a:t>
            </a:r>
          </a:p>
          <a:p>
            <a:r>
              <a:rPr lang="en-US" dirty="0" smtClean="0"/>
              <a:t>Scenario “I have data this time”</a:t>
            </a:r>
          </a:p>
          <a:p>
            <a:pPr lvl="1"/>
            <a:r>
              <a:rPr lang="en-US" dirty="0" smtClean="0"/>
              <a:t>Handle the Revoked event (1 second warning)</a:t>
            </a:r>
          </a:p>
          <a:p>
            <a:r>
              <a:rPr lang="en-US" dirty="0"/>
              <a:t>Scenario “I’m a special kind of app</a:t>
            </a:r>
            <a:r>
              <a:rPr lang="en-US" dirty="0" smtClean="0"/>
              <a:t>”</a:t>
            </a:r>
          </a:p>
          <a:p>
            <a:pPr lvl="1"/>
            <a:r>
              <a:rPr lang="en-US" dirty="0" smtClean="0"/>
              <a:t>These apps run indefinitely</a:t>
            </a:r>
            <a:endParaRPr lang="en-US" dirty="0"/>
          </a:p>
          <a:p>
            <a:r>
              <a:rPr lang="en-US" dirty="0" smtClean="0"/>
              <a:t>Special kinds of apps</a:t>
            </a:r>
            <a:endParaRPr lang="en-US" dirty="0"/>
          </a:p>
          <a:p>
            <a:pPr marL="560241" lvl="1" indent="-325252">
              <a:buFont typeface="+mj-lt"/>
              <a:buAutoNum type="arabicPeriod"/>
            </a:pPr>
            <a:r>
              <a:rPr lang="en-US" dirty="0"/>
              <a:t>Turn-by-turn </a:t>
            </a:r>
            <a:r>
              <a:rPr lang="en-US" dirty="0" smtClean="0"/>
              <a:t>(location tracking) app</a:t>
            </a:r>
            <a:endParaRPr lang="en-US" dirty="0"/>
          </a:p>
          <a:p>
            <a:pPr marL="560241" lvl="1" indent="-325252">
              <a:buFont typeface="+mj-lt"/>
              <a:buAutoNum type="arabicPeriod"/>
            </a:pPr>
            <a:r>
              <a:rPr lang="en-US" dirty="0"/>
              <a:t>Audio &amp; VOIP </a:t>
            </a:r>
            <a:r>
              <a:rPr lang="en-US" dirty="0" smtClean="0"/>
              <a:t>application</a:t>
            </a:r>
          </a:p>
          <a:p>
            <a:endParaRPr lang="en-US" dirty="0"/>
          </a:p>
        </p:txBody>
      </p:sp>
    </p:spTree>
    <p:extLst>
      <p:ext uri="{BB962C8B-B14F-4D97-AF65-F5344CB8AC3E}">
        <p14:creationId xmlns:p14="http://schemas.microsoft.com/office/powerpoint/2010/main" val="808704767"/>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Requesting extension in suspend</a:t>
            </a:r>
            <a:endParaRPr lang="en-US" dirty="0"/>
          </a:p>
        </p:txBody>
      </p:sp>
      <p:sp>
        <p:nvSpPr>
          <p:cNvPr id="5" name="Text Placeholder 4"/>
          <p:cNvSpPr>
            <a:spLocks noGrp="1"/>
          </p:cNvSpPr>
          <p:nvPr>
            <p:ph type="body" sz="quarter" idx="4294967295"/>
          </p:nvPr>
        </p:nvSpPr>
        <p:spPr>
          <a:xfrm>
            <a:off x="0" y="1196975"/>
            <a:ext cx="11652250" cy="5805488"/>
          </a:xfrm>
        </p:spPr>
        <p:txBody>
          <a:bodyPr/>
          <a:lstStyle/>
          <a:p>
            <a:pPr>
              <a:spcBef>
                <a:spcPts val="400"/>
              </a:spcBef>
            </a:pPr>
            <a:r>
              <a:rPr lang="en-US" sz="1600" dirty="0" smtClean="0">
                <a:solidFill>
                  <a:srgbClr val="0000FF"/>
                </a:solidFill>
                <a:highlight>
                  <a:srgbClr val="FFFFFF"/>
                </a:highlight>
                <a:latin typeface="Consolas" panose="020B0609020204030204" pitchFamily="49" charset="0"/>
                <a:cs typeface="Consolas" panose="020B0609020204030204" pitchFamily="49" charset="0"/>
              </a:rPr>
              <a:t>private</a:t>
            </a:r>
            <a:r>
              <a:rPr lang="en-US" sz="1600" dirty="0" smtClean="0">
                <a:solidFill>
                  <a:srgbClr val="000000"/>
                </a:solidFill>
                <a:highlight>
                  <a:srgbClr val="FFFFFF"/>
                </a:highlight>
                <a:latin typeface="Consolas" panose="020B0609020204030204" pitchFamily="49" charset="0"/>
                <a:cs typeface="Consolas" panose="020B0609020204030204" pitchFamily="49" charset="0"/>
              </a:rPr>
              <a:t> </a:t>
            </a:r>
            <a:r>
              <a:rPr lang="en-US" sz="1600" dirty="0" err="1" smtClean="0">
                <a:solidFill>
                  <a:srgbClr val="0000FF"/>
                </a:solidFill>
                <a:highlight>
                  <a:srgbClr val="FFFFFF"/>
                </a:highlight>
                <a:latin typeface="Consolas" panose="020B0609020204030204" pitchFamily="49" charset="0"/>
                <a:cs typeface="Consolas" panose="020B0609020204030204" pitchFamily="49" charset="0"/>
              </a:rPr>
              <a:t>async</a:t>
            </a:r>
            <a:r>
              <a:rPr lang="en-US" sz="1600" dirty="0" smtClean="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void</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OnSuspending</a:t>
            </a:r>
            <a:r>
              <a:rPr lang="en-US" sz="1600" dirty="0">
                <a:solidFill>
                  <a:srgbClr val="000000"/>
                </a:solidFill>
                <a:highlight>
                  <a:srgbClr val="FFFFFF"/>
                </a:highlight>
                <a:latin typeface="Consolas" panose="020B0609020204030204" pitchFamily="49" charset="0"/>
                <a:cs typeface="Consolas" panose="020B0609020204030204" pitchFamily="49" charset="0"/>
              </a:rPr>
              <a:t>(</a:t>
            </a:r>
            <a:r>
              <a:rPr lang="en-US" sz="1600" dirty="0">
                <a:solidFill>
                  <a:srgbClr val="0000FF"/>
                </a:solidFill>
                <a:highlight>
                  <a:srgbClr val="FFFFFF"/>
                </a:highlight>
                <a:latin typeface="Consolas" panose="020B0609020204030204" pitchFamily="49" charset="0"/>
                <a:cs typeface="Consolas" panose="020B0609020204030204" pitchFamily="49" charset="0"/>
              </a:rPr>
              <a:t>object</a:t>
            </a:r>
            <a:r>
              <a:rPr lang="en-US" sz="1600" dirty="0">
                <a:solidFill>
                  <a:srgbClr val="000000"/>
                </a:solidFill>
                <a:highlight>
                  <a:srgbClr val="FFFFFF"/>
                </a:highlight>
                <a:latin typeface="Consolas" panose="020B0609020204030204" pitchFamily="49" charset="0"/>
                <a:cs typeface="Consolas" panose="020B0609020204030204" pitchFamily="49" charset="0"/>
              </a:rPr>
              <a:t> sender, </a:t>
            </a:r>
            <a:r>
              <a:rPr lang="en-US" sz="1600" dirty="0" err="1">
                <a:solidFill>
                  <a:srgbClr val="2B91AF"/>
                </a:solidFill>
                <a:highlight>
                  <a:srgbClr val="FFFFFF"/>
                </a:highlight>
                <a:latin typeface="Consolas" panose="020B0609020204030204" pitchFamily="49" charset="0"/>
                <a:cs typeface="Consolas" panose="020B0609020204030204" pitchFamily="49" charset="0"/>
              </a:rPr>
              <a:t>SuspendingEventArgs</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args</a:t>
            </a:r>
            <a:r>
              <a:rPr lang="en-US" sz="1600" dirty="0">
                <a:solidFill>
                  <a:srgbClr val="000000"/>
                </a:solidFill>
                <a:highlight>
                  <a:srgbClr val="FFFFFF"/>
                </a:highlight>
                <a:latin typeface="Consolas" panose="020B0609020204030204" pitchFamily="49" charset="0"/>
                <a:cs typeface="Consolas" panose="020B0609020204030204" pitchFamily="49" charset="0"/>
              </a:rPr>
              <a:t>)</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FF"/>
                </a:solidFill>
                <a:highlight>
                  <a:srgbClr val="FFFFFF"/>
                </a:highlight>
                <a:latin typeface="Consolas" panose="020B0609020204030204" pitchFamily="49" charset="0"/>
                <a:cs typeface="Consolas" panose="020B0609020204030204" pitchFamily="49" charset="0"/>
              </a:rPr>
              <a:t>var</a:t>
            </a:r>
            <a:r>
              <a:rPr lang="en-US" sz="1600" dirty="0">
                <a:solidFill>
                  <a:srgbClr val="000000"/>
                </a:solidFill>
                <a:highlight>
                  <a:srgbClr val="FFFFFF"/>
                </a:highlight>
                <a:latin typeface="Consolas" panose="020B0609020204030204" pitchFamily="49" charset="0"/>
                <a:cs typeface="Consolas" panose="020B0609020204030204" pitchFamily="49" charset="0"/>
              </a:rPr>
              <a:t> deferral = </a:t>
            </a:r>
            <a:r>
              <a:rPr lang="en-US" sz="1600" dirty="0" err="1">
                <a:solidFill>
                  <a:srgbClr val="000000"/>
                </a:solidFill>
                <a:highlight>
                  <a:srgbClr val="FFFFFF"/>
                </a:highlight>
                <a:latin typeface="Consolas" panose="020B0609020204030204" pitchFamily="49" charset="0"/>
                <a:cs typeface="Consolas" panose="020B0609020204030204" pitchFamily="49" charset="0"/>
              </a:rPr>
              <a:t>e.SuspendingOperation.GetDeferral</a:t>
            </a:r>
            <a:r>
              <a:rPr lang="en-US" sz="1600" dirty="0">
                <a:solidFill>
                  <a:srgbClr val="000000"/>
                </a:solidFill>
                <a:highlight>
                  <a:srgbClr val="FFFFFF"/>
                </a:highlight>
                <a:latin typeface="Consolas" panose="020B0609020204030204" pitchFamily="49" charset="0"/>
                <a:cs typeface="Consolas" panose="020B0609020204030204" pitchFamily="49" charset="0"/>
              </a:rPr>
              <a:t>();</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using</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FF"/>
                </a:solidFill>
                <a:highlight>
                  <a:srgbClr val="FFFFFF"/>
                </a:highlight>
                <a:latin typeface="Consolas" panose="020B0609020204030204" pitchFamily="49" charset="0"/>
                <a:cs typeface="Consolas" panose="020B0609020204030204" pitchFamily="49" charset="0"/>
              </a:rPr>
              <a:t>var</a:t>
            </a:r>
            <a:r>
              <a:rPr lang="en-US" sz="1600" dirty="0">
                <a:solidFill>
                  <a:srgbClr val="000000"/>
                </a:solidFill>
                <a:highlight>
                  <a:srgbClr val="FFFFFF"/>
                </a:highlight>
                <a:latin typeface="Consolas" panose="020B0609020204030204" pitchFamily="49" charset="0"/>
                <a:cs typeface="Consolas" panose="020B0609020204030204" pitchFamily="49" charset="0"/>
              </a:rPr>
              <a:t> session = </a:t>
            </a:r>
            <a:r>
              <a:rPr lang="en-US" sz="1600" dirty="0">
                <a:solidFill>
                  <a:srgbClr val="0000FF"/>
                </a:solidFill>
                <a:highlight>
                  <a:srgbClr val="FFFFFF"/>
                </a:highlight>
                <a:latin typeface="Consolas" panose="020B0609020204030204" pitchFamily="49" charset="0"/>
                <a:cs typeface="Consolas" panose="020B0609020204030204" pitchFamily="49" charset="0"/>
              </a:rPr>
              <a:t>new</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2B91AF"/>
                </a:solidFill>
                <a:highlight>
                  <a:srgbClr val="FFFFFF"/>
                </a:highlight>
                <a:latin typeface="Consolas" panose="020B0609020204030204" pitchFamily="49" charset="0"/>
                <a:cs typeface="Consolas" panose="020B0609020204030204" pitchFamily="49" charset="0"/>
              </a:rPr>
              <a:t>ExtendedExecutionSession</a:t>
            </a:r>
            <a:r>
              <a:rPr lang="en-US" sz="1600" dirty="0">
                <a:solidFill>
                  <a:srgbClr val="000000"/>
                </a:solidFill>
                <a:highlight>
                  <a:srgbClr val="FFFFFF"/>
                </a:highlight>
                <a:latin typeface="Consolas" panose="020B0609020204030204" pitchFamily="49" charset="0"/>
                <a:cs typeface="Consolas" panose="020B0609020204030204" pitchFamily="49" charset="0"/>
              </a:rPr>
              <a:t>{ Reason = </a:t>
            </a:r>
            <a:r>
              <a:rPr lang="en-US" sz="1600" dirty="0" err="1">
                <a:solidFill>
                  <a:srgbClr val="2B91AF"/>
                </a:solidFill>
                <a:highlight>
                  <a:srgbClr val="FFFFFF"/>
                </a:highlight>
                <a:latin typeface="Consolas" panose="020B0609020204030204" pitchFamily="49" charset="0"/>
                <a:cs typeface="Consolas" panose="020B0609020204030204" pitchFamily="49" charset="0"/>
              </a:rPr>
              <a:t>ExtendedExecutionReason</a:t>
            </a:r>
            <a:r>
              <a:rPr lang="en-US" sz="1600" dirty="0" err="1">
                <a:solidFill>
                  <a:srgbClr val="000000"/>
                </a:solidFill>
                <a:highlight>
                  <a:srgbClr val="FFFFFF"/>
                </a:highlight>
                <a:latin typeface="Consolas" panose="020B0609020204030204" pitchFamily="49" charset="0"/>
                <a:cs typeface="Consolas" panose="020B0609020204030204" pitchFamily="49" charset="0"/>
              </a:rPr>
              <a:t>.SavingData</a:t>
            </a: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session.Description</a:t>
            </a:r>
            <a:r>
              <a:rPr lang="en-US" sz="1600" dirty="0">
                <a:solidFill>
                  <a:srgbClr val="000000"/>
                </a:solidFill>
                <a:highlight>
                  <a:srgbClr val="FFFFFF"/>
                </a:highlight>
                <a:latin typeface="Consolas" panose="020B0609020204030204" pitchFamily="49" charset="0"/>
                <a:cs typeface="Consolas" panose="020B0609020204030204" pitchFamily="49" charset="0"/>
              </a:rPr>
              <a:t> = </a:t>
            </a:r>
            <a:r>
              <a:rPr lang="en-US" sz="1600" dirty="0">
                <a:solidFill>
                  <a:srgbClr val="A31515"/>
                </a:solidFill>
                <a:highlight>
                  <a:srgbClr val="FFFFFF"/>
                </a:highlight>
                <a:latin typeface="Consolas" panose="020B0609020204030204" pitchFamily="49" charset="0"/>
                <a:cs typeface="Consolas" panose="020B0609020204030204" pitchFamily="49" charset="0"/>
              </a:rPr>
              <a:t>"Upload Data"</a:t>
            </a:r>
            <a:r>
              <a:rPr lang="en-US" sz="1600" dirty="0">
                <a:solidFill>
                  <a:srgbClr val="000000"/>
                </a:solidFill>
                <a:highlight>
                  <a:srgbClr val="FFFFFF"/>
                </a:highlight>
                <a:latin typeface="Consolas" panose="020B0609020204030204" pitchFamily="49" charset="0"/>
                <a:cs typeface="Consolas" panose="020B0609020204030204" pitchFamily="49" charset="0"/>
              </a:rPr>
              <a:t>;</a:t>
            </a:r>
          </a:p>
          <a:p>
            <a:pPr>
              <a:spcBef>
                <a:spcPts val="400"/>
              </a:spcBef>
            </a:pP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session.Revoked</a:t>
            </a:r>
            <a:r>
              <a:rPr lang="en-US" sz="1600" dirty="0">
                <a:solidFill>
                  <a:srgbClr val="000000"/>
                </a:solidFill>
                <a:highlight>
                  <a:srgbClr val="FFFFFF"/>
                </a:highlight>
                <a:latin typeface="Consolas" panose="020B0609020204030204" pitchFamily="49" charset="0"/>
                <a:cs typeface="Consolas" panose="020B0609020204030204" pitchFamily="49" charset="0"/>
              </a:rPr>
              <a:t> += (s, e) =&gt; { Log("Save incomplete");</a:t>
            </a:r>
            <a:r>
              <a:rPr lang="en-US" sz="1600" dirty="0">
                <a:solidFill>
                  <a:srgbClr val="008000"/>
                </a:solidFill>
                <a:highlight>
                  <a:srgbClr val="FFFFFF"/>
                </a:highlight>
                <a:latin typeface="Consolas" panose="020B0609020204030204" pitchFamily="49" charset="0"/>
                <a:cs typeface="Consolas" panose="020B0609020204030204" pitchFamily="49" charset="0"/>
              </a:rPr>
              <a:t> </a:t>
            </a:r>
            <a:r>
              <a:rPr lang="en-US" sz="1600" dirty="0">
                <a:solidFill>
                  <a:srgbClr val="000000"/>
                </a:solidFill>
                <a:highlight>
                  <a:srgbClr val="FFFFFF"/>
                </a:highlight>
                <a:latin typeface="Consolas" panose="020B0609020204030204" pitchFamily="49" charset="0"/>
                <a:cs typeface="Consolas" panose="020B0609020204030204" pitchFamily="49" charset="0"/>
              </a:rPr>
              <a:t>};</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try</a:t>
            </a:r>
            <a:r>
              <a:rPr lang="en-US" sz="1600" dirty="0">
                <a:solidFill>
                  <a:srgbClr val="000000"/>
                </a:solidFill>
                <a:highlight>
                  <a:srgbClr val="FFFFFF"/>
                </a:highlight>
                <a:latin typeface="Consolas" panose="020B0609020204030204" pitchFamily="49" charset="0"/>
                <a:cs typeface="Consolas" panose="020B0609020204030204" pitchFamily="49" charset="0"/>
              </a:rPr>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if</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await</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session.RequestExtensionAsync</a:t>
            </a:r>
            <a:r>
              <a:rPr lang="en-US" sz="1600" dirty="0">
                <a:solidFill>
                  <a:srgbClr val="000000"/>
                </a:solidFill>
                <a:highlight>
                  <a:srgbClr val="FFFFFF"/>
                </a:highlight>
                <a:latin typeface="Consolas" panose="020B0609020204030204" pitchFamily="49" charset="0"/>
                <a:cs typeface="Consolas" panose="020B0609020204030204" pitchFamily="49" charset="0"/>
              </a:rPr>
              <a:t>() == </a:t>
            </a:r>
            <a:r>
              <a:rPr lang="en-US" sz="1600" dirty="0" err="1">
                <a:solidFill>
                  <a:srgbClr val="2B91AF"/>
                </a:solidFill>
                <a:highlight>
                  <a:srgbClr val="FFFFFF"/>
                </a:highlight>
                <a:latin typeface="Consolas" panose="020B0609020204030204" pitchFamily="49" charset="0"/>
                <a:cs typeface="Consolas" panose="020B0609020204030204" pitchFamily="49" charset="0"/>
              </a:rPr>
              <a:t>ExtendedExecutionResult</a:t>
            </a:r>
            <a:r>
              <a:rPr lang="en-US" sz="1600" dirty="0" err="1">
                <a:solidFill>
                  <a:srgbClr val="000000"/>
                </a:solidFill>
                <a:highlight>
                  <a:srgbClr val="FFFFFF"/>
                </a:highlight>
                <a:latin typeface="Consolas" panose="020B0609020204030204" pitchFamily="49" charset="0"/>
                <a:cs typeface="Consolas" panose="020B0609020204030204" pitchFamily="49" charset="0"/>
              </a:rPr>
              <a:t>.Denied</a:t>
            </a:r>
            <a:r>
              <a:rPr lang="en-US" sz="1600" dirty="0">
                <a:solidFill>
                  <a:srgbClr val="000000"/>
                </a:solidFill>
                <a:highlight>
                  <a:srgbClr val="FFFFFF"/>
                </a:highlight>
                <a:latin typeface="Consolas" panose="020B0609020204030204" pitchFamily="49" charset="0"/>
                <a:cs typeface="Consolas" panose="020B0609020204030204" pitchFamily="49" charset="0"/>
              </a:rPr>
              <a:t>)</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8000"/>
                </a:solidFill>
                <a:highlight>
                  <a:srgbClr val="FFFFFF"/>
                </a:highlight>
                <a:latin typeface="Consolas" panose="020B0609020204030204" pitchFamily="49" charset="0"/>
                <a:cs typeface="Consolas" panose="020B0609020204030204" pitchFamily="49" charset="0"/>
              </a:rPr>
              <a:t>// takes 3 seconds</a:t>
            </a:r>
          </a:p>
          <a:p>
            <a:pPr>
              <a:spcBef>
                <a:spcPts val="400"/>
              </a:spcBef>
            </a:pP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UploadBasicData</a:t>
            </a: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else</a:t>
            </a:r>
            <a:r>
              <a:rPr lang="en-US" sz="1600" dirty="0">
                <a:solidFill>
                  <a:srgbClr val="000000"/>
                </a:solidFill>
                <a:highlight>
                  <a:srgbClr val="FFFFFF"/>
                </a:highlight>
                <a:latin typeface="Consolas" panose="020B0609020204030204" pitchFamily="49" charset="0"/>
                <a:cs typeface="Consolas" panose="020B0609020204030204" pitchFamily="49" charset="0"/>
              </a:rPr>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8000"/>
                </a:solidFill>
                <a:highlight>
                  <a:srgbClr val="FFFFFF"/>
                </a:highlight>
                <a:latin typeface="Consolas" panose="020B0609020204030204" pitchFamily="49" charset="0"/>
                <a:cs typeface="Consolas" panose="020B0609020204030204" pitchFamily="49" charset="0"/>
              </a:rPr>
              <a:t>// takes 8 seconds</a:t>
            </a:r>
            <a:endParaRPr lang="en-US" sz="1600" dirty="0">
              <a:solidFill>
                <a:srgbClr val="000000"/>
              </a:solidFill>
              <a:highlight>
                <a:srgbClr val="FFFFFF"/>
              </a:highlight>
              <a:latin typeface="Consolas" panose="020B0609020204030204" pitchFamily="49" charset="0"/>
              <a:cs typeface="Consolas" panose="020B0609020204030204" pitchFamily="49" charset="0"/>
            </a:endParaRPr>
          </a:p>
          <a:p>
            <a:pPr>
              <a:spcBef>
                <a:spcPts val="400"/>
              </a:spcBef>
            </a:pP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await</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UploadDataAsync</a:t>
            </a:r>
            <a:r>
              <a:rPr lang="en-US" sz="1600" dirty="0">
                <a:solidFill>
                  <a:srgbClr val="000000"/>
                </a:solidFill>
                <a:highlight>
                  <a:srgbClr val="FFFFFF"/>
                </a:highlight>
                <a:latin typeface="Consolas" panose="020B0609020204030204" pitchFamily="49" charset="0"/>
                <a:cs typeface="Consolas" panose="020B0609020204030204" pitchFamily="49" charset="0"/>
              </a:rPr>
              <a:t>(session);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Log("Save complete");</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catch </a:t>
            </a:r>
            <a:r>
              <a:rPr lang="en-US" sz="1600" dirty="0">
                <a:solidFill>
                  <a:srgbClr val="000000"/>
                </a:solidFill>
                <a:highlight>
                  <a:srgbClr val="FFFFFF"/>
                </a:highlight>
                <a:latin typeface="Consolas" panose="020B0609020204030204" pitchFamily="49" charset="0"/>
                <a:cs typeface="Consolas" panose="020B0609020204030204" pitchFamily="49" charset="0"/>
              </a:rPr>
              <a:t>{ Log("Save failed");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a:solidFill>
                  <a:srgbClr val="0000FF"/>
                </a:solidFill>
                <a:highlight>
                  <a:srgbClr val="FFFFFF"/>
                </a:highlight>
                <a:latin typeface="Consolas" panose="020B0609020204030204" pitchFamily="49" charset="0"/>
                <a:cs typeface="Consolas" panose="020B0609020204030204" pitchFamily="49" charset="0"/>
              </a:rPr>
              <a:t>finally </a:t>
            </a:r>
            <a:r>
              <a:rPr lang="en-US" sz="1600" dirty="0">
                <a:solidFill>
                  <a:srgbClr val="000000"/>
                </a:solidFill>
                <a:highlight>
                  <a:srgbClr val="FFFFFF"/>
                </a:highlight>
                <a:latin typeface="Consolas" panose="020B0609020204030204" pitchFamily="49" charset="0"/>
                <a:cs typeface="Consolas" panose="020B0609020204030204" pitchFamily="49" charset="0"/>
              </a:rPr>
              <a:t>{ </a:t>
            </a:r>
            <a:r>
              <a:rPr lang="en-US" sz="1600" dirty="0" err="1">
                <a:solidFill>
                  <a:srgbClr val="000000"/>
                </a:solidFill>
                <a:highlight>
                  <a:srgbClr val="FFFFFF"/>
                </a:highlight>
                <a:latin typeface="Consolas" panose="020B0609020204030204" pitchFamily="49" charset="0"/>
                <a:cs typeface="Consolas" panose="020B0609020204030204" pitchFamily="49" charset="0"/>
              </a:rPr>
              <a:t>deferral.Complete</a:t>
            </a: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    </a:t>
            </a:r>
            <a:br>
              <a:rPr lang="en-US" sz="1600" dirty="0">
                <a:solidFill>
                  <a:srgbClr val="000000"/>
                </a:solidFill>
                <a:highlight>
                  <a:srgbClr val="FFFFFF"/>
                </a:highlight>
                <a:latin typeface="Consolas" panose="020B0609020204030204" pitchFamily="49" charset="0"/>
                <a:cs typeface="Consolas" panose="020B0609020204030204" pitchFamily="49" charset="0"/>
              </a:rPr>
            </a:br>
            <a:r>
              <a:rPr lang="en-US" sz="1600" dirty="0">
                <a:solidFill>
                  <a:srgbClr val="000000"/>
                </a:solidFill>
                <a:highlight>
                  <a:srgbClr val="FFFFFF"/>
                </a:highlight>
                <a:latin typeface="Consolas" panose="020B0609020204030204" pitchFamily="49" charset="0"/>
                <a:cs typeface="Consolas" panose="020B0609020204030204" pitchFamily="49" charset="0"/>
              </a:rPr>
              <a:t>}</a:t>
            </a:r>
            <a:endParaRPr lang="en-US" sz="1600" dirty="0">
              <a:latin typeface="Consolas" panose="020B0609020204030204" pitchFamily="49" charset="0"/>
              <a:cs typeface="Consolas" panose="020B0609020204030204" pitchFamily="49" charset="0"/>
            </a:endParaRPr>
          </a:p>
        </p:txBody>
      </p:sp>
      <p:sp>
        <p:nvSpPr>
          <p:cNvPr id="6" name="Rectangle 5"/>
          <p:cNvSpPr/>
          <p:nvPr/>
        </p:nvSpPr>
        <p:spPr bwMode="auto">
          <a:xfrm>
            <a:off x="372874" y="1593670"/>
            <a:ext cx="11279376" cy="794020"/>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231948" y="3383280"/>
            <a:ext cx="9188354" cy="2011679"/>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555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1793" y="4736942"/>
            <a:ext cx="10995991" cy="10304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Windows 10</a:t>
            </a:r>
          </a:p>
          <a:p>
            <a:pPr algn="ctr">
              <a:lnSpc>
                <a:spcPct val="90000"/>
              </a:lnSpc>
              <a:spcBef>
                <a:spcPts val="600"/>
              </a:spcBef>
            </a:pPr>
            <a:r>
              <a:rPr lang="en-US" sz="1400" dirty="0" smtClean="0"/>
              <a:t>operating system</a:t>
            </a:r>
          </a:p>
        </p:txBody>
      </p:sp>
      <p:grpSp>
        <p:nvGrpSpPr>
          <p:cNvPr id="7" name="Group 6"/>
          <p:cNvGrpSpPr/>
          <p:nvPr/>
        </p:nvGrpSpPr>
        <p:grpSpPr>
          <a:xfrm>
            <a:off x="7288083" y="1008403"/>
            <a:ext cx="4317507" cy="2348279"/>
            <a:chOff x="7288083" y="1008403"/>
            <a:chExt cx="4317507" cy="2348279"/>
          </a:xfrm>
        </p:grpSpPr>
        <p:sp>
          <p:nvSpPr>
            <p:cNvPr id="23" name="Rectangle 22"/>
            <p:cNvSpPr/>
            <p:nvPr/>
          </p:nvSpPr>
          <p:spPr>
            <a:xfrm>
              <a:off x="7288083" y="1008403"/>
              <a:ext cx="4317507" cy="2348279"/>
            </a:xfrm>
            <a:prstGeom prst="rect">
              <a:avLst/>
            </a:pr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b" anchorCtr="0" forceAA="0" compatLnSpc="1">
              <a:prstTxWarp prst="textNoShape">
                <a:avLst/>
              </a:prstTxWarp>
              <a:noAutofit/>
            </a:bodyPr>
            <a:lstStyle/>
            <a:p>
              <a:pPr algn="ctr">
                <a:lnSpc>
                  <a:spcPct val="90000"/>
                </a:lnSpc>
                <a:spcBef>
                  <a:spcPts val="600"/>
                </a:spcBef>
              </a:pPr>
              <a:r>
                <a:rPr lang="en-US" sz="2400" dirty="0" smtClean="0">
                  <a:solidFill>
                    <a:schemeClr val="tx2"/>
                  </a:solidFill>
                </a:rPr>
                <a:t>Bridging technologies</a:t>
              </a:r>
            </a:p>
          </p:txBody>
        </p:sp>
        <p:grpSp>
          <p:nvGrpSpPr>
            <p:cNvPr id="42" name="Group 41"/>
            <p:cNvGrpSpPr/>
            <p:nvPr/>
          </p:nvGrpSpPr>
          <p:grpSpPr>
            <a:xfrm>
              <a:off x="7463676" y="1206970"/>
              <a:ext cx="3966324" cy="1546366"/>
              <a:chOff x="7288084" y="1435123"/>
              <a:chExt cx="4317507" cy="1429501"/>
            </a:xfrm>
            <a:solidFill>
              <a:schemeClr val="bg2">
                <a:lumMod val="75000"/>
              </a:schemeClr>
            </a:solidFill>
          </p:grpSpPr>
          <p:sp>
            <p:nvSpPr>
              <p:cNvPr id="32" name="Snip Diagonal Corner Rectangle 31"/>
              <p:cNvSpPr/>
              <p:nvPr/>
            </p:nvSpPr>
            <p:spPr>
              <a:xfrm>
                <a:off x="10627325"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Win32</a:t>
                </a:r>
                <a:endParaRPr lang="en-US" sz="2400" dirty="0" smtClean="0"/>
              </a:p>
              <a:p>
                <a:pPr algn="ctr">
                  <a:lnSpc>
                    <a:spcPct val="90000"/>
                  </a:lnSpc>
                  <a:spcBef>
                    <a:spcPts val="600"/>
                  </a:spcBef>
                </a:pPr>
                <a:r>
                  <a:rPr lang="en-US" sz="1400" dirty="0" smtClean="0"/>
                  <a:t>desktop</a:t>
                </a:r>
                <a:endParaRPr lang="en-US" sz="2400" dirty="0" smtClean="0"/>
              </a:p>
            </p:txBody>
          </p:sp>
          <p:sp>
            <p:nvSpPr>
              <p:cNvPr id="33" name="Snip Diagonal Corner Rectangle 32"/>
              <p:cNvSpPr/>
              <p:nvPr/>
            </p:nvSpPr>
            <p:spPr>
              <a:xfrm>
                <a:off x="9514245"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Web</a:t>
                </a:r>
                <a:endParaRPr lang="en-US" sz="2400" dirty="0" smtClean="0"/>
              </a:p>
              <a:p>
                <a:pPr algn="ctr">
                  <a:lnSpc>
                    <a:spcPct val="90000"/>
                  </a:lnSpc>
                  <a:spcBef>
                    <a:spcPts val="600"/>
                  </a:spcBef>
                </a:pPr>
                <a:r>
                  <a:rPr lang="en-US" sz="1400" dirty="0" smtClean="0"/>
                  <a:t>hosted</a:t>
                </a:r>
                <a:endParaRPr lang="en-US" sz="2400" dirty="0" smtClean="0"/>
              </a:p>
            </p:txBody>
          </p:sp>
          <p:sp>
            <p:nvSpPr>
              <p:cNvPr id="34" name="Snip Diagonal Corner Rectangle 33"/>
              <p:cNvSpPr/>
              <p:nvPr/>
            </p:nvSpPr>
            <p:spPr>
              <a:xfrm>
                <a:off x="8401164"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smtClean="0"/>
                  <a:t>Java</a:t>
                </a:r>
              </a:p>
              <a:p>
                <a:pPr algn="ctr">
                  <a:lnSpc>
                    <a:spcPct val="90000"/>
                  </a:lnSpc>
                  <a:spcBef>
                    <a:spcPts val="600"/>
                  </a:spcBef>
                </a:pPr>
                <a:r>
                  <a:rPr lang="en-US" sz="1400" dirty="0" smtClean="0"/>
                  <a:t>Android</a:t>
                </a:r>
                <a:endParaRPr lang="en-US" sz="2400" dirty="0" smtClean="0"/>
              </a:p>
            </p:txBody>
          </p:sp>
          <p:sp>
            <p:nvSpPr>
              <p:cNvPr id="35" name="Snip Diagonal Corner Rectangle 34"/>
              <p:cNvSpPr/>
              <p:nvPr/>
            </p:nvSpPr>
            <p:spPr>
              <a:xfrm>
                <a:off x="7288084" y="1435123"/>
                <a:ext cx="978266" cy="1429501"/>
              </a:xfrm>
              <a:prstGeom prst="snip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000" dirty="0" err="1" smtClean="0"/>
                  <a:t>Obj.C</a:t>
                </a:r>
                <a:endParaRPr lang="en-US" sz="2000" dirty="0" smtClean="0"/>
              </a:p>
              <a:p>
                <a:pPr algn="ctr">
                  <a:lnSpc>
                    <a:spcPct val="90000"/>
                  </a:lnSpc>
                  <a:spcBef>
                    <a:spcPts val="600"/>
                  </a:spcBef>
                </a:pPr>
                <a:r>
                  <a:rPr lang="en-US" sz="1400" dirty="0" smtClean="0"/>
                  <a:t>iOS</a:t>
                </a:r>
                <a:endParaRPr lang="en-US" sz="2400" dirty="0" smtClean="0"/>
              </a:p>
            </p:txBody>
          </p:sp>
        </p:grpSp>
      </p:grpSp>
      <p:grpSp>
        <p:nvGrpSpPr>
          <p:cNvPr id="3" name="Group 2"/>
          <p:cNvGrpSpPr/>
          <p:nvPr/>
        </p:nvGrpSpPr>
        <p:grpSpPr>
          <a:xfrm>
            <a:off x="3938035" y="1008403"/>
            <a:ext cx="7667555" cy="3594295"/>
            <a:chOff x="3938035" y="1008403"/>
            <a:chExt cx="7667555" cy="3594295"/>
          </a:xfrm>
        </p:grpSpPr>
        <p:sp>
          <p:nvSpPr>
            <p:cNvPr id="5" name="Rectangle 4"/>
            <p:cNvSpPr/>
            <p:nvPr/>
          </p:nvSpPr>
          <p:spPr>
            <a:xfrm>
              <a:off x="3948842" y="3495305"/>
              <a:ext cx="7656748" cy="11073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Universal Windows Platform</a:t>
              </a:r>
            </a:p>
          </p:txBody>
        </p:sp>
        <p:sp>
          <p:nvSpPr>
            <p:cNvPr id="24" name="Rectangle 23"/>
            <p:cNvSpPr/>
            <p:nvPr/>
          </p:nvSpPr>
          <p:spPr>
            <a:xfrm>
              <a:off x="6175003" y="2258568"/>
              <a:ext cx="978266" cy="1098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WWA</a:t>
              </a:r>
            </a:p>
          </p:txBody>
        </p:sp>
        <p:sp>
          <p:nvSpPr>
            <p:cNvPr id="25" name="Rectangle 24"/>
            <p:cNvSpPr/>
            <p:nvPr/>
          </p:nvSpPr>
          <p:spPr>
            <a:xfrm>
              <a:off x="5061923" y="2258568"/>
              <a:ext cx="978266" cy="1098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C++</a:t>
              </a:r>
            </a:p>
            <a:p>
              <a:pPr algn="ctr">
                <a:lnSpc>
                  <a:spcPct val="90000"/>
                </a:lnSpc>
                <a:spcBef>
                  <a:spcPts val="600"/>
                </a:spcBef>
              </a:pPr>
              <a:r>
                <a:rPr lang="en-US" sz="1400" dirty="0" smtClean="0"/>
                <a:t>&amp; CX</a:t>
              </a:r>
              <a:endParaRPr lang="en-US" sz="2400" dirty="0" smtClean="0"/>
            </a:p>
          </p:txBody>
        </p:sp>
        <p:sp>
          <p:nvSpPr>
            <p:cNvPr id="26" name="Rectangle 25"/>
            <p:cNvSpPr/>
            <p:nvPr/>
          </p:nvSpPr>
          <p:spPr>
            <a:xfrm>
              <a:off x="3948842" y="2258568"/>
              <a:ext cx="978266" cy="1098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err="1" smtClean="0"/>
                <a:t>.Net</a:t>
              </a:r>
              <a:endParaRPr lang="en-US" sz="2400" dirty="0" smtClean="0"/>
            </a:p>
            <a:p>
              <a:pPr algn="ctr">
                <a:lnSpc>
                  <a:spcPct val="90000"/>
                </a:lnSpc>
                <a:spcBef>
                  <a:spcPts val="600"/>
                </a:spcBef>
              </a:pPr>
              <a:r>
                <a:rPr lang="en-US" sz="1200" dirty="0" smtClean="0"/>
                <a:t>languages</a:t>
              </a:r>
              <a:endParaRPr lang="en-US" sz="2400" dirty="0" smtClean="0"/>
            </a:p>
          </p:txBody>
        </p:sp>
        <p:sp>
          <p:nvSpPr>
            <p:cNvPr id="36" name="Rectangle 35"/>
            <p:cNvSpPr/>
            <p:nvPr/>
          </p:nvSpPr>
          <p:spPr>
            <a:xfrm>
              <a:off x="6175003" y="1008403"/>
              <a:ext cx="978266" cy="110664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HTML</a:t>
              </a:r>
            </a:p>
          </p:txBody>
        </p:sp>
        <p:sp>
          <p:nvSpPr>
            <p:cNvPr id="37" name="Rectangle 36"/>
            <p:cNvSpPr/>
            <p:nvPr/>
          </p:nvSpPr>
          <p:spPr>
            <a:xfrm>
              <a:off x="3938035" y="1640257"/>
              <a:ext cx="2091347" cy="4747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DirectX</a:t>
              </a:r>
            </a:p>
          </p:txBody>
        </p:sp>
        <p:sp>
          <p:nvSpPr>
            <p:cNvPr id="38" name="Rectangle 37"/>
            <p:cNvSpPr/>
            <p:nvPr/>
          </p:nvSpPr>
          <p:spPr>
            <a:xfrm>
              <a:off x="3948841" y="1012199"/>
              <a:ext cx="2091347" cy="4938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XAML</a:t>
              </a:r>
            </a:p>
          </p:txBody>
        </p:sp>
      </p:grpSp>
      <p:grpSp>
        <p:nvGrpSpPr>
          <p:cNvPr id="2" name="Group 1"/>
          <p:cNvGrpSpPr/>
          <p:nvPr/>
        </p:nvGrpSpPr>
        <p:grpSpPr>
          <a:xfrm>
            <a:off x="609601" y="1008403"/>
            <a:ext cx="3204427" cy="3594295"/>
            <a:chOff x="609601" y="1008403"/>
            <a:chExt cx="3204427" cy="3594295"/>
          </a:xfrm>
        </p:grpSpPr>
        <p:sp>
          <p:nvSpPr>
            <p:cNvPr id="6" name="Rectangle 5"/>
            <p:cNvSpPr/>
            <p:nvPr/>
          </p:nvSpPr>
          <p:spPr>
            <a:xfrm>
              <a:off x="2835762" y="2258567"/>
              <a:ext cx="978266" cy="23441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C++</a:t>
              </a:r>
            </a:p>
          </p:txBody>
        </p:sp>
        <p:sp>
          <p:nvSpPr>
            <p:cNvPr id="19" name="Rectangle 18"/>
            <p:cNvSpPr/>
            <p:nvPr/>
          </p:nvSpPr>
          <p:spPr>
            <a:xfrm>
              <a:off x="609601" y="2258568"/>
              <a:ext cx="2091346" cy="10981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err="1" smtClean="0"/>
                <a:t>.Net</a:t>
              </a:r>
              <a:endParaRPr lang="en-US" sz="2400" dirty="0" smtClean="0"/>
            </a:p>
            <a:p>
              <a:pPr algn="ctr">
                <a:lnSpc>
                  <a:spcPct val="90000"/>
                </a:lnSpc>
                <a:spcBef>
                  <a:spcPts val="600"/>
                </a:spcBef>
              </a:pPr>
              <a:r>
                <a:rPr lang="en-US" sz="1200" dirty="0" smtClean="0"/>
                <a:t>languages</a:t>
              </a:r>
              <a:endParaRPr lang="en-US" sz="2400" dirty="0" smtClean="0"/>
            </a:p>
          </p:txBody>
        </p:sp>
        <p:sp>
          <p:nvSpPr>
            <p:cNvPr id="29" name="Rectangle 28"/>
            <p:cNvSpPr/>
            <p:nvPr/>
          </p:nvSpPr>
          <p:spPr>
            <a:xfrm>
              <a:off x="2835762" y="1008403"/>
              <a:ext cx="978266" cy="1106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MFC</a:t>
              </a:r>
            </a:p>
          </p:txBody>
        </p:sp>
        <p:sp>
          <p:nvSpPr>
            <p:cNvPr id="30" name="Rectangle 29"/>
            <p:cNvSpPr/>
            <p:nvPr/>
          </p:nvSpPr>
          <p:spPr>
            <a:xfrm>
              <a:off x="1722681" y="1008403"/>
              <a:ext cx="978266" cy="1106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WF</a:t>
              </a:r>
            </a:p>
          </p:txBody>
        </p:sp>
        <p:sp>
          <p:nvSpPr>
            <p:cNvPr id="31" name="Rectangle 30"/>
            <p:cNvSpPr/>
            <p:nvPr/>
          </p:nvSpPr>
          <p:spPr>
            <a:xfrm>
              <a:off x="609601" y="1008403"/>
              <a:ext cx="978266" cy="1106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smtClean="0"/>
                <a:t>WPF</a:t>
              </a:r>
            </a:p>
          </p:txBody>
        </p:sp>
        <p:sp>
          <p:nvSpPr>
            <p:cNvPr id="41" name="Rectangle 40"/>
            <p:cNvSpPr/>
            <p:nvPr/>
          </p:nvSpPr>
          <p:spPr>
            <a:xfrm>
              <a:off x="609601" y="3500204"/>
              <a:ext cx="2091346" cy="11024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9728" rIns="0" bIns="109728" numCol="1" spcCol="0" rtlCol="0" fromWordArt="0" anchor="ctr" anchorCtr="0" forceAA="0" compatLnSpc="1">
              <a:prstTxWarp prst="textNoShape">
                <a:avLst/>
              </a:prstTxWarp>
              <a:noAutofit/>
            </a:bodyPr>
            <a:lstStyle/>
            <a:p>
              <a:pPr algn="ctr">
                <a:lnSpc>
                  <a:spcPct val="90000"/>
                </a:lnSpc>
                <a:spcBef>
                  <a:spcPts val="600"/>
                </a:spcBef>
              </a:pPr>
              <a:r>
                <a:rPr lang="en-US" sz="2400" dirty="0" err="1" smtClean="0"/>
                <a:t>.Net</a:t>
              </a:r>
              <a:endParaRPr lang="en-US" sz="2400" dirty="0" smtClean="0"/>
            </a:p>
            <a:p>
              <a:pPr algn="ctr">
                <a:lnSpc>
                  <a:spcPct val="90000"/>
                </a:lnSpc>
                <a:spcBef>
                  <a:spcPts val="600"/>
                </a:spcBef>
              </a:pPr>
              <a:r>
                <a:rPr lang="en-US" sz="1200" dirty="0" smtClean="0"/>
                <a:t>runtime</a:t>
              </a:r>
              <a:endParaRPr lang="en-US" sz="2400" dirty="0" smtClean="0"/>
            </a:p>
          </p:txBody>
        </p:sp>
      </p:grpSp>
    </p:spTree>
    <p:extLst>
      <p:ext uri="{BB962C8B-B14F-4D97-AF65-F5344CB8AC3E}">
        <p14:creationId xmlns:p14="http://schemas.microsoft.com/office/powerpoint/2010/main" val="51635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 y="2579602"/>
            <a:ext cx="11637012" cy="1698798"/>
          </a:xfrm>
        </p:spPr>
        <p:txBody>
          <a:bodyPr/>
          <a:lstStyle/>
          <a:p>
            <a:r>
              <a:rPr lang="en-US" dirty="0" smtClean="0"/>
              <a:t>Understanding the App Life Cycle facilitates a smoother experience</a:t>
            </a:r>
            <a:endParaRPr lang="en-US" dirty="0"/>
          </a:p>
        </p:txBody>
      </p:sp>
    </p:spTree>
    <p:extLst>
      <p:ext uri="{BB962C8B-B14F-4D97-AF65-F5344CB8AC3E}">
        <p14:creationId xmlns:p14="http://schemas.microsoft.com/office/powerpoint/2010/main" val="404877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Building a background task</a:t>
            </a:r>
            <a:endParaRPr lang="en-US" dirty="0"/>
          </a:p>
        </p:txBody>
      </p:sp>
      <p:sp>
        <p:nvSpPr>
          <p:cNvPr id="4" name="Text Placeholder 3"/>
          <p:cNvSpPr>
            <a:spLocks noGrp="1"/>
          </p:cNvSpPr>
          <p:nvPr>
            <p:ph type="body" sz="quarter" idx="10"/>
          </p:nvPr>
        </p:nvSpPr>
        <p:spPr/>
        <p:txBody>
          <a:bodyPr/>
          <a:lstStyle/>
          <a:p>
            <a:r>
              <a:rPr lang="en-US" dirty="0" smtClean="0"/>
              <a:t>Respect cost</a:t>
            </a:r>
          </a:p>
          <a:p>
            <a:pPr lvl="1"/>
            <a:r>
              <a:rPr lang="en-US" dirty="0" err="1" smtClean="0"/>
              <a:t>BackgroundWorkCostValue.High</a:t>
            </a:r>
            <a:r>
              <a:rPr lang="en-US" dirty="0" smtClean="0"/>
              <a:t> means the task should not do work</a:t>
            </a:r>
          </a:p>
          <a:p>
            <a:r>
              <a:rPr lang="en-US" dirty="0" smtClean="0"/>
              <a:t>Handling cancelation</a:t>
            </a:r>
          </a:p>
          <a:p>
            <a:pPr lvl="1"/>
            <a:r>
              <a:rPr lang="en-US" dirty="0" smtClean="0"/>
              <a:t>Tasks can be cancelled by the app or operating system heuristics</a:t>
            </a:r>
          </a:p>
          <a:p>
            <a:r>
              <a:rPr lang="en-US" dirty="0" smtClean="0"/>
              <a:t>Running in deferral</a:t>
            </a:r>
          </a:p>
          <a:p>
            <a:pPr lvl="1"/>
            <a:r>
              <a:rPr lang="en-US" dirty="0" smtClean="0"/>
              <a:t>Background tasks do not have to operate asynchronously</a:t>
            </a:r>
          </a:p>
          <a:p>
            <a:r>
              <a:rPr lang="en-US" dirty="0" smtClean="0"/>
              <a:t>Progress feedback</a:t>
            </a:r>
          </a:p>
          <a:p>
            <a:pPr lvl="1"/>
            <a:r>
              <a:rPr lang="en-US" dirty="0" smtClean="0"/>
              <a:t>Progress is a numeric value</a:t>
            </a:r>
          </a:p>
        </p:txBody>
      </p:sp>
    </p:spTree>
    <p:extLst>
      <p:ext uri="{BB962C8B-B14F-4D97-AF65-F5344CB8AC3E}">
        <p14:creationId xmlns:p14="http://schemas.microsoft.com/office/powerpoint/2010/main" val="250856810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Request Background Permission</a:t>
            </a:r>
            <a:endParaRPr lang="en-US" dirty="0"/>
          </a:p>
        </p:txBody>
      </p:sp>
      <p:pic>
        <p:nvPicPr>
          <p:cNvPr id="14" name="Picture 13"/>
          <p:cNvPicPr>
            <a:picLocks noChangeAspect="1"/>
          </p:cNvPicPr>
          <p:nvPr/>
        </p:nvPicPr>
        <p:blipFill>
          <a:blip r:embed="rId3"/>
          <a:stretch>
            <a:fillRect/>
          </a:stretch>
        </p:blipFill>
        <p:spPr>
          <a:xfrm>
            <a:off x="418643" y="1651091"/>
            <a:ext cx="11485443" cy="4392482"/>
          </a:xfrm>
          <a:prstGeom prst="rect">
            <a:avLst/>
          </a:prstGeom>
        </p:spPr>
      </p:pic>
      <p:sp>
        <p:nvSpPr>
          <p:cNvPr id="15" name="Rectangle 14"/>
          <p:cNvSpPr/>
          <p:nvPr/>
        </p:nvSpPr>
        <p:spPr bwMode="auto">
          <a:xfrm>
            <a:off x="6917723" y="1488670"/>
            <a:ext cx="3436295" cy="674653"/>
          </a:xfrm>
          <a:prstGeom prst="rect">
            <a:avLst/>
          </a:prstGeom>
          <a:noFill/>
          <a:ln w="762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658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condition(s) [ if? ]</a:t>
            </a:r>
            <a:endParaRPr lang="en-US" dirty="0"/>
          </a:p>
        </p:txBody>
      </p:sp>
      <p:sp>
        <p:nvSpPr>
          <p:cNvPr id="3" name="Text Placeholder 2"/>
          <p:cNvSpPr>
            <a:spLocks noGrp="1"/>
          </p:cNvSpPr>
          <p:nvPr>
            <p:ph sz="quarter" idx="14"/>
          </p:nvPr>
        </p:nvSpPr>
        <p:spPr/>
        <p:txBody>
          <a:bodyPr/>
          <a:lstStyle/>
          <a:p>
            <a:pPr lvl="0"/>
            <a:r>
              <a:rPr lang="en-US" dirty="0" smtClean="0"/>
              <a:t>User Present</a:t>
            </a:r>
          </a:p>
          <a:p>
            <a:pPr lvl="1"/>
            <a:r>
              <a:rPr lang="en-US" dirty="0" smtClean="0"/>
              <a:t>If the user is present</a:t>
            </a:r>
          </a:p>
          <a:p>
            <a:pPr lvl="0"/>
            <a:r>
              <a:rPr lang="en-US" dirty="0" smtClean="0"/>
              <a:t>User Not Present</a:t>
            </a:r>
          </a:p>
          <a:p>
            <a:pPr lvl="1"/>
            <a:r>
              <a:rPr lang="en-US" dirty="0" smtClean="0"/>
              <a:t>If the user is not present</a:t>
            </a:r>
          </a:p>
          <a:p>
            <a:pPr lvl="0"/>
            <a:r>
              <a:rPr lang="en-US" dirty="0" smtClean="0"/>
              <a:t>Internet Available</a:t>
            </a:r>
          </a:p>
          <a:p>
            <a:pPr lvl="1"/>
            <a:r>
              <a:rPr lang="en-US" dirty="0" smtClean="0"/>
              <a:t>If the internet is available</a:t>
            </a:r>
          </a:p>
          <a:p>
            <a:pPr lvl="0"/>
            <a:r>
              <a:rPr lang="en-US" dirty="0" smtClean="0"/>
              <a:t>Internet Not Available</a:t>
            </a:r>
          </a:p>
          <a:p>
            <a:pPr lvl="1"/>
            <a:r>
              <a:rPr lang="en-US" dirty="0" smtClean="0"/>
              <a:t>If the internet is not available</a:t>
            </a:r>
            <a:endParaRPr lang="en-US" dirty="0"/>
          </a:p>
        </p:txBody>
      </p:sp>
      <p:sp>
        <p:nvSpPr>
          <p:cNvPr id="4" name="Text Placeholder 3"/>
          <p:cNvSpPr>
            <a:spLocks noGrp="1"/>
          </p:cNvSpPr>
          <p:nvPr>
            <p:ph sz="quarter" idx="15"/>
          </p:nvPr>
        </p:nvSpPr>
        <p:spPr/>
        <p:txBody>
          <a:bodyPr/>
          <a:lstStyle/>
          <a:p>
            <a:pPr lvl="0"/>
            <a:r>
              <a:rPr lang="en-US" dirty="0" smtClean="0"/>
              <a:t>Session Connected</a:t>
            </a:r>
          </a:p>
          <a:p>
            <a:pPr lvl="1"/>
            <a:r>
              <a:rPr lang="en-US" dirty="0" smtClean="0"/>
              <a:t>If the user is logged in</a:t>
            </a:r>
          </a:p>
          <a:p>
            <a:pPr lvl="0"/>
            <a:r>
              <a:rPr lang="en-US" dirty="0" smtClean="0"/>
              <a:t>Session Disconnected</a:t>
            </a:r>
          </a:p>
          <a:p>
            <a:pPr lvl="1"/>
            <a:r>
              <a:rPr lang="en-US" dirty="0" smtClean="0"/>
              <a:t>If the user is not logged in</a:t>
            </a:r>
          </a:p>
          <a:p>
            <a:pPr lvl="0"/>
            <a:r>
              <a:rPr lang="en-US" dirty="0" smtClean="0"/>
              <a:t>Free Network Available</a:t>
            </a:r>
          </a:p>
          <a:p>
            <a:pPr lvl="1"/>
            <a:r>
              <a:rPr lang="en-US" dirty="0" smtClean="0"/>
              <a:t>If a non-metered network is available</a:t>
            </a:r>
          </a:p>
          <a:p>
            <a:pPr lvl="0"/>
            <a:r>
              <a:rPr lang="en-US" dirty="0" smtClean="0"/>
              <a:t>Work Cost Not High</a:t>
            </a:r>
          </a:p>
          <a:p>
            <a:pPr lvl="1"/>
            <a:r>
              <a:rPr lang="en-US" dirty="0" smtClean="0"/>
              <a:t>If background resources are plentiful</a:t>
            </a:r>
          </a:p>
          <a:p>
            <a:endParaRPr lang="en-US" dirty="0"/>
          </a:p>
        </p:txBody>
      </p:sp>
    </p:spTree>
    <p:extLst>
      <p:ext uri="{BB962C8B-B14F-4D97-AF65-F5344CB8AC3E}">
        <p14:creationId xmlns:p14="http://schemas.microsoft.com/office/powerpoint/2010/main" val="269380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Host tasks in foreground process</a:t>
            </a:r>
            <a:endParaRPr lang="en-US" dirty="0"/>
          </a:p>
        </p:txBody>
      </p:sp>
      <p:sp>
        <p:nvSpPr>
          <p:cNvPr id="6" name="Text Placeholder 5"/>
          <p:cNvSpPr>
            <a:spLocks noGrp="1"/>
          </p:cNvSpPr>
          <p:nvPr>
            <p:ph type="body" sz="quarter" idx="10"/>
          </p:nvPr>
        </p:nvSpPr>
        <p:spPr>
          <a:xfrm>
            <a:off x="-510988" y="1204913"/>
            <a:ext cx="12702987" cy="5653087"/>
          </a:xfrm>
        </p:spPr>
        <p:txBody>
          <a:bodyPr/>
          <a:lstStyle/>
          <a:p>
            <a:pPr lvl="1"/>
            <a:r>
              <a:rPr lang="en-US" dirty="0" err="1"/>
              <a:t>tt</a:t>
            </a:r>
            <a:endParaRPr lang="en-US" dirty="0"/>
          </a:p>
        </p:txBody>
      </p:sp>
      <p:sp>
        <p:nvSpPr>
          <p:cNvPr id="52" name="Title 3"/>
          <p:cNvSpPr txBox="1">
            <a:spLocks/>
          </p:cNvSpPr>
          <p:nvPr/>
        </p:nvSpPr>
        <p:spPr>
          <a:xfrm>
            <a:off x="7216531" y="3204894"/>
            <a:ext cx="4556826" cy="899537"/>
          </a:xfrm>
          <a:prstGeom prst="rect">
            <a:avLst/>
          </a:prstGeom>
        </p:spPr>
        <p:txBody>
          <a:bodyPr/>
          <a:lstStyle>
            <a:defPPr>
              <a:defRPr lang="en-US"/>
            </a:defPPr>
            <a:lvl1pPr marL="342873" marR="0" indent="-342873" defTabSz="932667" fontAlgn="auto">
              <a:lnSpc>
                <a:spcPct val="90000"/>
              </a:lnSpc>
              <a:spcBef>
                <a:spcPct val="20000"/>
              </a:spcBef>
              <a:spcAft>
                <a:spcPts val="0"/>
              </a:spcAft>
              <a:buClr>
                <a:schemeClr val="tx1"/>
              </a:buClr>
              <a:buSzPct val="90000"/>
              <a:buFont typeface="Wingdings" panose="05000000000000000000" pitchFamily="2" charset="2"/>
              <a:buChar char="§"/>
              <a:tabLst/>
              <a:defRPr sz="4000" spc="0" baseline="0">
                <a:gradFill>
                  <a:gsLst>
                    <a:gs pos="1250">
                      <a:schemeClr val="tx1"/>
                    </a:gs>
                    <a:gs pos="100000">
                      <a:schemeClr val="tx1"/>
                    </a:gs>
                  </a:gsLst>
                  <a:lin ang="5400000" scaled="0"/>
                </a:gradFill>
                <a:latin typeface="+mj-lt"/>
              </a:defRPr>
            </a:lvl1pPr>
            <a:lvl2pPr marL="584154" marR="0" indent="-241281" defTabSz="932667"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800036" marR="0" indent="-228582" defTabSz="932667"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1028618" marR="0" indent="-228582" defTabSz="932667" fontAlgn="auto">
              <a:lnSpc>
                <a:spcPct val="90000"/>
              </a:lnSpc>
              <a:spcBef>
                <a:spcPct val="20000"/>
              </a:spcBef>
              <a:spcAft>
                <a:spcPts val="0"/>
              </a:spcAft>
              <a:buClr>
                <a:schemeClr val="tx1"/>
              </a:buClr>
              <a:buSzPct val="90000"/>
              <a:buFont typeface="Wingdings" panose="05000000000000000000" pitchFamily="2" charset="2"/>
              <a:buChar char="§"/>
              <a:tabLst/>
              <a:defRPr spc="0" baseline="0">
                <a:gradFill>
                  <a:gsLst>
                    <a:gs pos="1250">
                      <a:schemeClr val="tx1"/>
                    </a:gs>
                    <a:gs pos="100000">
                      <a:schemeClr val="tx1"/>
                    </a:gs>
                  </a:gsLst>
                  <a:lin ang="5400000" scaled="0"/>
                </a:gradFill>
              </a:defRPr>
            </a:lvl4pPr>
            <a:lvl5pPr marL="1257199" marR="0" indent="-228582" defTabSz="932667" fontAlgn="auto">
              <a:lnSpc>
                <a:spcPct val="90000"/>
              </a:lnSpc>
              <a:spcBef>
                <a:spcPct val="20000"/>
              </a:spcBef>
              <a:spcAft>
                <a:spcPts val="0"/>
              </a:spcAft>
              <a:buClr>
                <a:schemeClr val="tx1"/>
              </a:buClr>
              <a:buSzPct val="90000"/>
              <a:buFont typeface="Wingdings" panose="05000000000000000000" pitchFamily="2" charset="2"/>
              <a:buChar char="§"/>
              <a:tabLst/>
              <a:defRPr spc="0" baseline="0">
                <a:gradFill>
                  <a:gsLst>
                    <a:gs pos="1250">
                      <a:schemeClr val="tx1"/>
                    </a:gs>
                    <a:gs pos="100000">
                      <a:schemeClr val="tx1"/>
                    </a:gs>
                  </a:gsLst>
                  <a:lin ang="5400000" scaled="0"/>
                </a:gradFill>
              </a:defRPr>
            </a:lvl5pPr>
            <a:lvl6pPr marL="2564834" indent="-233167" defTabSz="932667">
              <a:spcBef>
                <a:spcPct val="20000"/>
              </a:spcBef>
              <a:buFont typeface="Arial" pitchFamily="34" charset="0"/>
              <a:buChar char="•"/>
              <a:defRPr sz="2000"/>
            </a:lvl6pPr>
            <a:lvl7pPr marL="3031170" indent="-233167" defTabSz="932667">
              <a:spcBef>
                <a:spcPct val="20000"/>
              </a:spcBef>
              <a:buFont typeface="Arial" pitchFamily="34" charset="0"/>
              <a:buChar char="•"/>
              <a:defRPr sz="2000"/>
            </a:lvl7pPr>
            <a:lvl8pPr marL="3497503" indent="-233167" defTabSz="932667">
              <a:spcBef>
                <a:spcPct val="20000"/>
              </a:spcBef>
              <a:buFont typeface="Arial" pitchFamily="34" charset="0"/>
              <a:buChar char="•"/>
              <a:defRPr sz="2000"/>
            </a:lvl8pPr>
            <a:lvl9pPr marL="3963838" indent="-233167" defTabSz="932667">
              <a:spcBef>
                <a:spcPct val="20000"/>
              </a:spcBef>
              <a:buFont typeface="Arial" pitchFamily="34" charset="0"/>
              <a:buChar char="•"/>
              <a:defRPr sz="2000"/>
            </a:lvl9pPr>
          </a:lstStyle>
          <a:p>
            <a:pPr marL="0" indent="0" defTabSz="914377">
              <a:spcBef>
                <a:spcPts val="2400"/>
              </a:spcBef>
              <a:buNone/>
            </a:pPr>
            <a:r>
              <a:rPr lang="en-US" sz="3733" b="1" dirty="0">
                <a:solidFill>
                  <a:schemeClr val="tx1"/>
                </a:solidFill>
              </a:rPr>
              <a:t>In-process</a:t>
            </a:r>
          </a:p>
          <a:p>
            <a:pPr marL="0" lvl="1" indent="0" defTabSz="914377">
              <a:spcBef>
                <a:spcPts val="600"/>
              </a:spcBef>
              <a:buNone/>
            </a:pPr>
            <a:r>
              <a:rPr lang="en-US" dirty="0">
                <a:solidFill>
                  <a:schemeClr val="accent1"/>
                </a:solidFill>
              </a:rPr>
              <a:t>Simplified communication</a:t>
            </a:r>
          </a:p>
          <a:p>
            <a:pPr marL="0" lvl="1" indent="0" defTabSz="914377">
              <a:spcBef>
                <a:spcPts val="600"/>
              </a:spcBef>
              <a:buNone/>
            </a:pPr>
            <a:r>
              <a:rPr lang="en-US" dirty="0">
                <a:solidFill>
                  <a:schemeClr val="accent1"/>
                </a:solidFill>
              </a:rPr>
              <a:t>Shares memory caps</a:t>
            </a:r>
          </a:p>
          <a:p>
            <a:pPr marL="0" lvl="1" indent="0" defTabSz="914377">
              <a:spcBef>
                <a:spcPts val="600"/>
              </a:spcBef>
              <a:buNone/>
            </a:pPr>
            <a:endParaRPr lang="en-US" dirty="0">
              <a:solidFill>
                <a:schemeClr val="accent1"/>
              </a:solidFill>
            </a:endParaRPr>
          </a:p>
          <a:p>
            <a:pPr marL="0" lvl="1" indent="0" defTabSz="914377">
              <a:spcBef>
                <a:spcPts val="600"/>
              </a:spcBef>
              <a:buNone/>
            </a:pPr>
            <a:r>
              <a:rPr lang="en-US" dirty="0">
                <a:solidFill>
                  <a:schemeClr val="accent1"/>
                </a:solidFill>
              </a:rPr>
              <a:t>Foreground app starts in app.exe</a:t>
            </a:r>
          </a:p>
          <a:p>
            <a:pPr marL="0" lvl="1" indent="0" defTabSz="914377">
              <a:spcBef>
                <a:spcPts val="600"/>
              </a:spcBef>
              <a:buNone/>
            </a:pPr>
            <a:r>
              <a:rPr lang="en-US" dirty="0">
                <a:solidFill>
                  <a:schemeClr val="accent1"/>
                </a:solidFill>
              </a:rPr>
              <a:t>Background task starts in app.exe</a:t>
            </a:r>
          </a:p>
        </p:txBody>
      </p:sp>
      <p:sp>
        <p:nvSpPr>
          <p:cNvPr id="54" name="Title 3"/>
          <p:cNvSpPr txBox="1">
            <a:spLocks/>
          </p:cNvSpPr>
          <p:nvPr/>
        </p:nvSpPr>
        <p:spPr>
          <a:xfrm>
            <a:off x="7216531" y="1710853"/>
            <a:ext cx="4556826" cy="899537"/>
          </a:xfrm>
          <a:prstGeom prst="rect">
            <a:avLst/>
          </a:prstGeom>
        </p:spPr>
        <p:txBody>
          <a:bodyPr/>
          <a:lstStyle>
            <a:defPPr>
              <a:defRPr lang="en-US"/>
            </a:defPPr>
            <a:lvl1pPr marL="342873" marR="0" indent="-342873" defTabSz="932667" fontAlgn="auto">
              <a:lnSpc>
                <a:spcPct val="90000"/>
              </a:lnSpc>
              <a:spcBef>
                <a:spcPct val="20000"/>
              </a:spcBef>
              <a:spcAft>
                <a:spcPts val="0"/>
              </a:spcAft>
              <a:buClr>
                <a:schemeClr val="tx1"/>
              </a:buClr>
              <a:buSzPct val="90000"/>
              <a:buFont typeface="Wingdings" panose="05000000000000000000" pitchFamily="2" charset="2"/>
              <a:buChar char="§"/>
              <a:tabLst/>
              <a:defRPr sz="4000" spc="0" baseline="0">
                <a:gradFill>
                  <a:gsLst>
                    <a:gs pos="1250">
                      <a:schemeClr val="tx1"/>
                    </a:gs>
                    <a:gs pos="100000">
                      <a:schemeClr val="tx1"/>
                    </a:gs>
                  </a:gsLst>
                  <a:lin ang="5400000" scaled="0"/>
                </a:gradFill>
                <a:latin typeface="+mj-lt"/>
              </a:defRPr>
            </a:lvl1pPr>
            <a:lvl2pPr marL="584154" marR="0" indent="-241281" defTabSz="932667"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800036" marR="0" indent="-228582" defTabSz="932667"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1028618" marR="0" indent="-228582" defTabSz="932667" fontAlgn="auto">
              <a:lnSpc>
                <a:spcPct val="90000"/>
              </a:lnSpc>
              <a:spcBef>
                <a:spcPct val="20000"/>
              </a:spcBef>
              <a:spcAft>
                <a:spcPts val="0"/>
              </a:spcAft>
              <a:buClr>
                <a:schemeClr val="tx1"/>
              </a:buClr>
              <a:buSzPct val="90000"/>
              <a:buFont typeface="Wingdings" panose="05000000000000000000" pitchFamily="2" charset="2"/>
              <a:buChar char="§"/>
              <a:tabLst/>
              <a:defRPr spc="0" baseline="0">
                <a:gradFill>
                  <a:gsLst>
                    <a:gs pos="1250">
                      <a:schemeClr val="tx1"/>
                    </a:gs>
                    <a:gs pos="100000">
                      <a:schemeClr val="tx1"/>
                    </a:gs>
                  </a:gsLst>
                  <a:lin ang="5400000" scaled="0"/>
                </a:gradFill>
              </a:defRPr>
            </a:lvl4pPr>
            <a:lvl5pPr marL="1257199" marR="0" indent="-228582" defTabSz="932667" fontAlgn="auto">
              <a:lnSpc>
                <a:spcPct val="90000"/>
              </a:lnSpc>
              <a:spcBef>
                <a:spcPct val="20000"/>
              </a:spcBef>
              <a:spcAft>
                <a:spcPts val="0"/>
              </a:spcAft>
              <a:buClr>
                <a:schemeClr val="tx1"/>
              </a:buClr>
              <a:buSzPct val="90000"/>
              <a:buFont typeface="Wingdings" panose="05000000000000000000" pitchFamily="2" charset="2"/>
              <a:buChar char="§"/>
              <a:tabLst/>
              <a:defRPr spc="0" baseline="0">
                <a:gradFill>
                  <a:gsLst>
                    <a:gs pos="1250">
                      <a:schemeClr val="tx1"/>
                    </a:gs>
                    <a:gs pos="100000">
                      <a:schemeClr val="tx1"/>
                    </a:gs>
                  </a:gsLst>
                  <a:lin ang="5400000" scaled="0"/>
                </a:gradFill>
              </a:defRPr>
            </a:lvl5pPr>
            <a:lvl6pPr marL="2564834" indent="-233167" defTabSz="932667">
              <a:spcBef>
                <a:spcPct val="20000"/>
              </a:spcBef>
              <a:buFont typeface="Arial" pitchFamily="34" charset="0"/>
              <a:buChar char="•"/>
              <a:defRPr sz="2000"/>
            </a:lvl6pPr>
            <a:lvl7pPr marL="3031170" indent="-233167" defTabSz="932667">
              <a:spcBef>
                <a:spcPct val="20000"/>
              </a:spcBef>
              <a:buFont typeface="Arial" pitchFamily="34" charset="0"/>
              <a:buChar char="•"/>
              <a:defRPr sz="2000"/>
            </a:lvl7pPr>
            <a:lvl8pPr marL="3497503" indent="-233167" defTabSz="932667">
              <a:spcBef>
                <a:spcPct val="20000"/>
              </a:spcBef>
              <a:buFont typeface="Arial" pitchFamily="34" charset="0"/>
              <a:buChar char="•"/>
              <a:defRPr sz="2000"/>
            </a:lvl8pPr>
            <a:lvl9pPr marL="3963838" indent="-233167" defTabSz="932667">
              <a:spcBef>
                <a:spcPct val="20000"/>
              </a:spcBef>
              <a:buFont typeface="Arial" pitchFamily="34" charset="0"/>
              <a:buChar char="•"/>
              <a:defRPr sz="2000"/>
            </a:lvl9pPr>
          </a:lstStyle>
          <a:p>
            <a:pPr marL="0" indent="0" defTabSz="914377">
              <a:spcBef>
                <a:spcPts val="2400"/>
              </a:spcBef>
              <a:buNone/>
            </a:pPr>
            <a:r>
              <a:rPr lang="en-US" sz="3733" b="1" dirty="0">
                <a:solidFill>
                  <a:schemeClr val="tx1"/>
                </a:solidFill>
              </a:rPr>
              <a:t>Default process</a:t>
            </a:r>
          </a:p>
          <a:p>
            <a:pPr marL="0" lvl="1" indent="0" defTabSz="914377">
              <a:spcBef>
                <a:spcPts val="600"/>
              </a:spcBef>
              <a:buNone/>
            </a:pPr>
            <a:r>
              <a:rPr lang="en-US" dirty="0">
                <a:solidFill>
                  <a:schemeClr val="accent1"/>
                </a:solidFill>
              </a:rPr>
              <a:t>Hosted in separate process</a:t>
            </a:r>
          </a:p>
          <a:p>
            <a:pPr marL="0" lvl="1" indent="0" defTabSz="914377">
              <a:spcBef>
                <a:spcPts val="600"/>
              </a:spcBef>
              <a:buNone/>
            </a:pPr>
            <a:r>
              <a:rPr lang="en-US" dirty="0">
                <a:solidFill>
                  <a:schemeClr val="accent1"/>
                </a:solidFill>
              </a:rPr>
              <a:t>Separate memory cap</a:t>
            </a:r>
          </a:p>
        </p:txBody>
      </p:sp>
      <p:grpSp>
        <p:nvGrpSpPr>
          <p:cNvPr id="3" name="Group 2"/>
          <p:cNvGrpSpPr/>
          <p:nvPr/>
        </p:nvGrpSpPr>
        <p:grpSpPr>
          <a:xfrm>
            <a:off x="792153" y="1285222"/>
            <a:ext cx="2763976" cy="4956397"/>
            <a:chOff x="808037" y="1310496"/>
            <a:chExt cx="2819399" cy="5055783"/>
          </a:xfrm>
        </p:grpSpPr>
        <p:sp>
          <p:nvSpPr>
            <p:cNvPr id="24" name="Rectangle 23"/>
            <p:cNvSpPr/>
            <p:nvPr/>
          </p:nvSpPr>
          <p:spPr bwMode="auto">
            <a:xfrm>
              <a:off x="829819" y="1870479"/>
              <a:ext cx="2743200" cy="4495800"/>
            </a:xfrm>
            <a:prstGeom prst="rect">
              <a:avLst/>
            </a:prstGeom>
            <a:solidFill>
              <a:schemeClr val="bg2">
                <a:lumMod val="7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25" name="Rectangle 24"/>
            <p:cNvSpPr/>
            <p:nvPr/>
          </p:nvSpPr>
          <p:spPr bwMode="auto">
            <a:xfrm>
              <a:off x="982219" y="2556279"/>
              <a:ext cx="2438400" cy="1905000"/>
            </a:xfrm>
            <a:prstGeom prst="rect">
              <a:avLst/>
            </a:prstGeom>
            <a:solidFill>
              <a:schemeClr val="accent3"/>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26" name="Rectangle 25"/>
            <p:cNvSpPr/>
            <p:nvPr/>
          </p:nvSpPr>
          <p:spPr bwMode="auto">
            <a:xfrm>
              <a:off x="982219" y="4710493"/>
              <a:ext cx="2438400" cy="1409700"/>
            </a:xfrm>
            <a:prstGeom prst="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27" name="TextBox 26"/>
            <p:cNvSpPr txBox="1"/>
            <p:nvPr/>
          </p:nvSpPr>
          <p:spPr>
            <a:xfrm>
              <a:off x="808037" y="1310496"/>
              <a:ext cx="2819399" cy="517065"/>
            </a:xfrm>
            <a:prstGeom prst="rect">
              <a:avLst/>
            </a:prstGeom>
            <a:noFill/>
          </p:spPr>
          <p:txBody>
            <a:bodyPr wrap="square" lIns="179285" tIns="143428" rIns="179285" bIns="143428" rtlCol="0">
              <a:spAutoFit/>
            </a:bodyPr>
            <a:lstStyle/>
            <a:p>
              <a:pPr algn="ctr">
                <a:lnSpc>
                  <a:spcPct val="90000"/>
                </a:lnSpc>
                <a:spcAft>
                  <a:spcPts val="588"/>
                </a:spcAft>
              </a:pPr>
              <a:r>
                <a:rPr lang="en-US" sz="1568" dirty="0">
                  <a:solidFill>
                    <a:schemeClr val="bg1"/>
                  </a:solidFill>
                </a:rPr>
                <a:t>Default process</a:t>
              </a:r>
            </a:p>
          </p:txBody>
        </p:sp>
        <p:sp>
          <p:nvSpPr>
            <p:cNvPr id="28" name="TextBox 27"/>
            <p:cNvSpPr txBox="1"/>
            <p:nvPr/>
          </p:nvSpPr>
          <p:spPr>
            <a:xfrm>
              <a:off x="1620351" y="2480079"/>
              <a:ext cx="1038107" cy="516996"/>
            </a:xfrm>
            <a:prstGeom prst="rect">
              <a:avLst/>
            </a:prstGeom>
            <a:noFill/>
          </p:spPr>
          <p:txBody>
            <a:bodyPr wrap="none" lIns="179285" tIns="143428" rIns="179285" bIns="143428" rtlCol="0">
              <a:spAutoFit/>
            </a:bodyPr>
            <a:lstStyle/>
            <a:p>
              <a:pPr algn="r">
                <a:lnSpc>
                  <a:spcPct val="90000"/>
                </a:lnSpc>
                <a:spcAft>
                  <a:spcPts val="588"/>
                </a:spcAft>
              </a:pPr>
              <a:r>
                <a:rPr lang="en-US" sz="1568" dirty="0">
                  <a:solidFill>
                    <a:schemeClr val="bg1"/>
                  </a:solidFill>
                </a:rPr>
                <a:t>app.exe</a:t>
              </a:r>
              <a:endParaRPr lang="en-US" sz="1961" dirty="0">
                <a:solidFill>
                  <a:schemeClr val="bg1"/>
                </a:solidFill>
              </a:endParaRPr>
            </a:p>
          </p:txBody>
        </p:sp>
        <p:sp>
          <p:nvSpPr>
            <p:cNvPr id="29" name="TextBox 28"/>
            <p:cNvSpPr txBox="1"/>
            <p:nvPr/>
          </p:nvSpPr>
          <p:spPr>
            <a:xfrm>
              <a:off x="1707129" y="3222547"/>
              <a:ext cx="1576070" cy="849453"/>
            </a:xfrm>
            <a:prstGeom prst="rect">
              <a:avLst/>
            </a:prstGeom>
            <a:noFill/>
          </p:spPr>
          <p:txBody>
            <a:bodyPr wrap="none" lIns="179285" tIns="143428" rIns="179285" bIns="143428" rtlCol="0">
              <a:spAutoFit/>
            </a:bodyPr>
            <a:lstStyle/>
            <a:p>
              <a:pPr algn="r">
                <a:lnSpc>
                  <a:spcPct val="90000"/>
                </a:lnSpc>
                <a:spcAft>
                  <a:spcPts val="588"/>
                </a:spcAft>
              </a:pPr>
              <a:r>
                <a:rPr lang="en-US" sz="1961" dirty="0">
                  <a:solidFill>
                    <a:schemeClr val="bg1"/>
                  </a:solidFill>
                </a:rPr>
                <a:t>Core</a:t>
              </a:r>
              <a:br>
                <a:rPr lang="en-US" sz="1961" dirty="0">
                  <a:solidFill>
                    <a:schemeClr val="bg1"/>
                  </a:solidFill>
                </a:rPr>
              </a:br>
              <a:r>
                <a:rPr lang="en-US" sz="1961" dirty="0">
                  <a:solidFill>
                    <a:schemeClr val="bg1"/>
                  </a:solidFill>
                </a:rPr>
                <a:t>Application</a:t>
              </a:r>
            </a:p>
          </p:txBody>
        </p:sp>
        <p:sp>
          <p:nvSpPr>
            <p:cNvPr id="30" name="TextBox 29"/>
            <p:cNvSpPr txBox="1"/>
            <p:nvPr/>
          </p:nvSpPr>
          <p:spPr>
            <a:xfrm>
              <a:off x="1625259" y="5223279"/>
              <a:ext cx="1651024" cy="849453"/>
            </a:xfrm>
            <a:prstGeom prst="rect">
              <a:avLst/>
            </a:prstGeom>
            <a:noFill/>
          </p:spPr>
          <p:txBody>
            <a:bodyPr wrap="none" lIns="179285" tIns="143428" rIns="179285" bIns="143428" rtlCol="0">
              <a:spAutoFit/>
            </a:bodyPr>
            <a:lstStyle/>
            <a:p>
              <a:pPr algn="r">
                <a:lnSpc>
                  <a:spcPct val="90000"/>
                </a:lnSpc>
                <a:spcAft>
                  <a:spcPts val="588"/>
                </a:spcAft>
              </a:pPr>
              <a:r>
                <a:rPr lang="en-US" sz="1961" dirty="0">
                  <a:solidFill>
                    <a:schemeClr val="bg1"/>
                  </a:solidFill>
                </a:rPr>
                <a:t>Background</a:t>
              </a:r>
              <a:br>
                <a:rPr lang="en-US" sz="1961" dirty="0">
                  <a:solidFill>
                    <a:schemeClr val="bg1"/>
                  </a:solidFill>
                </a:rPr>
              </a:br>
              <a:r>
                <a:rPr lang="en-US" sz="1961" dirty="0">
                  <a:solidFill>
                    <a:schemeClr val="bg1"/>
                  </a:solidFill>
                </a:rPr>
                <a:t>Task</a:t>
              </a:r>
            </a:p>
          </p:txBody>
        </p:sp>
        <p:sp>
          <p:nvSpPr>
            <p:cNvPr id="46" name="TextBox 45"/>
            <p:cNvSpPr txBox="1"/>
            <p:nvPr/>
          </p:nvSpPr>
          <p:spPr>
            <a:xfrm>
              <a:off x="1026765" y="4650815"/>
              <a:ext cx="2430402" cy="516996"/>
            </a:xfrm>
            <a:prstGeom prst="rect">
              <a:avLst/>
            </a:prstGeom>
            <a:noFill/>
          </p:spPr>
          <p:txBody>
            <a:bodyPr wrap="none" lIns="179285" tIns="143428" rIns="179285" bIns="143428" rtlCol="0">
              <a:spAutoFit/>
            </a:bodyPr>
            <a:lstStyle/>
            <a:p>
              <a:pPr algn="r">
                <a:lnSpc>
                  <a:spcPct val="90000"/>
                </a:lnSpc>
                <a:spcAft>
                  <a:spcPts val="588"/>
                </a:spcAft>
              </a:pPr>
              <a:r>
                <a:rPr lang="en-US" sz="1568" dirty="0">
                  <a:solidFill>
                    <a:schemeClr val="bg1"/>
                  </a:solidFill>
                </a:rPr>
                <a:t>backgroundtaskhost.exe</a:t>
              </a:r>
            </a:p>
          </p:txBody>
        </p:sp>
        <p:sp>
          <p:nvSpPr>
            <p:cNvPr id="48" name="TextBox 47"/>
            <p:cNvSpPr txBox="1"/>
            <p:nvPr/>
          </p:nvSpPr>
          <p:spPr>
            <a:xfrm>
              <a:off x="808037" y="1870479"/>
              <a:ext cx="2819399" cy="517065"/>
            </a:xfrm>
            <a:prstGeom prst="rect">
              <a:avLst/>
            </a:prstGeom>
            <a:noFill/>
          </p:spPr>
          <p:txBody>
            <a:bodyPr wrap="square" lIns="179285" tIns="143428" rIns="179285" bIns="143428" rtlCol="0">
              <a:spAutoFit/>
            </a:bodyPr>
            <a:lstStyle/>
            <a:p>
              <a:pPr algn="ctr">
                <a:lnSpc>
                  <a:spcPct val="90000"/>
                </a:lnSpc>
                <a:spcAft>
                  <a:spcPts val="588"/>
                </a:spcAft>
              </a:pPr>
              <a:r>
                <a:rPr lang="en-US" sz="1568" dirty="0">
                  <a:solidFill>
                    <a:schemeClr val="bg1"/>
                  </a:solidFill>
                </a:rPr>
                <a:t>App Container</a:t>
              </a:r>
            </a:p>
          </p:txBody>
        </p:sp>
      </p:grpSp>
      <p:grpSp>
        <p:nvGrpSpPr>
          <p:cNvPr id="9" name="Group 8"/>
          <p:cNvGrpSpPr/>
          <p:nvPr/>
        </p:nvGrpSpPr>
        <p:grpSpPr>
          <a:xfrm>
            <a:off x="3929640" y="1311282"/>
            <a:ext cx="2988083" cy="4956397"/>
            <a:chOff x="4008437" y="1337079"/>
            <a:chExt cx="3048000" cy="5055783"/>
          </a:xfrm>
        </p:grpSpPr>
        <p:sp>
          <p:nvSpPr>
            <p:cNvPr id="31" name="Rectangle 30"/>
            <p:cNvSpPr/>
            <p:nvPr/>
          </p:nvSpPr>
          <p:spPr bwMode="auto">
            <a:xfrm>
              <a:off x="4008437" y="1870479"/>
              <a:ext cx="2999936" cy="4522383"/>
            </a:xfrm>
            <a:prstGeom prst="rect">
              <a:avLst/>
            </a:prstGeom>
            <a:solidFill>
              <a:schemeClr val="bg2">
                <a:lumMod val="7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33" name="Rectangle 32"/>
            <p:cNvSpPr/>
            <p:nvPr/>
          </p:nvSpPr>
          <p:spPr bwMode="auto">
            <a:xfrm>
              <a:off x="4505075" y="2937279"/>
              <a:ext cx="2185342" cy="1550582"/>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45" name="Rectangle 44"/>
            <p:cNvSpPr/>
            <p:nvPr/>
          </p:nvSpPr>
          <p:spPr bwMode="auto">
            <a:xfrm>
              <a:off x="4163835" y="2480079"/>
              <a:ext cx="2675619" cy="3810000"/>
            </a:xfrm>
            <a:prstGeom prst="rect">
              <a:avLst/>
            </a:prstGeom>
            <a:solidFill>
              <a:schemeClr val="accent3"/>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36" name="Rectangle 35"/>
            <p:cNvSpPr/>
            <p:nvPr/>
          </p:nvSpPr>
          <p:spPr bwMode="auto">
            <a:xfrm>
              <a:off x="4344780" y="4792662"/>
              <a:ext cx="2325277" cy="1268817"/>
            </a:xfrm>
            <a:prstGeom prst="rect">
              <a:avLst/>
            </a:prstGeom>
            <a:solidFill>
              <a:schemeClr val="accent3">
                <a:lumMod val="7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solidFill>
                  <a:schemeClr val="bg1"/>
                </a:solidFill>
                <a:ea typeface="Segoe UI" pitchFamily="34" charset="0"/>
                <a:cs typeface="Segoe UI" pitchFamily="34" charset="0"/>
              </a:endParaRPr>
            </a:p>
          </p:txBody>
        </p:sp>
        <p:sp>
          <p:nvSpPr>
            <p:cNvPr id="37" name="TextBox 36"/>
            <p:cNvSpPr txBox="1"/>
            <p:nvPr/>
          </p:nvSpPr>
          <p:spPr>
            <a:xfrm>
              <a:off x="4008437" y="1337079"/>
              <a:ext cx="3048000" cy="517065"/>
            </a:xfrm>
            <a:prstGeom prst="rect">
              <a:avLst/>
            </a:prstGeom>
            <a:noFill/>
          </p:spPr>
          <p:txBody>
            <a:bodyPr wrap="square" lIns="179285" tIns="143428" rIns="179285" bIns="143428" rtlCol="0">
              <a:spAutoFit/>
            </a:bodyPr>
            <a:lstStyle/>
            <a:p>
              <a:pPr algn="ctr">
                <a:lnSpc>
                  <a:spcPct val="90000"/>
                </a:lnSpc>
                <a:spcAft>
                  <a:spcPts val="588"/>
                </a:spcAft>
              </a:pPr>
              <a:r>
                <a:rPr lang="en-US" sz="1568" dirty="0">
                  <a:solidFill>
                    <a:schemeClr val="bg1"/>
                  </a:solidFill>
                </a:rPr>
                <a:t>In process</a:t>
              </a:r>
            </a:p>
          </p:txBody>
        </p:sp>
        <p:sp>
          <p:nvSpPr>
            <p:cNvPr id="40" name="TextBox 39"/>
            <p:cNvSpPr txBox="1"/>
            <p:nvPr/>
          </p:nvSpPr>
          <p:spPr>
            <a:xfrm>
              <a:off x="5027731" y="2420214"/>
              <a:ext cx="1038107" cy="516996"/>
            </a:xfrm>
            <a:prstGeom prst="rect">
              <a:avLst/>
            </a:prstGeom>
            <a:noFill/>
          </p:spPr>
          <p:txBody>
            <a:bodyPr wrap="none" lIns="179285" tIns="143428" rIns="179285" bIns="143428" rtlCol="0">
              <a:spAutoFit/>
            </a:bodyPr>
            <a:lstStyle/>
            <a:p>
              <a:pPr algn="r">
                <a:lnSpc>
                  <a:spcPct val="90000"/>
                </a:lnSpc>
                <a:spcAft>
                  <a:spcPts val="588"/>
                </a:spcAft>
              </a:pPr>
              <a:r>
                <a:rPr lang="en-US" sz="1568" dirty="0">
                  <a:solidFill>
                    <a:schemeClr val="bg1"/>
                  </a:solidFill>
                </a:rPr>
                <a:t>app.exe</a:t>
              </a:r>
            </a:p>
          </p:txBody>
        </p:sp>
        <p:sp>
          <p:nvSpPr>
            <p:cNvPr id="41" name="TextBox 40"/>
            <p:cNvSpPr txBox="1"/>
            <p:nvPr/>
          </p:nvSpPr>
          <p:spPr>
            <a:xfrm>
              <a:off x="5114347" y="3249130"/>
              <a:ext cx="1576070" cy="849453"/>
            </a:xfrm>
            <a:prstGeom prst="rect">
              <a:avLst/>
            </a:prstGeom>
            <a:noFill/>
          </p:spPr>
          <p:txBody>
            <a:bodyPr wrap="none" lIns="179285" tIns="143428" rIns="179285" bIns="143428" rtlCol="0">
              <a:spAutoFit/>
            </a:bodyPr>
            <a:lstStyle/>
            <a:p>
              <a:pPr algn="r">
                <a:lnSpc>
                  <a:spcPct val="90000"/>
                </a:lnSpc>
                <a:spcAft>
                  <a:spcPts val="588"/>
                </a:spcAft>
              </a:pPr>
              <a:r>
                <a:rPr lang="en-US" sz="1961" dirty="0">
                  <a:solidFill>
                    <a:schemeClr val="bg1"/>
                  </a:solidFill>
                </a:rPr>
                <a:t>Core</a:t>
              </a:r>
              <a:br>
                <a:rPr lang="en-US" sz="1961" dirty="0">
                  <a:solidFill>
                    <a:schemeClr val="bg1"/>
                  </a:solidFill>
                </a:rPr>
              </a:br>
              <a:r>
                <a:rPr lang="en-US" sz="1961" dirty="0">
                  <a:solidFill>
                    <a:schemeClr val="bg1"/>
                  </a:solidFill>
                </a:rPr>
                <a:t>Application</a:t>
              </a:r>
            </a:p>
          </p:txBody>
        </p:sp>
        <p:sp>
          <p:nvSpPr>
            <p:cNvPr id="42" name="TextBox 41"/>
            <p:cNvSpPr txBox="1"/>
            <p:nvPr/>
          </p:nvSpPr>
          <p:spPr>
            <a:xfrm>
              <a:off x="5032476" y="5249862"/>
              <a:ext cx="1651025" cy="849453"/>
            </a:xfrm>
            <a:prstGeom prst="rect">
              <a:avLst/>
            </a:prstGeom>
            <a:noFill/>
          </p:spPr>
          <p:txBody>
            <a:bodyPr wrap="none" lIns="179285" tIns="143428" rIns="179285" bIns="143428" rtlCol="0">
              <a:spAutoFit/>
            </a:bodyPr>
            <a:lstStyle/>
            <a:p>
              <a:pPr algn="r">
                <a:lnSpc>
                  <a:spcPct val="90000"/>
                </a:lnSpc>
                <a:spcAft>
                  <a:spcPts val="588"/>
                </a:spcAft>
              </a:pPr>
              <a:r>
                <a:rPr lang="en-US" sz="1961" dirty="0">
                  <a:solidFill>
                    <a:schemeClr val="bg1"/>
                  </a:solidFill>
                </a:rPr>
                <a:t>Background</a:t>
              </a:r>
              <a:br>
                <a:rPr lang="en-US" sz="1961" dirty="0">
                  <a:solidFill>
                    <a:schemeClr val="bg1"/>
                  </a:solidFill>
                </a:rPr>
              </a:br>
              <a:r>
                <a:rPr lang="en-US" sz="1961" dirty="0">
                  <a:solidFill>
                    <a:schemeClr val="bg1"/>
                  </a:solidFill>
                </a:rPr>
                <a:t>Task</a:t>
              </a:r>
            </a:p>
          </p:txBody>
        </p:sp>
        <p:sp>
          <p:nvSpPr>
            <p:cNvPr id="47" name="TextBox 46"/>
            <p:cNvSpPr txBox="1"/>
            <p:nvPr/>
          </p:nvSpPr>
          <p:spPr>
            <a:xfrm>
              <a:off x="4357782" y="4706214"/>
              <a:ext cx="2430402" cy="516996"/>
            </a:xfrm>
            <a:prstGeom prst="rect">
              <a:avLst/>
            </a:prstGeom>
            <a:noFill/>
          </p:spPr>
          <p:txBody>
            <a:bodyPr wrap="none" lIns="179285" tIns="143428" rIns="179285" bIns="143428" rtlCol="0">
              <a:spAutoFit/>
            </a:bodyPr>
            <a:lstStyle/>
            <a:p>
              <a:pPr algn="r">
                <a:lnSpc>
                  <a:spcPct val="90000"/>
                </a:lnSpc>
                <a:spcAft>
                  <a:spcPts val="588"/>
                </a:spcAft>
              </a:pPr>
              <a:r>
                <a:rPr lang="en-US" sz="1568" strike="sngStrike" dirty="0">
                  <a:solidFill>
                    <a:schemeClr val="bg1"/>
                  </a:solidFill>
                </a:rPr>
                <a:t>backgroundtaskhost.exe</a:t>
              </a:r>
            </a:p>
          </p:txBody>
        </p:sp>
        <p:sp>
          <p:nvSpPr>
            <p:cNvPr id="51" name="TextBox 50"/>
            <p:cNvSpPr txBox="1"/>
            <p:nvPr/>
          </p:nvSpPr>
          <p:spPr>
            <a:xfrm>
              <a:off x="4008437" y="1897062"/>
              <a:ext cx="3048000" cy="517065"/>
            </a:xfrm>
            <a:prstGeom prst="rect">
              <a:avLst/>
            </a:prstGeom>
            <a:noFill/>
          </p:spPr>
          <p:txBody>
            <a:bodyPr wrap="square" lIns="179285" tIns="143428" rIns="179285" bIns="143428" rtlCol="0">
              <a:spAutoFit/>
            </a:bodyPr>
            <a:lstStyle/>
            <a:p>
              <a:pPr algn="ctr">
                <a:lnSpc>
                  <a:spcPct val="90000"/>
                </a:lnSpc>
                <a:spcAft>
                  <a:spcPts val="588"/>
                </a:spcAft>
              </a:pPr>
              <a:r>
                <a:rPr lang="en-US" sz="1568" dirty="0">
                  <a:solidFill>
                    <a:schemeClr val="bg1"/>
                  </a:solidFill>
                </a:rPr>
                <a:t>App Container</a:t>
              </a:r>
            </a:p>
          </p:txBody>
        </p:sp>
      </p:grpSp>
    </p:spTree>
    <p:extLst>
      <p:ext uri="{BB962C8B-B14F-4D97-AF65-F5344CB8AC3E}">
        <p14:creationId xmlns:p14="http://schemas.microsoft.com/office/powerpoint/2010/main" val="1972463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9" presetClass="emph" presetSubtype="0" grpId="0" nodeType="withEffect">
                                  <p:stCondLst>
                                    <p:cond delay="0"/>
                                  </p:stCondLst>
                                  <p:childTnLst>
                                    <p:set>
                                      <p:cBhvr rctx="PPT">
                                        <p:cTn id="12" dur="indefinite"/>
                                        <p:tgtEl>
                                          <p:spTgt spid="54"/>
                                        </p:tgtEl>
                                        <p:attrNameLst>
                                          <p:attrName>style.opacity</p:attrName>
                                        </p:attrNameLst>
                                      </p:cBhvr>
                                      <p:to>
                                        <p:strVal val="0.5"/>
                                      </p:to>
                                    </p:set>
                                    <p:animEffect filter="image" prLst="opacity: 0.5">
                                      <p:cBhvr rctx="IE">
                                        <p:cTn id="13" dur="indefinite"/>
                                        <p:tgtEl>
                                          <p:spTgt spid="54"/>
                                        </p:tgtEl>
                                      </p:cBhvr>
                                    </p:animEffect>
                                  </p:childTnLst>
                                </p:cTn>
                              </p:par>
                              <p:par>
                                <p:cTn id="14" presetID="9" presetClass="emph" presetSubtype="0" nodeType="withEffect">
                                  <p:stCondLst>
                                    <p:cond delay="0"/>
                                  </p:stCondLst>
                                  <p:childTnLst>
                                    <p:set>
                                      <p:cBhvr rctx="PPT">
                                        <p:cTn id="15" dur="indefinite"/>
                                        <p:tgtEl>
                                          <p:spTgt spid="3"/>
                                        </p:tgtEl>
                                        <p:attrNameLst>
                                          <p:attrName>style.opacity</p:attrName>
                                        </p:attrNameLst>
                                      </p:cBhvr>
                                      <p:to>
                                        <p:strVal val="0.5"/>
                                      </p:to>
                                    </p:set>
                                    <p:animEffect filter="image" prLst="opacity: 0.5">
                                      <p:cBhvr rctx="IE">
                                        <p:cTn id="16"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Background tasks can extend capabilities of your app</a:t>
            </a:r>
            <a:endParaRPr lang="en-US" dirty="0"/>
          </a:p>
        </p:txBody>
      </p:sp>
    </p:spTree>
    <p:extLst>
      <p:ext uri="{BB962C8B-B14F-4D97-AF65-F5344CB8AC3E}">
        <p14:creationId xmlns:p14="http://schemas.microsoft.com/office/powerpoint/2010/main" val="156131626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App Services</a:t>
            </a:r>
            <a:endParaRPr lang="en-GB" dirty="0"/>
          </a:p>
        </p:txBody>
      </p:sp>
      <p:grpSp>
        <p:nvGrpSpPr>
          <p:cNvPr id="5" name="Group 35"/>
          <p:cNvGrpSpPr/>
          <p:nvPr/>
        </p:nvGrpSpPr>
        <p:grpSpPr>
          <a:xfrm>
            <a:off x="1575111" y="1968310"/>
            <a:ext cx="2066500" cy="1575094"/>
            <a:chOff x="9995362" y="3644424"/>
            <a:chExt cx="1583790" cy="1071410"/>
          </a:xfrm>
        </p:grpSpPr>
        <p:pic>
          <p:nvPicPr>
            <p:cNvPr id="6"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8"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grpSp>
        <p:nvGrpSpPr>
          <p:cNvPr id="10" name="Group 35"/>
          <p:cNvGrpSpPr/>
          <p:nvPr/>
        </p:nvGrpSpPr>
        <p:grpSpPr>
          <a:xfrm>
            <a:off x="1575111" y="4694944"/>
            <a:ext cx="2066500" cy="1575094"/>
            <a:chOff x="9995362" y="3644424"/>
            <a:chExt cx="1583790" cy="1071410"/>
          </a:xfrm>
        </p:grpSpPr>
        <p:pic>
          <p:nvPicPr>
            <p:cNvPr id="11"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3"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15" name="TextBox 14"/>
          <p:cNvSpPr txBox="1"/>
          <p:nvPr/>
        </p:nvSpPr>
        <p:spPr>
          <a:xfrm>
            <a:off x="1786357" y="1432966"/>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Client App A</a:t>
            </a:r>
          </a:p>
        </p:txBody>
      </p:sp>
      <p:sp>
        <p:nvSpPr>
          <p:cNvPr id="16" name="TextBox 15"/>
          <p:cNvSpPr txBox="1"/>
          <p:nvPr/>
        </p:nvSpPr>
        <p:spPr>
          <a:xfrm>
            <a:off x="1747348" y="4199549"/>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Client App B</a:t>
            </a:r>
          </a:p>
        </p:txBody>
      </p:sp>
      <p:pic>
        <p:nvPicPr>
          <p:cNvPr id="19" name="Picture 37"/>
          <p:cNvPicPr>
            <a:picLocks noChangeAspect="1"/>
          </p:cNvPicPr>
          <p:nvPr/>
        </p:nvPicPr>
        <p:blipFill>
          <a:blip r:embed="rId6" cstate="print">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Lst>
          </a:blip>
          <a:stretch>
            <a:fillRect/>
          </a:stretch>
        </p:blipFill>
        <p:spPr>
          <a:xfrm>
            <a:off x="8624926" y="2203351"/>
            <a:ext cx="1779025" cy="1126952"/>
          </a:xfrm>
          <a:prstGeom prst="rect">
            <a:avLst/>
          </a:prstGeom>
        </p:spPr>
      </p:pic>
      <p:sp>
        <p:nvSpPr>
          <p:cNvPr id="23" name="TextBox 22"/>
          <p:cNvSpPr txBox="1"/>
          <p:nvPr/>
        </p:nvSpPr>
        <p:spPr>
          <a:xfrm>
            <a:off x="8575231" y="2129106"/>
            <a:ext cx="1900613" cy="1290081"/>
          </a:xfrm>
          <a:prstGeom prst="rect">
            <a:avLst/>
          </a:prstGeom>
          <a:noFill/>
          <a:ln>
            <a:solidFill>
              <a:schemeClr val="accent1"/>
            </a:solidFill>
            <a:prstDash val="dash"/>
          </a:ln>
        </p:spPr>
        <p:txBody>
          <a:bodyPr wrap="square" lIns="137160" tIns="109728" rIns="137160" bIns="109728" rtlCol="0">
            <a:spAutoFit/>
          </a:bodyPr>
          <a:lstStyle/>
          <a:p>
            <a:pPr>
              <a:lnSpc>
                <a:spcPct val="90000"/>
              </a:lnSpc>
              <a:spcBef>
                <a:spcPts val="600"/>
              </a:spcBef>
            </a:pPr>
            <a:endParaRPr lang="en-GB" dirty="0" err="1" smtClean="0"/>
          </a:p>
        </p:txBody>
      </p:sp>
      <p:grpSp>
        <p:nvGrpSpPr>
          <p:cNvPr id="25" name="Group 24"/>
          <p:cNvGrpSpPr/>
          <p:nvPr/>
        </p:nvGrpSpPr>
        <p:grpSpPr>
          <a:xfrm>
            <a:off x="8760223" y="3974708"/>
            <a:ext cx="1530627" cy="1391478"/>
            <a:chOff x="8749124" y="4360673"/>
            <a:chExt cx="1530627" cy="1391478"/>
          </a:xfrm>
        </p:grpSpPr>
        <p:sp>
          <p:nvSpPr>
            <p:cNvPr id="22" name="TextBox 21"/>
            <p:cNvSpPr txBox="1"/>
            <p:nvPr/>
          </p:nvSpPr>
          <p:spPr>
            <a:xfrm>
              <a:off x="8749124" y="4360673"/>
              <a:ext cx="1530627" cy="1391478"/>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4837" y="4446812"/>
              <a:ext cx="1219200" cy="1219200"/>
            </a:xfrm>
            <a:prstGeom prst="rect">
              <a:avLst/>
            </a:prstGeom>
          </p:spPr>
        </p:pic>
      </p:grpSp>
      <p:sp>
        <p:nvSpPr>
          <p:cNvPr id="26" name="Left-Right Arrow 25"/>
          <p:cNvSpPr/>
          <p:nvPr/>
        </p:nvSpPr>
        <p:spPr>
          <a:xfrm rot="797453">
            <a:off x="3711670" y="3423638"/>
            <a:ext cx="5051246" cy="4918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sp>
        <p:nvSpPr>
          <p:cNvPr id="27" name="Left-Right Arrow 26"/>
          <p:cNvSpPr/>
          <p:nvPr/>
        </p:nvSpPr>
        <p:spPr>
          <a:xfrm rot="20841472">
            <a:off x="3846117" y="5036194"/>
            <a:ext cx="4927124" cy="49185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sp>
        <p:nvSpPr>
          <p:cNvPr id="28" name="TextBox 27"/>
          <p:cNvSpPr txBox="1"/>
          <p:nvPr/>
        </p:nvSpPr>
        <p:spPr>
          <a:xfrm>
            <a:off x="8340601" y="1769165"/>
            <a:ext cx="2363842" cy="3846444"/>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sp>
        <p:nvSpPr>
          <p:cNvPr id="29" name="TextBox 28"/>
          <p:cNvSpPr txBox="1"/>
          <p:nvPr/>
        </p:nvSpPr>
        <p:spPr>
          <a:xfrm>
            <a:off x="8592332" y="3622416"/>
            <a:ext cx="1984514"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Background Task</a:t>
            </a:r>
          </a:p>
        </p:txBody>
      </p:sp>
      <p:sp>
        <p:nvSpPr>
          <p:cNvPr id="30" name="TextBox 29"/>
          <p:cNvSpPr txBox="1"/>
          <p:nvPr/>
        </p:nvSpPr>
        <p:spPr>
          <a:xfrm>
            <a:off x="8340601" y="1380699"/>
            <a:ext cx="2363842"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App with App Service</a:t>
            </a:r>
          </a:p>
        </p:txBody>
      </p:sp>
    </p:spTree>
    <p:extLst>
      <p:ext uri="{BB962C8B-B14F-4D97-AF65-F5344CB8AC3E}">
        <p14:creationId xmlns:p14="http://schemas.microsoft.com/office/powerpoint/2010/main" val="32927981"/>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Scenario: Bar Code Scanning</a:t>
            </a:r>
            <a:endParaRPr lang="en-GB" dirty="0"/>
          </a:p>
        </p:txBody>
      </p:sp>
      <p:grpSp>
        <p:nvGrpSpPr>
          <p:cNvPr id="17" name="Group 16"/>
          <p:cNvGrpSpPr/>
          <p:nvPr/>
        </p:nvGrpSpPr>
        <p:grpSpPr>
          <a:xfrm>
            <a:off x="3155716" y="3305835"/>
            <a:ext cx="2066500" cy="1460816"/>
            <a:chOff x="1575111" y="1968310"/>
            <a:chExt cx="2066500" cy="1460816"/>
          </a:xfrm>
        </p:grpSpPr>
        <p:pic>
          <p:nvPicPr>
            <p:cNvPr id="5"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111" y="1968310"/>
              <a:ext cx="2066500" cy="1460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492" y="2135242"/>
              <a:ext cx="1779025" cy="1126952"/>
            </a:xfrm>
            <a:prstGeom prst="rect">
              <a:avLst/>
            </a:prstGeom>
          </p:spPr>
        </p:pic>
      </p:grpSp>
      <p:grpSp>
        <p:nvGrpSpPr>
          <p:cNvPr id="11" name="Group 10"/>
          <p:cNvGrpSpPr/>
          <p:nvPr/>
        </p:nvGrpSpPr>
        <p:grpSpPr>
          <a:xfrm>
            <a:off x="8760222" y="3375173"/>
            <a:ext cx="1530627" cy="1391478"/>
            <a:chOff x="8749124" y="4360673"/>
            <a:chExt cx="1530627" cy="1391478"/>
          </a:xfrm>
        </p:grpSpPr>
        <p:sp>
          <p:nvSpPr>
            <p:cNvPr id="12" name="TextBox 11"/>
            <p:cNvSpPr txBox="1"/>
            <p:nvPr/>
          </p:nvSpPr>
          <p:spPr>
            <a:xfrm>
              <a:off x="8749124" y="4360673"/>
              <a:ext cx="1530627" cy="1391478"/>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837" y="4446812"/>
              <a:ext cx="1219200" cy="1219200"/>
            </a:xfrm>
            <a:prstGeom prst="rect">
              <a:avLst/>
            </a:prstGeom>
          </p:spPr>
        </p:pic>
      </p:grpSp>
      <p:sp>
        <p:nvSpPr>
          <p:cNvPr id="15" name="TextBox 14"/>
          <p:cNvSpPr txBox="1"/>
          <p:nvPr/>
        </p:nvSpPr>
        <p:spPr>
          <a:xfrm>
            <a:off x="7968586" y="2379600"/>
            <a:ext cx="3113900" cy="886397"/>
          </a:xfrm>
          <a:prstGeom prst="rect">
            <a:avLst/>
          </a:prstGeom>
          <a:noFill/>
        </p:spPr>
        <p:txBody>
          <a:bodyPr wrap="square" lIns="137160" tIns="109728" rIns="137160" bIns="109728" rtlCol="0">
            <a:spAutoFit/>
          </a:bodyPr>
          <a:lstStyle/>
          <a:p>
            <a:pPr algn="ctr">
              <a:lnSpc>
                <a:spcPct val="90000"/>
              </a:lnSpc>
              <a:spcBef>
                <a:spcPts val="600"/>
              </a:spcBef>
            </a:pPr>
            <a:r>
              <a:rPr lang="en-GB" sz="2400" dirty="0" smtClean="0"/>
              <a:t>Bar Code decoding App Service</a:t>
            </a:r>
          </a:p>
        </p:txBody>
      </p:sp>
      <p:pic>
        <p:nvPicPr>
          <p:cNvPr id="3" name="Picture 2"/>
          <p:cNvPicPr>
            <a:picLocks noChangeAspect="1"/>
          </p:cNvPicPr>
          <p:nvPr/>
        </p:nvPicPr>
        <p:blipFill>
          <a:blip r:embed="rId5"/>
          <a:stretch>
            <a:fillRect/>
          </a:stretch>
        </p:blipFill>
        <p:spPr>
          <a:xfrm>
            <a:off x="667723" y="2144784"/>
            <a:ext cx="1605140" cy="1161051"/>
          </a:xfrm>
          <a:prstGeom prst="rect">
            <a:avLst/>
          </a:prstGeom>
        </p:spPr>
      </p:pic>
      <p:cxnSp>
        <p:nvCxnSpPr>
          <p:cNvPr id="9" name="Straight Connector 8"/>
          <p:cNvCxnSpPr/>
          <p:nvPr/>
        </p:nvCxnSpPr>
        <p:spPr>
          <a:xfrm flipH="1" flipV="1">
            <a:off x="2142309" y="2220686"/>
            <a:ext cx="862149" cy="878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724297" y="3381737"/>
            <a:ext cx="1045030" cy="288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630091" y="3605349"/>
            <a:ext cx="2808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10869" y="3265997"/>
            <a:ext cx="2418731" cy="720197"/>
          </a:xfrm>
          <a:prstGeom prst="rect">
            <a:avLst/>
          </a:prstGeom>
          <a:noFill/>
        </p:spPr>
        <p:txBody>
          <a:bodyPr wrap="square" lIns="137160" tIns="109728" rIns="137160" bIns="109728" rtlCol="0">
            <a:spAutoFit/>
          </a:bodyPr>
          <a:lstStyle/>
          <a:p>
            <a:pPr>
              <a:lnSpc>
                <a:spcPct val="90000"/>
              </a:lnSpc>
              <a:spcBef>
                <a:spcPts val="600"/>
              </a:spcBef>
            </a:pPr>
            <a:r>
              <a:rPr lang="en-GB" dirty="0" smtClean="0"/>
              <a:t>Image bytes in </a:t>
            </a:r>
            <a:r>
              <a:rPr lang="en-GB" dirty="0" err="1" smtClean="0"/>
              <a:t>ValueSet</a:t>
            </a:r>
            <a:r>
              <a:rPr lang="en-GB" dirty="0" smtClean="0"/>
              <a:t> or </a:t>
            </a:r>
            <a:r>
              <a:rPr lang="en-GB" dirty="0" err="1" smtClean="0"/>
              <a:t>FileToken</a:t>
            </a:r>
            <a:endParaRPr lang="en-GB" dirty="0" smtClean="0"/>
          </a:p>
        </p:txBody>
      </p:sp>
      <p:cxnSp>
        <p:nvCxnSpPr>
          <p:cNvPr id="27" name="Straight Arrow Connector 26"/>
          <p:cNvCxnSpPr/>
          <p:nvPr/>
        </p:nvCxnSpPr>
        <p:spPr>
          <a:xfrm flipH="1">
            <a:off x="5630091" y="4297680"/>
            <a:ext cx="2808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04614" y="4222528"/>
            <a:ext cx="2024986"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Decoded data</a:t>
            </a:r>
          </a:p>
        </p:txBody>
      </p:sp>
    </p:spTree>
    <p:extLst>
      <p:ext uri="{BB962C8B-B14F-4D97-AF65-F5344CB8AC3E}">
        <p14:creationId xmlns:p14="http://schemas.microsoft.com/office/powerpoint/2010/main" val="901264394"/>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Scenario: Enterprise suite of apps</a:t>
            </a:r>
            <a:endParaRPr lang="en-GB" dirty="0"/>
          </a:p>
        </p:txBody>
      </p:sp>
      <p:grpSp>
        <p:nvGrpSpPr>
          <p:cNvPr id="18" name="Group 17"/>
          <p:cNvGrpSpPr/>
          <p:nvPr/>
        </p:nvGrpSpPr>
        <p:grpSpPr>
          <a:xfrm>
            <a:off x="1942220" y="1843531"/>
            <a:ext cx="879357" cy="1422466"/>
            <a:chOff x="2347168" y="4571710"/>
            <a:chExt cx="529245" cy="1153191"/>
          </a:xfrm>
        </p:grpSpPr>
        <p:pic>
          <p:nvPicPr>
            <p:cNvPr id="7"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168" y="4571710"/>
              <a:ext cx="529245" cy="1153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846" y="4700603"/>
              <a:ext cx="454318" cy="910021"/>
            </a:xfrm>
            <a:prstGeom prst="rect">
              <a:avLst/>
            </a:prstGeom>
          </p:spPr>
        </p:pic>
      </p:grpSp>
      <p:grpSp>
        <p:nvGrpSpPr>
          <p:cNvPr id="11" name="Group 10"/>
          <p:cNvGrpSpPr/>
          <p:nvPr/>
        </p:nvGrpSpPr>
        <p:grpSpPr>
          <a:xfrm>
            <a:off x="5343463" y="2304938"/>
            <a:ext cx="1530627" cy="1391478"/>
            <a:chOff x="8749124" y="4360673"/>
            <a:chExt cx="1530627" cy="1391478"/>
          </a:xfrm>
        </p:grpSpPr>
        <p:sp>
          <p:nvSpPr>
            <p:cNvPr id="12" name="TextBox 11"/>
            <p:cNvSpPr txBox="1"/>
            <p:nvPr/>
          </p:nvSpPr>
          <p:spPr>
            <a:xfrm>
              <a:off x="8749124" y="4360673"/>
              <a:ext cx="1530627" cy="1391478"/>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837" y="4446812"/>
              <a:ext cx="1219200" cy="1219200"/>
            </a:xfrm>
            <a:prstGeom prst="rect">
              <a:avLst/>
            </a:prstGeom>
          </p:spPr>
        </p:pic>
      </p:grpSp>
      <p:sp>
        <p:nvSpPr>
          <p:cNvPr id="15" name="TextBox 14"/>
          <p:cNvSpPr txBox="1"/>
          <p:nvPr/>
        </p:nvSpPr>
        <p:spPr>
          <a:xfrm>
            <a:off x="4551826" y="1387315"/>
            <a:ext cx="3113900" cy="907941"/>
          </a:xfrm>
          <a:prstGeom prst="rect">
            <a:avLst/>
          </a:prstGeom>
          <a:noFill/>
        </p:spPr>
        <p:txBody>
          <a:bodyPr wrap="square" lIns="137160" tIns="109728" rIns="137160" bIns="109728" rtlCol="0">
            <a:spAutoFit/>
          </a:bodyPr>
          <a:lstStyle/>
          <a:p>
            <a:pPr algn="ctr">
              <a:lnSpc>
                <a:spcPct val="90000"/>
              </a:lnSpc>
              <a:spcBef>
                <a:spcPts val="600"/>
              </a:spcBef>
            </a:pPr>
            <a:r>
              <a:rPr lang="en-GB" sz="2400" dirty="0" smtClean="0"/>
              <a:t>App Service</a:t>
            </a:r>
          </a:p>
          <a:p>
            <a:pPr algn="ctr">
              <a:lnSpc>
                <a:spcPct val="90000"/>
              </a:lnSpc>
              <a:spcBef>
                <a:spcPts val="600"/>
              </a:spcBef>
            </a:pPr>
            <a:r>
              <a:rPr lang="en-GB" sz="2000" dirty="0" smtClean="0"/>
              <a:t>Maintains Inventory cache</a:t>
            </a:r>
          </a:p>
        </p:txBody>
      </p:sp>
      <p:grpSp>
        <p:nvGrpSpPr>
          <p:cNvPr id="19" name="Group 18"/>
          <p:cNvGrpSpPr/>
          <p:nvPr/>
        </p:nvGrpSpPr>
        <p:grpSpPr>
          <a:xfrm>
            <a:off x="1935929" y="4623001"/>
            <a:ext cx="879357" cy="1422466"/>
            <a:chOff x="2347168" y="4571710"/>
            <a:chExt cx="529245" cy="1153191"/>
          </a:xfrm>
        </p:grpSpPr>
        <p:pic>
          <p:nvPicPr>
            <p:cNvPr id="20"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168" y="4571710"/>
              <a:ext cx="529245" cy="1153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846" y="4700603"/>
              <a:ext cx="454318" cy="910021"/>
            </a:xfrm>
            <a:prstGeom prst="rect">
              <a:avLst/>
            </a:prstGeom>
          </p:spPr>
        </p:pic>
      </p:grpSp>
      <p:sp>
        <p:nvSpPr>
          <p:cNvPr id="22" name="TextBox 21"/>
          <p:cNvSpPr txBox="1"/>
          <p:nvPr/>
        </p:nvSpPr>
        <p:spPr>
          <a:xfrm>
            <a:off x="1534942" y="1401064"/>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Client App A</a:t>
            </a:r>
          </a:p>
        </p:txBody>
      </p:sp>
      <p:sp>
        <p:nvSpPr>
          <p:cNvPr id="23" name="TextBox 22"/>
          <p:cNvSpPr txBox="1"/>
          <p:nvPr/>
        </p:nvSpPr>
        <p:spPr>
          <a:xfrm>
            <a:off x="1531393" y="3940199"/>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t>Client App B</a:t>
            </a:r>
          </a:p>
        </p:txBody>
      </p:sp>
      <p:sp>
        <p:nvSpPr>
          <p:cNvPr id="24" name="Cloud 23"/>
          <p:cNvSpPr/>
          <p:nvPr/>
        </p:nvSpPr>
        <p:spPr>
          <a:xfrm>
            <a:off x="9358439" y="2243519"/>
            <a:ext cx="2116183" cy="1763035"/>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sp>
        <p:nvSpPr>
          <p:cNvPr id="26" name="Flowchart: Multidocument 25"/>
          <p:cNvSpPr/>
          <p:nvPr/>
        </p:nvSpPr>
        <p:spPr>
          <a:xfrm>
            <a:off x="9955737" y="2709228"/>
            <a:ext cx="921586" cy="831615"/>
          </a:xfrm>
          <a:prstGeom prst="flowChartMulti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cxnSp>
        <p:nvCxnSpPr>
          <p:cNvPr id="31" name="Straight Arrow Connector 30"/>
          <p:cNvCxnSpPr/>
          <p:nvPr/>
        </p:nvCxnSpPr>
        <p:spPr>
          <a:xfrm>
            <a:off x="2955987" y="3026803"/>
            <a:ext cx="2273919" cy="318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13899" y="3216591"/>
            <a:ext cx="208882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03513" y="2520852"/>
            <a:ext cx="1792680" cy="720197"/>
          </a:xfrm>
          <a:prstGeom prst="rect">
            <a:avLst/>
          </a:prstGeom>
          <a:noFill/>
        </p:spPr>
        <p:txBody>
          <a:bodyPr wrap="square" lIns="137160" tIns="109728" rIns="137160" bIns="109728" rtlCol="0">
            <a:spAutoFit/>
          </a:bodyPr>
          <a:lstStyle/>
          <a:p>
            <a:pPr>
              <a:lnSpc>
                <a:spcPct val="90000"/>
              </a:lnSpc>
              <a:spcBef>
                <a:spcPts val="600"/>
              </a:spcBef>
            </a:pPr>
            <a:r>
              <a:rPr lang="en-GB" dirty="0" smtClean="0"/>
              <a:t>Interact with cloud services</a:t>
            </a:r>
          </a:p>
        </p:txBody>
      </p:sp>
      <p:cxnSp>
        <p:nvCxnSpPr>
          <p:cNvPr id="38" name="Straight Arrow Connector 37"/>
          <p:cNvCxnSpPr/>
          <p:nvPr/>
        </p:nvCxnSpPr>
        <p:spPr>
          <a:xfrm flipV="1">
            <a:off x="3017124" y="3656349"/>
            <a:ext cx="2124501" cy="10337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5421365" y="4878337"/>
            <a:ext cx="1530627" cy="1391478"/>
            <a:chOff x="8749124" y="4360673"/>
            <a:chExt cx="1530627" cy="1391478"/>
          </a:xfrm>
        </p:grpSpPr>
        <p:sp>
          <p:nvSpPr>
            <p:cNvPr id="43" name="TextBox 42"/>
            <p:cNvSpPr txBox="1"/>
            <p:nvPr/>
          </p:nvSpPr>
          <p:spPr>
            <a:xfrm>
              <a:off x="8749124" y="4360673"/>
              <a:ext cx="1530627" cy="1391478"/>
            </a:xfrm>
            <a:prstGeom prst="rect">
              <a:avLst/>
            </a:prstGeom>
            <a:noFill/>
            <a:ln>
              <a:solidFill>
                <a:schemeClr val="accent1"/>
              </a:solidFill>
            </a:ln>
          </p:spPr>
          <p:txBody>
            <a:bodyPr wrap="square" lIns="137160" tIns="109728" rIns="137160" bIns="109728" rtlCol="0">
              <a:spAutoFit/>
            </a:bodyPr>
            <a:lstStyle/>
            <a:p>
              <a:pPr>
                <a:lnSpc>
                  <a:spcPct val="90000"/>
                </a:lnSpc>
                <a:spcBef>
                  <a:spcPts val="600"/>
                </a:spcBef>
              </a:pPr>
              <a:endParaRPr lang="en-GB" dirty="0" err="1" smtClean="0"/>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837" y="4446812"/>
              <a:ext cx="1219200" cy="1219200"/>
            </a:xfrm>
            <a:prstGeom prst="rect">
              <a:avLst/>
            </a:prstGeom>
          </p:spPr>
        </p:pic>
      </p:grpSp>
      <p:sp>
        <p:nvSpPr>
          <p:cNvPr id="45" name="TextBox 44"/>
          <p:cNvSpPr txBox="1"/>
          <p:nvPr/>
        </p:nvSpPr>
        <p:spPr>
          <a:xfrm>
            <a:off x="4424617" y="3966723"/>
            <a:ext cx="3330782" cy="907941"/>
          </a:xfrm>
          <a:prstGeom prst="rect">
            <a:avLst/>
          </a:prstGeom>
          <a:noFill/>
        </p:spPr>
        <p:txBody>
          <a:bodyPr wrap="square" lIns="137160" tIns="109728" rIns="137160" bIns="109728" rtlCol="0">
            <a:spAutoFit/>
          </a:bodyPr>
          <a:lstStyle/>
          <a:p>
            <a:pPr algn="ctr">
              <a:lnSpc>
                <a:spcPct val="90000"/>
              </a:lnSpc>
              <a:spcBef>
                <a:spcPts val="600"/>
              </a:spcBef>
            </a:pPr>
            <a:r>
              <a:rPr lang="en-GB" sz="2400" dirty="0" smtClean="0"/>
              <a:t>App Service</a:t>
            </a:r>
          </a:p>
          <a:p>
            <a:pPr algn="ctr">
              <a:lnSpc>
                <a:spcPct val="90000"/>
              </a:lnSpc>
              <a:spcBef>
                <a:spcPts val="600"/>
              </a:spcBef>
            </a:pPr>
            <a:r>
              <a:rPr lang="en-GB" sz="2000" dirty="0" smtClean="0"/>
              <a:t>Proximity Reading Services</a:t>
            </a:r>
          </a:p>
        </p:txBody>
      </p:sp>
      <p:cxnSp>
        <p:nvCxnSpPr>
          <p:cNvPr id="46" name="Straight Arrow Connector 45"/>
          <p:cNvCxnSpPr/>
          <p:nvPr/>
        </p:nvCxnSpPr>
        <p:spPr>
          <a:xfrm>
            <a:off x="2992947" y="3241049"/>
            <a:ext cx="2257048" cy="20931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017124" y="5558365"/>
            <a:ext cx="21867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Flowchart: Multidocument 29"/>
          <p:cNvSpPr/>
          <p:nvPr/>
        </p:nvSpPr>
        <p:spPr>
          <a:xfrm>
            <a:off x="6194907" y="2969847"/>
            <a:ext cx="601326" cy="592299"/>
          </a:xfrm>
          <a:prstGeom prst="flowChartMultidocumen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GB" sz="2000" dirty="0" err="1" smtClean="0"/>
          </a:p>
        </p:txBody>
      </p:sp>
      <p:pic>
        <p:nvPicPr>
          <p:cNvPr id="5" name="Picture 4"/>
          <p:cNvPicPr>
            <a:picLocks noChangeAspect="1"/>
          </p:cNvPicPr>
          <p:nvPr/>
        </p:nvPicPr>
        <p:blipFill>
          <a:blip r:embed="rId6"/>
          <a:stretch>
            <a:fillRect/>
          </a:stretch>
        </p:blipFill>
        <p:spPr>
          <a:xfrm>
            <a:off x="7467019" y="4861882"/>
            <a:ext cx="1012961" cy="916304"/>
          </a:xfrm>
          <a:prstGeom prst="rect">
            <a:avLst/>
          </a:prstGeom>
        </p:spPr>
      </p:pic>
      <p:pic>
        <p:nvPicPr>
          <p:cNvPr id="6" name="Picture 5"/>
          <p:cNvPicPr>
            <a:picLocks noChangeAspect="1"/>
          </p:cNvPicPr>
          <p:nvPr/>
        </p:nvPicPr>
        <p:blipFill>
          <a:blip r:embed="rId7"/>
          <a:stretch>
            <a:fillRect/>
          </a:stretch>
        </p:blipFill>
        <p:spPr>
          <a:xfrm>
            <a:off x="7557412" y="5853729"/>
            <a:ext cx="832173" cy="832173"/>
          </a:xfrm>
          <a:prstGeom prst="rect">
            <a:avLst/>
          </a:prstGeom>
        </p:spPr>
      </p:pic>
      <p:cxnSp>
        <p:nvCxnSpPr>
          <p:cNvPr id="16" name="Straight Arrow Connector 15"/>
          <p:cNvCxnSpPr/>
          <p:nvPr/>
        </p:nvCxnSpPr>
        <p:spPr>
          <a:xfrm>
            <a:off x="7000444" y="6045467"/>
            <a:ext cx="4435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030370" y="5343248"/>
            <a:ext cx="3836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742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22" presetClass="entr" presetSubtype="4" fill="hold" nodeType="afterEffect">
                                  <p:stCondLst>
                                    <p:cond delay="300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par>
                          <p:cTn id="15" fill="hold">
                            <p:stCondLst>
                              <p:cond delay="4000"/>
                            </p:stCondLst>
                            <p:childTnLst>
                              <p:par>
                                <p:cTn id="16" presetID="22" presetClass="entr" presetSubtype="4" fill="hold" nodeType="afterEffect">
                                  <p:stCondLst>
                                    <p:cond delay="300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 I restrict access to my App Service?</a:t>
            </a:r>
            <a:endParaRPr lang="en-GB" dirty="0"/>
          </a:p>
        </p:txBody>
      </p:sp>
      <p:sp>
        <p:nvSpPr>
          <p:cNvPr id="3" name="Text Placeholder 2"/>
          <p:cNvSpPr>
            <a:spLocks noGrp="1"/>
          </p:cNvSpPr>
          <p:nvPr>
            <p:ph type="body" sz="quarter" idx="10"/>
          </p:nvPr>
        </p:nvSpPr>
        <p:spPr/>
        <p:txBody>
          <a:bodyPr/>
          <a:lstStyle/>
          <a:p>
            <a:r>
              <a:rPr lang="en-GB" dirty="0" smtClean="0"/>
              <a:t>Build </a:t>
            </a:r>
            <a:r>
              <a:rPr lang="en-GB" dirty="0"/>
              <a:t>your own </a:t>
            </a:r>
            <a:r>
              <a:rPr lang="en-GB" dirty="0" smtClean="0"/>
              <a:t>caller validation mechanisms </a:t>
            </a:r>
            <a:r>
              <a:rPr lang="en-GB" dirty="0"/>
              <a:t>on top of app </a:t>
            </a:r>
            <a:r>
              <a:rPr lang="en-GB" dirty="0" smtClean="0"/>
              <a:t>services</a:t>
            </a:r>
          </a:p>
          <a:p>
            <a:r>
              <a:rPr lang="en-GB" sz="3200" dirty="0" smtClean="0">
                <a:latin typeface="+mn-lt"/>
              </a:rPr>
              <a:t>Simplest is for service </a:t>
            </a:r>
            <a:r>
              <a:rPr lang="en-GB" sz="3200" dirty="0">
                <a:latin typeface="+mn-lt"/>
              </a:rPr>
              <a:t>provider to whitelist callers based on their </a:t>
            </a:r>
            <a:r>
              <a:rPr lang="en-GB" sz="3200" dirty="0" err="1" smtClean="0">
                <a:latin typeface="+mn-lt"/>
              </a:rPr>
              <a:t>PackageFamilyName</a:t>
            </a:r>
            <a:endParaRPr lang="en-GB" sz="3200" dirty="0" smtClean="0">
              <a:latin typeface="+mn-lt"/>
            </a:endParaRPr>
          </a:p>
          <a:p>
            <a:pPr lvl="1"/>
            <a:r>
              <a:rPr lang="en-GB" sz="2400" dirty="0" err="1">
                <a:latin typeface="+mn-lt"/>
              </a:rPr>
              <a:t>PackageFamilyName</a:t>
            </a:r>
            <a:r>
              <a:rPr lang="en-GB" sz="2400" dirty="0">
                <a:latin typeface="+mn-lt"/>
              </a:rPr>
              <a:t> of caller is passed with every request</a:t>
            </a:r>
            <a:endParaRPr lang="en-GB" sz="2400" dirty="0" smtClean="0">
              <a:latin typeface="+mn-lt"/>
            </a:endParaRPr>
          </a:p>
          <a:p>
            <a:r>
              <a:rPr lang="en-GB" dirty="0" smtClean="0">
                <a:latin typeface="+mn-lt"/>
              </a:rPr>
              <a:t>Possible </a:t>
            </a:r>
            <a:r>
              <a:rPr lang="en-GB" dirty="0">
                <a:latin typeface="+mn-lt"/>
              </a:rPr>
              <a:t>to build more complicated </a:t>
            </a:r>
            <a:r>
              <a:rPr lang="en-GB" dirty="0" smtClean="0">
                <a:latin typeface="+mn-lt"/>
              </a:rPr>
              <a:t>caller validation mechanisms </a:t>
            </a:r>
            <a:r>
              <a:rPr lang="en-GB" dirty="0">
                <a:latin typeface="+mn-lt"/>
              </a:rPr>
              <a:t>on top of </a:t>
            </a:r>
            <a:r>
              <a:rPr lang="en-GB" dirty="0" err="1">
                <a:latin typeface="+mn-lt"/>
              </a:rPr>
              <a:t>ValueSets</a:t>
            </a:r>
            <a:r>
              <a:rPr lang="en-GB" dirty="0">
                <a:latin typeface="+mn-lt"/>
              </a:rPr>
              <a:t> once a connection has been </a:t>
            </a:r>
            <a:r>
              <a:rPr lang="en-GB" dirty="0" smtClean="0">
                <a:latin typeface="+mn-lt"/>
              </a:rPr>
              <a:t>established</a:t>
            </a:r>
          </a:p>
          <a:p>
            <a:pPr lvl="1"/>
            <a:r>
              <a:rPr lang="en-GB" sz="2400" dirty="0">
                <a:latin typeface="+mn-lt"/>
              </a:rPr>
              <a:t>Whitelist could be followed by explicit X.509 certificate exchange </a:t>
            </a:r>
          </a:p>
          <a:p>
            <a:endParaRPr lang="en-GB" dirty="0" smtClean="0">
              <a:latin typeface="+mn-lt"/>
            </a:endParaRPr>
          </a:p>
        </p:txBody>
      </p:sp>
    </p:spTree>
    <p:extLst>
      <p:ext uri="{BB962C8B-B14F-4D97-AF65-F5344CB8AC3E}">
        <p14:creationId xmlns:p14="http://schemas.microsoft.com/office/powerpoint/2010/main" val="332075888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US" dirty="0" smtClean="0"/>
              <a:t>Apps don't target Windows 10, apps target the platform</a:t>
            </a:r>
            <a:endParaRPr lang="en-US" dirty="0"/>
          </a:p>
        </p:txBody>
      </p:sp>
    </p:spTree>
    <p:extLst>
      <p:ext uri="{BB962C8B-B14F-4D97-AF65-F5344CB8AC3E}">
        <p14:creationId xmlns:p14="http://schemas.microsoft.com/office/powerpoint/2010/main" val="148561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210302"/>
            <a:ext cx="11637012" cy="2437399"/>
          </a:xfrm>
        </p:spPr>
        <p:txBody>
          <a:bodyPr/>
          <a:lstStyle/>
          <a:p>
            <a:r>
              <a:rPr lang="en-US" dirty="0" smtClean="0"/>
              <a:t>App services provides another way for applications to communicate with each other</a:t>
            </a:r>
            <a:endParaRPr lang="en-US" dirty="0"/>
          </a:p>
        </p:txBody>
      </p:sp>
    </p:spTree>
    <p:extLst>
      <p:ext uri="{BB962C8B-B14F-4D97-AF65-F5344CB8AC3E}">
        <p14:creationId xmlns:p14="http://schemas.microsoft.com/office/powerpoint/2010/main" val="2237312458"/>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3842795" y="787079"/>
            <a:ext cx="0" cy="575261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19955" y="787079"/>
            <a:ext cx="0" cy="575261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884713" y="4754765"/>
            <a:ext cx="742101" cy="627864"/>
            <a:chOff x="1884713" y="4754765"/>
            <a:chExt cx="742101" cy="627864"/>
          </a:xfrm>
        </p:grpSpPr>
        <p:sp>
          <p:nvSpPr>
            <p:cNvPr id="17" name="Oval 16"/>
            <p:cNvSpPr/>
            <p:nvPr/>
          </p:nvSpPr>
          <p:spPr bwMode="auto">
            <a:xfrm>
              <a:off x="2028103" y="4875794"/>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1884713" y="475476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12</a:t>
              </a:r>
            </a:p>
          </p:txBody>
        </p:sp>
      </p:grpSp>
      <p:sp>
        <p:nvSpPr>
          <p:cNvPr id="15" name="TextBox 14"/>
          <p:cNvSpPr txBox="1"/>
          <p:nvPr/>
        </p:nvSpPr>
        <p:spPr>
          <a:xfrm>
            <a:off x="195468" y="810229"/>
            <a:ext cx="2873159" cy="1446550"/>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Always up-to-date</a:t>
            </a:r>
          </a:p>
          <a:p>
            <a:pPr>
              <a:lnSpc>
                <a:spcPct val="90000"/>
              </a:lnSpc>
              <a:spcAft>
                <a:spcPts val="600"/>
              </a:spcAft>
            </a:pPr>
            <a:r>
              <a:rPr lang="en-US" sz="2400" dirty="0" smtClean="0">
                <a:gradFill>
                  <a:gsLst>
                    <a:gs pos="2917">
                      <a:schemeClr val="tx1"/>
                    </a:gs>
                    <a:gs pos="30000">
                      <a:schemeClr val="tx1"/>
                    </a:gs>
                  </a:gsLst>
                  <a:lin ang="5400000" scaled="0"/>
                </a:gradFill>
              </a:rPr>
              <a:t>Update frequently</a:t>
            </a:r>
          </a:p>
          <a:p>
            <a:pPr>
              <a:lnSpc>
                <a:spcPct val="90000"/>
              </a:lnSpc>
              <a:spcAft>
                <a:spcPts val="600"/>
              </a:spcAft>
            </a:pPr>
            <a:r>
              <a:rPr lang="en-US" sz="2400" dirty="0" smtClean="0">
                <a:gradFill>
                  <a:gsLst>
                    <a:gs pos="2917">
                      <a:schemeClr val="tx1"/>
                    </a:gs>
                    <a:gs pos="30000">
                      <a:schemeClr val="tx1"/>
                    </a:gs>
                  </a:gsLst>
                  <a:lin ang="5400000" scaled="0"/>
                </a:gradFill>
              </a:rPr>
              <a:t>Single doc model</a:t>
            </a:r>
          </a:p>
        </p:txBody>
      </p:sp>
      <p:sp>
        <p:nvSpPr>
          <p:cNvPr id="16" name="TextBox 15"/>
          <p:cNvSpPr txBox="1"/>
          <p:nvPr/>
        </p:nvSpPr>
        <p:spPr>
          <a:xfrm>
            <a:off x="8438571" y="810229"/>
            <a:ext cx="2873159"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Always up-to-date</a:t>
            </a:r>
          </a:p>
          <a:p>
            <a:pPr>
              <a:lnSpc>
                <a:spcPct val="90000"/>
              </a:lnSpc>
              <a:spcAft>
                <a:spcPts val="600"/>
              </a:spcAft>
            </a:pPr>
            <a:r>
              <a:rPr lang="en-US" sz="2400" dirty="0" smtClean="0">
                <a:gradFill>
                  <a:gsLst>
                    <a:gs pos="2917">
                      <a:schemeClr val="tx1"/>
                    </a:gs>
                    <a:gs pos="30000">
                      <a:schemeClr val="tx1"/>
                    </a:gs>
                  </a:gsLst>
                  <a:lin ang="5400000" scaled="0"/>
                </a:gradFill>
              </a:rPr>
              <a:t>Update frequently</a:t>
            </a:r>
          </a:p>
          <a:p>
            <a:pPr>
              <a:lnSpc>
                <a:spcPct val="90000"/>
              </a:lnSpc>
              <a:spcAft>
                <a:spcPts val="600"/>
              </a:spcAft>
            </a:pPr>
            <a:r>
              <a:rPr lang="en-US" sz="2400" dirty="0" smtClean="0">
                <a:gradFill>
                  <a:gsLst>
                    <a:gs pos="2917">
                      <a:schemeClr val="tx1"/>
                    </a:gs>
                    <a:gs pos="30000">
                      <a:schemeClr val="tx1"/>
                    </a:gs>
                  </a:gsLst>
                  <a:lin ang="5400000" scaled="0"/>
                </a:gradFill>
              </a:rPr>
              <a:t>Single doc model</a:t>
            </a:r>
          </a:p>
        </p:txBody>
      </p:sp>
      <p:grpSp>
        <p:nvGrpSpPr>
          <p:cNvPr id="22" name="Group 21"/>
          <p:cNvGrpSpPr/>
          <p:nvPr/>
        </p:nvGrpSpPr>
        <p:grpSpPr>
          <a:xfrm>
            <a:off x="1897568" y="4759247"/>
            <a:ext cx="742101" cy="627864"/>
            <a:chOff x="1884713" y="4754765"/>
            <a:chExt cx="742101" cy="627864"/>
          </a:xfrm>
        </p:grpSpPr>
        <p:sp>
          <p:nvSpPr>
            <p:cNvPr id="23" name="Oval 22"/>
            <p:cNvSpPr/>
            <p:nvPr/>
          </p:nvSpPr>
          <p:spPr bwMode="auto">
            <a:xfrm>
              <a:off x="2028103" y="4875794"/>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4" name="TextBox 23"/>
            <p:cNvSpPr txBox="1"/>
            <p:nvPr/>
          </p:nvSpPr>
          <p:spPr>
            <a:xfrm>
              <a:off x="1884713" y="475476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13</a:t>
              </a:r>
            </a:p>
          </p:txBody>
        </p:sp>
      </p:grpSp>
      <p:grpSp>
        <p:nvGrpSpPr>
          <p:cNvPr id="27" name="Group 26"/>
          <p:cNvGrpSpPr/>
          <p:nvPr/>
        </p:nvGrpSpPr>
        <p:grpSpPr>
          <a:xfrm>
            <a:off x="10521356" y="4864219"/>
            <a:ext cx="742101" cy="627864"/>
            <a:chOff x="10521356" y="4864219"/>
            <a:chExt cx="742101" cy="627864"/>
          </a:xfrm>
        </p:grpSpPr>
        <p:sp>
          <p:nvSpPr>
            <p:cNvPr id="28" name="Oval 27"/>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p:cNvSpPr txBox="1"/>
            <p:nvPr/>
          </p:nvSpPr>
          <p:spPr>
            <a:xfrm>
              <a:off x="10521356"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34</a:t>
              </a:r>
            </a:p>
          </p:txBody>
        </p:sp>
      </p:grpSp>
      <p:grpSp>
        <p:nvGrpSpPr>
          <p:cNvPr id="31" name="Group 30"/>
          <p:cNvGrpSpPr/>
          <p:nvPr/>
        </p:nvGrpSpPr>
        <p:grpSpPr>
          <a:xfrm>
            <a:off x="1897567" y="4743190"/>
            <a:ext cx="742101" cy="627864"/>
            <a:chOff x="1884713" y="4754765"/>
            <a:chExt cx="742101" cy="627864"/>
          </a:xfrm>
        </p:grpSpPr>
        <p:sp>
          <p:nvSpPr>
            <p:cNvPr id="32" name="Oval 31"/>
            <p:cNvSpPr/>
            <p:nvPr/>
          </p:nvSpPr>
          <p:spPr bwMode="auto">
            <a:xfrm>
              <a:off x="2028103" y="4875794"/>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p:cNvSpPr txBox="1"/>
            <p:nvPr/>
          </p:nvSpPr>
          <p:spPr>
            <a:xfrm>
              <a:off x="1884713" y="475476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14</a:t>
              </a:r>
            </a:p>
          </p:txBody>
        </p:sp>
      </p:grpSp>
      <p:grpSp>
        <p:nvGrpSpPr>
          <p:cNvPr id="35" name="Group 34"/>
          <p:cNvGrpSpPr/>
          <p:nvPr/>
        </p:nvGrpSpPr>
        <p:grpSpPr>
          <a:xfrm>
            <a:off x="10521356" y="4864219"/>
            <a:ext cx="742101" cy="627864"/>
            <a:chOff x="10521356" y="4864219"/>
            <a:chExt cx="742101" cy="627864"/>
          </a:xfrm>
        </p:grpSpPr>
        <p:sp>
          <p:nvSpPr>
            <p:cNvPr id="36" name="Oval 35"/>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p:cNvSpPr txBox="1"/>
            <p:nvPr/>
          </p:nvSpPr>
          <p:spPr>
            <a:xfrm>
              <a:off x="10521356"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35</a:t>
              </a:r>
            </a:p>
          </p:txBody>
        </p:sp>
      </p:grpSp>
      <p:sp>
        <p:nvSpPr>
          <p:cNvPr id="41" name="Oval 40"/>
          <p:cNvSpPr/>
          <p:nvPr/>
        </p:nvSpPr>
        <p:spPr bwMode="auto">
          <a:xfrm>
            <a:off x="6510084" y="4398579"/>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7" name="Group 56"/>
          <p:cNvGrpSpPr/>
          <p:nvPr/>
        </p:nvGrpSpPr>
        <p:grpSpPr>
          <a:xfrm>
            <a:off x="5506948" y="4384474"/>
            <a:ext cx="1580253" cy="1323179"/>
            <a:chOff x="5489002" y="4985248"/>
            <a:chExt cx="1580253" cy="1323179"/>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002" y="5057122"/>
              <a:ext cx="1251305" cy="1251305"/>
            </a:xfrm>
            <a:prstGeom prst="rect">
              <a:avLst/>
            </a:prstGeom>
          </p:spPr>
        </p:pic>
        <p:grpSp>
          <p:nvGrpSpPr>
            <p:cNvPr id="44" name="Group 43"/>
            <p:cNvGrpSpPr/>
            <p:nvPr/>
          </p:nvGrpSpPr>
          <p:grpSpPr>
            <a:xfrm>
              <a:off x="6327154" y="4985248"/>
              <a:ext cx="742101" cy="627864"/>
              <a:chOff x="10549640" y="4864219"/>
              <a:chExt cx="742101" cy="627864"/>
            </a:xfrm>
          </p:grpSpPr>
          <p:sp>
            <p:nvSpPr>
              <p:cNvPr id="45" name="Oval 44"/>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10549640"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Q</a:t>
                </a:r>
              </a:p>
            </p:txBody>
          </p:sp>
        </p:grpSp>
      </p:grpSp>
      <p:grpSp>
        <p:nvGrpSpPr>
          <p:cNvPr id="58" name="Group 57"/>
          <p:cNvGrpSpPr/>
          <p:nvPr/>
        </p:nvGrpSpPr>
        <p:grpSpPr>
          <a:xfrm>
            <a:off x="5445599" y="5149965"/>
            <a:ext cx="1547674" cy="1372334"/>
            <a:chOff x="5328930" y="2514595"/>
            <a:chExt cx="1547674" cy="1372334"/>
          </a:xfrm>
        </p:grpSpPr>
        <p:grpSp>
          <p:nvGrpSpPr>
            <p:cNvPr id="47" name="Group 46"/>
            <p:cNvGrpSpPr/>
            <p:nvPr/>
          </p:nvGrpSpPr>
          <p:grpSpPr>
            <a:xfrm>
              <a:off x="6134503" y="2514595"/>
              <a:ext cx="742101" cy="627864"/>
              <a:chOff x="10606645" y="4864219"/>
              <a:chExt cx="742101" cy="627864"/>
            </a:xfrm>
          </p:grpSpPr>
          <p:sp>
            <p:nvSpPr>
              <p:cNvPr id="48" name="Oval 47"/>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5</a:t>
                </a:r>
              </a:p>
            </p:txBody>
          </p:sp>
        </p:grpSp>
        <p:pic>
          <p:nvPicPr>
            <p:cNvPr id="50" name="Picture 4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28930" y="2635624"/>
              <a:ext cx="1251305" cy="1251305"/>
            </a:xfrm>
            <a:prstGeom prst="rect">
              <a:avLst/>
            </a:prstGeom>
          </p:spPr>
        </p:pic>
      </p:grpSp>
      <p:grpSp>
        <p:nvGrpSpPr>
          <p:cNvPr id="63" name="Group 62"/>
          <p:cNvGrpSpPr/>
          <p:nvPr/>
        </p:nvGrpSpPr>
        <p:grpSpPr>
          <a:xfrm>
            <a:off x="5384957" y="3647940"/>
            <a:ext cx="1586368" cy="1121230"/>
            <a:chOff x="5110315" y="1533504"/>
            <a:chExt cx="1586368" cy="1121230"/>
          </a:xfrm>
        </p:grpSpPr>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315" y="1625403"/>
              <a:ext cx="1063358" cy="1029331"/>
            </a:xfrm>
            <a:prstGeom prst="rect">
              <a:avLst/>
            </a:prstGeom>
          </p:spPr>
        </p:pic>
        <p:grpSp>
          <p:nvGrpSpPr>
            <p:cNvPr id="54" name="Group 53"/>
            <p:cNvGrpSpPr/>
            <p:nvPr/>
          </p:nvGrpSpPr>
          <p:grpSpPr>
            <a:xfrm>
              <a:off x="5954582" y="1533504"/>
              <a:ext cx="742101" cy="627864"/>
              <a:chOff x="10606645" y="4864219"/>
              <a:chExt cx="742101" cy="627864"/>
            </a:xfrm>
          </p:grpSpPr>
          <p:sp>
            <p:nvSpPr>
              <p:cNvPr id="55" name="Oval 54"/>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56" name="TextBox 55"/>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7</a:t>
                </a:r>
                <a:endParaRPr lang="en-US" sz="2400" dirty="0" smtClean="0">
                  <a:solidFill>
                    <a:schemeClr val="bg1"/>
                  </a:solidFill>
                </a:endParaRPr>
              </a:p>
            </p:txBody>
          </p:sp>
        </p:grpSp>
      </p:grpSp>
      <p:grpSp>
        <p:nvGrpSpPr>
          <p:cNvPr id="73" name="Group 72"/>
          <p:cNvGrpSpPr/>
          <p:nvPr/>
        </p:nvGrpSpPr>
        <p:grpSpPr>
          <a:xfrm>
            <a:off x="5535814" y="2843923"/>
            <a:ext cx="1618571" cy="1136342"/>
            <a:chOff x="4630478" y="118428"/>
            <a:chExt cx="1618571" cy="1136342"/>
          </a:xfrm>
        </p:grpSpPr>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478" y="225439"/>
              <a:ext cx="1063358" cy="1029331"/>
            </a:xfrm>
            <a:prstGeom prst="rect">
              <a:avLst/>
            </a:prstGeom>
          </p:spPr>
        </p:pic>
        <p:grpSp>
          <p:nvGrpSpPr>
            <p:cNvPr id="60" name="Group 59"/>
            <p:cNvGrpSpPr/>
            <p:nvPr/>
          </p:nvGrpSpPr>
          <p:grpSpPr>
            <a:xfrm>
              <a:off x="5506948" y="118428"/>
              <a:ext cx="742101" cy="627864"/>
              <a:chOff x="10606645" y="4864219"/>
              <a:chExt cx="742101" cy="627864"/>
            </a:xfrm>
          </p:grpSpPr>
          <p:sp>
            <p:nvSpPr>
              <p:cNvPr id="61" name="Oval 60"/>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8</a:t>
                </a:r>
              </a:p>
            </p:txBody>
          </p:sp>
        </p:grpSp>
      </p:grpSp>
      <p:grpSp>
        <p:nvGrpSpPr>
          <p:cNvPr id="79" name="Group 78"/>
          <p:cNvGrpSpPr/>
          <p:nvPr/>
        </p:nvGrpSpPr>
        <p:grpSpPr>
          <a:xfrm>
            <a:off x="5495134" y="2022954"/>
            <a:ext cx="1533329" cy="1095092"/>
            <a:chOff x="6253647" y="1161687"/>
            <a:chExt cx="1533329" cy="1095092"/>
          </a:xfrm>
        </p:grpSpPr>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3647" y="1322323"/>
              <a:ext cx="1009212" cy="934456"/>
            </a:xfrm>
            <a:prstGeom prst="rect">
              <a:avLst/>
            </a:prstGeom>
          </p:spPr>
        </p:pic>
        <p:grpSp>
          <p:nvGrpSpPr>
            <p:cNvPr id="65" name="Group 64"/>
            <p:cNvGrpSpPr/>
            <p:nvPr/>
          </p:nvGrpSpPr>
          <p:grpSpPr>
            <a:xfrm>
              <a:off x="7044875" y="1161687"/>
              <a:ext cx="742101" cy="627864"/>
              <a:chOff x="10606645" y="4864219"/>
              <a:chExt cx="742101" cy="627864"/>
            </a:xfrm>
          </p:grpSpPr>
          <p:sp>
            <p:nvSpPr>
              <p:cNvPr id="66" name="Oval 65"/>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67" name="TextBox 66"/>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9</a:t>
                </a:r>
                <a:endParaRPr lang="en-US" sz="2400" dirty="0" smtClean="0">
                  <a:solidFill>
                    <a:schemeClr val="bg1"/>
                  </a:solidFill>
                </a:endParaRPr>
              </a:p>
            </p:txBody>
          </p:sp>
        </p:grpSp>
      </p:grpSp>
      <p:grpSp>
        <p:nvGrpSpPr>
          <p:cNvPr id="72" name="Group 71"/>
          <p:cNvGrpSpPr/>
          <p:nvPr/>
        </p:nvGrpSpPr>
        <p:grpSpPr>
          <a:xfrm>
            <a:off x="5495038" y="599582"/>
            <a:ext cx="1618571" cy="1136342"/>
            <a:chOff x="4057816" y="1876677"/>
            <a:chExt cx="1618571" cy="1136342"/>
          </a:xfrm>
        </p:grpSpPr>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7816" y="1983688"/>
              <a:ext cx="1063358" cy="1029331"/>
            </a:xfrm>
            <a:prstGeom prst="rect">
              <a:avLst/>
            </a:prstGeom>
          </p:spPr>
        </p:pic>
        <p:grpSp>
          <p:nvGrpSpPr>
            <p:cNvPr id="69" name="Group 68"/>
            <p:cNvGrpSpPr/>
            <p:nvPr/>
          </p:nvGrpSpPr>
          <p:grpSpPr>
            <a:xfrm>
              <a:off x="4934286" y="1876677"/>
              <a:ext cx="742101" cy="627864"/>
              <a:chOff x="10606645" y="4864219"/>
              <a:chExt cx="742101" cy="627864"/>
            </a:xfrm>
          </p:grpSpPr>
          <p:sp>
            <p:nvSpPr>
              <p:cNvPr id="70" name="Oval 69"/>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1" name="TextBox 70"/>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E</a:t>
                </a:r>
              </a:p>
            </p:txBody>
          </p:sp>
        </p:grpSp>
      </p:grpSp>
      <p:grpSp>
        <p:nvGrpSpPr>
          <p:cNvPr id="84" name="Group 83"/>
          <p:cNvGrpSpPr/>
          <p:nvPr/>
        </p:nvGrpSpPr>
        <p:grpSpPr>
          <a:xfrm>
            <a:off x="5401981" y="1296836"/>
            <a:ext cx="1407160" cy="1138255"/>
            <a:chOff x="6937285" y="-612098"/>
            <a:chExt cx="1407160" cy="1138255"/>
          </a:xfrm>
        </p:grpSpPr>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7285" y="-470012"/>
              <a:ext cx="996169" cy="996169"/>
            </a:xfrm>
            <a:prstGeom prst="rect">
              <a:avLst/>
            </a:prstGeom>
          </p:spPr>
        </p:pic>
        <p:grpSp>
          <p:nvGrpSpPr>
            <p:cNvPr id="75" name="Group 74"/>
            <p:cNvGrpSpPr/>
            <p:nvPr/>
          </p:nvGrpSpPr>
          <p:grpSpPr>
            <a:xfrm>
              <a:off x="7602344" y="-612098"/>
              <a:ext cx="742101" cy="627864"/>
              <a:chOff x="10526019" y="4879985"/>
              <a:chExt cx="742101" cy="627864"/>
            </a:xfrm>
          </p:grpSpPr>
          <p:sp>
            <p:nvSpPr>
              <p:cNvPr id="76" name="Oval 75"/>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7" name="TextBox 76"/>
              <p:cNvSpPr txBox="1"/>
              <p:nvPr/>
            </p:nvSpPr>
            <p:spPr>
              <a:xfrm>
                <a:off x="10526019" y="487998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10</a:t>
                </a:r>
              </a:p>
            </p:txBody>
          </p:sp>
        </p:grpSp>
      </p:grpSp>
      <p:grpSp>
        <p:nvGrpSpPr>
          <p:cNvPr id="83" name="Group 82"/>
          <p:cNvGrpSpPr/>
          <p:nvPr/>
        </p:nvGrpSpPr>
        <p:grpSpPr>
          <a:xfrm>
            <a:off x="5575064" y="-27727"/>
            <a:ext cx="1201947" cy="894500"/>
            <a:chOff x="2706171" y="-941796"/>
            <a:chExt cx="1201947" cy="894500"/>
          </a:xfrm>
        </p:grpSpPr>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6171" y="-818428"/>
              <a:ext cx="788578" cy="771132"/>
            </a:xfrm>
            <a:prstGeom prst="rect">
              <a:avLst/>
            </a:prstGeom>
          </p:spPr>
        </p:pic>
        <p:grpSp>
          <p:nvGrpSpPr>
            <p:cNvPr id="80" name="Group 79"/>
            <p:cNvGrpSpPr/>
            <p:nvPr/>
          </p:nvGrpSpPr>
          <p:grpSpPr>
            <a:xfrm>
              <a:off x="3166017" y="-941796"/>
              <a:ext cx="742101" cy="627864"/>
              <a:chOff x="10526019" y="4879985"/>
              <a:chExt cx="742101" cy="627864"/>
            </a:xfrm>
          </p:grpSpPr>
          <p:sp>
            <p:nvSpPr>
              <p:cNvPr id="81" name="Oval 80"/>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82" name="TextBox 81"/>
              <p:cNvSpPr txBox="1"/>
              <p:nvPr/>
            </p:nvSpPr>
            <p:spPr>
              <a:xfrm>
                <a:off x="10526019" y="487998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11</a:t>
                </a:r>
              </a:p>
            </p:txBody>
          </p:sp>
        </p:grpSp>
      </p:grpSp>
      <p:sp>
        <p:nvSpPr>
          <p:cNvPr id="2" name="TextBox 1"/>
          <p:cNvSpPr txBox="1"/>
          <p:nvPr/>
        </p:nvSpPr>
        <p:spPr>
          <a:xfrm>
            <a:off x="646237" y="5035169"/>
            <a:ext cx="2338754" cy="90486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2917">
                      <a:schemeClr val="tx1"/>
                    </a:gs>
                    <a:gs pos="30000">
                      <a:schemeClr val="tx1"/>
                    </a:gs>
                  </a:gsLst>
                  <a:lin ang="5400000" scaled="0"/>
                </a:gradFill>
              </a:rPr>
              <a:t>Firefox</a:t>
            </a:r>
          </a:p>
        </p:txBody>
      </p:sp>
      <p:sp>
        <p:nvSpPr>
          <p:cNvPr id="85" name="TextBox 84"/>
          <p:cNvSpPr txBox="1"/>
          <p:nvPr/>
        </p:nvSpPr>
        <p:spPr>
          <a:xfrm>
            <a:off x="9031677" y="5147638"/>
            <a:ext cx="2662091" cy="90486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2917">
                      <a:schemeClr val="tx1"/>
                    </a:gs>
                    <a:gs pos="30000">
                      <a:schemeClr val="tx1"/>
                    </a:gs>
                  </a:gsLst>
                  <a:lin ang="5400000" scaled="0"/>
                </a:gradFill>
              </a:rPr>
              <a:t>Chrome</a:t>
            </a:r>
          </a:p>
        </p:txBody>
      </p:sp>
    </p:spTree>
    <p:extLst>
      <p:ext uri="{BB962C8B-B14F-4D97-AF65-F5344CB8AC3E}">
        <p14:creationId xmlns:p14="http://schemas.microsoft.com/office/powerpoint/2010/main" val="325001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100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100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ID="2" presetClass="entr" presetSubtype="1" fill="hold" nodeType="afterEffect">
                                  <p:stCondLst>
                                    <p:cond delay="100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fill="hold"/>
                                        <p:tgtEl>
                                          <p:spTgt spid="58"/>
                                        </p:tgtEl>
                                        <p:attrNameLst>
                                          <p:attrName>ppt_x</p:attrName>
                                        </p:attrNameLst>
                                      </p:cBhvr>
                                      <p:tavLst>
                                        <p:tav tm="0">
                                          <p:val>
                                            <p:strVal val="#ppt_x"/>
                                          </p:val>
                                        </p:tav>
                                        <p:tav tm="100000">
                                          <p:val>
                                            <p:strVal val="#ppt_x"/>
                                          </p:val>
                                        </p:tav>
                                      </p:tavLst>
                                    </p:anim>
                                    <p:anim calcmode="lin" valueType="num">
                                      <p:cBhvr additive="base">
                                        <p:cTn id="29" dur="500" fill="hold"/>
                                        <p:tgtEl>
                                          <p:spTgt spid="58"/>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 presetClass="entr" presetSubtype="1" fill="hold" nodeType="afterEffect">
                                  <p:stCondLst>
                                    <p:cond delay="50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fill="hold"/>
                                        <p:tgtEl>
                                          <p:spTgt spid="57"/>
                                        </p:tgtEl>
                                        <p:attrNameLst>
                                          <p:attrName>ppt_x</p:attrName>
                                        </p:attrNameLst>
                                      </p:cBhvr>
                                      <p:tavLst>
                                        <p:tav tm="0">
                                          <p:val>
                                            <p:strVal val="#ppt_x"/>
                                          </p:val>
                                        </p:tav>
                                        <p:tav tm="100000">
                                          <p:val>
                                            <p:strVal val="#ppt_x"/>
                                          </p:val>
                                        </p:tav>
                                      </p:tavLst>
                                    </p:anim>
                                    <p:anim calcmode="lin" valueType="num">
                                      <p:cBhvr additive="base">
                                        <p:cTn id="34" dur="500" fill="hold"/>
                                        <p:tgtEl>
                                          <p:spTgt spid="57"/>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2" presetClass="entr" presetSubtype="1" fill="hold" nodeType="afterEffect">
                                  <p:stCondLst>
                                    <p:cond delay="50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500" fill="hold"/>
                                        <p:tgtEl>
                                          <p:spTgt spid="63"/>
                                        </p:tgtEl>
                                        <p:attrNameLst>
                                          <p:attrName>ppt_x</p:attrName>
                                        </p:attrNameLst>
                                      </p:cBhvr>
                                      <p:tavLst>
                                        <p:tav tm="0">
                                          <p:val>
                                            <p:strVal val="#ppt_x"/>
                                          </p:val>
                                        </p:tav>
                                        <p:tav tm="100000">
                                          <p:val>
                                            <p:strVal val="#ppt_x"/>
                                          </p:val>
                                        </p:tav>
                                      </p:tavLst>
                                    </p:anim>
                                    <p:anim calcmode="lin" valueType="num">
                                      <p:cBhvr additive="base">
                                        <p:cTn id="39" dur="500" fill="hold"/>
                                        <p:tgtEl>
                                          <p:spTgt spid="63"/>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 presetClass="entr" presetSubtype="1" fill="hold" nodeType="afterEffect">
                                  <p:stCondLst>
                                    <p:cond delay="75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0-#ppt_h/2"/>
                                          </p:val>
                                        </p:tav>
                                        <p:tav tm="100000">
                                          <p:val>
                                            <p:strVal val="#ppt_y"/>
                                          </p:val>
                                        </p:tav>
                                      </p:tavLst>
                                    </p:anim>
                                  </p:childTnLst>
                                </p:cTn>
                              </p:par>
                            </p:childTnLst>
                          </p:cTn>
                        </p:par>
                        <p:par>
                          <p:cTn id="45" fill="hold">
                            <p:stCondLst>
                              <p:cond delay="3750"/>
                            </p:stCondLst>
                            <p:childTnLst>
                              <p:par>
                                <p:cTn id="46" presetID="2" presetClass="entr" presetSubtype="1" fill="hold" nodeType="afterEffect">
                                  <p:stCondLst>
                                    <p:cond delay="500"/>
                                  </p:stCondLst>
                                  <p:childTnLst>
                                    <p:set>
                                      <p:cBhvr>
                                        <p:cTn id="47" dur="1" fill="hold">
                                          <p:stCondLst>
                                            <p:cond delay="0"/>
                                          </p:stCondLst>
                                        </p:cTn>
                                        <p:tgtEl>
                                          <p:spTgt spid="79"/>
                                        </p:tgtEl>
                                        <p:attrNameLst>
                                          <p:attrName>style.visibility</p:attrName>
                                        </p:attrNameLst>
                                      </p:cBhvr>
                                      <p:to>
                                        <p:strVal val="visible"/>
                                      </p:to>
                                    </p:set>
                                    <p:anim calcmode="lin" valueType="num">
                                      <p:cBhvr additive="base">
                                        <p:cTn id="48" dur="500" fill="hold"/>
                                        <p:tgtEl>
                                          <p:spTgt spid="79"/>
                                        </p:tgtEl>
                                        <p:attrNameLst>
                                          <p:attrName>ppt_x</p:attrName>
                                        </p:attrNameLst>
                                      </p:cBhvr>
                                      <p:tavLst>
                                        <p:tav tm="0">
                                          <p:val>
                                            <p:strVal val="#ppt_x"/>
                                          </p:val>
                                        </p:tav>
                                        <p:tav tm="100000">
                                          <p:val>
                                            <p:strVal val="#ppt_x"/>
                                          </p:val>
                                        </p:tav>
                                      </p:tavLst>
                                    </p:anim>
                                    <p:anim calcmode="lin" valueType="num">
                                      <p:cBhvr additive="base">
                                        <p:cTn id="49" dur="500" fill="hold"/>
                                        <p:tgtEl>
                                          <p:spTgt spid="79"/>
                                        </p:tgtEl>
                                        <p:attrNameLst>
                                          <p:attrName>ppt_y</p:attrName>
                                        </p:attrNameLst>
                                      </p:cBhvr>
                                      <p:tavLst>
                                        <p:tav tm="0">
                                          <p:val>
                                            <p:strVal val="0-#ppt_h/2"/>
                                          </p:val>
                                        </p:tav>
                                        <p:tav tm="100000">
                                          <p:val>
                                            <p:strVal val="#ppt_y"/>
                                          </p:val>
                                        </p:tav>
                                      </p:tavLst>
                                    </p:anim>
                                  </p:childTnLst>
                                </p:cTn>
                              </p:par>
                            </p:childTnLst>
                          </p:cTn>
                        </p:par>
                        <p:par>
                          <p:cTn id="50" fill="hold">
                            <p:stCondLst>
                              <p:cond delay="4750"/>
                            </p:stCondLst>
                            <p:childTnLst>
                              <p:par>
                                <p:cTn id="51" presetID="2" presetClass="entr" presetSubtype="1" fill="hold" nodeType="afterEffect">
                                  <p:stCondLst>
                                    <p:cond delay="0"/>
                                  </p:stCondLst>
                                  <p:childTnLst>
                                    <p:set>
                                      <p:cBhvr>
                                        <p:cTn id="52" dur="1" fill="hold">
                                          <p:stCondLst>
                                            <p:cond delay="0"/>
                                          </p:stCondLst>
                                        </p:cTn>
                                        <p:tgtEl>
                                          <p:spTgt spid="84"/>
                                        </p:tgtEl>
                                        <p:attrNameLst>
                                          <p:attrName>style.visibility</p:attrName>
                                        </p:attrNameLst>
                                      </p:cBhvr>
                                      <p:to>
                                        <p:strVal val="visible"/>
                                      </p:to>
                                    </p:set>
                                    <p:anim calcmode="lin" valueType="num">
                                      <p:cBhvr additive="base">
                                        <p:cTn id="53" dur="500" fill="hold"/>
                                        <p:tgtEl>
                                          <p:spTgt spid="84"/>
                                        </p:tgtEl>
                                        <p:attrNameLst>
                                          <p:attrName>ppt_x</p:attrName>
                                        </p:attrNameLst>
                                      </p:cBhvr>
                                      <p:tavLst>
                                        <p:tav tm="0">
                                          <p:val>
                                            <p:strVal val="#ppt_x"/>
                                          </p:val>
                                        </p:tav>
                                        <p:tav tm="100000">
                                          <p:val>
                                            <p:strVal val="#ppt_x"/>
                                          </p:val>
                                        </p:tav>
                                      </p:tavLst>
                                    </p:anim>
                                    <p:anim calcmode="lin" valueType="num">
                                      <p:cBhvr additive="base">
                                        <p:cTn id="54" dur="500" fill="hold"/>
                                        <p:tgtEl>
                                          <p:spTgt spid="84"/>
                                        </p:tgtEl>
                                        <p:attrNameLst>
                                          <p:attrName>ppt_y</p:attrName>
                                        </p:attrNameLst>
                                      </p:cBhvr>
                                      <p:tavLst>
                                        <p:tav tm="0">
                                          <p:val>
                                            <p:strVal val="0-#ppt_h/2"/>
                                          </p:val>
                                        </p:tav>
                                        <p:tav tm="100000">
                                          <p:val>
                                            <p:strVal val="#ppt_y"/>
                                          </p:val>
                                        </p:tav>
                                      </p:tavLst>
                                    </p:anim>
                                  </p:childTnLst>
                                </p:cTn>
                              </p:par>
                            </p:childTnLst>
                          </p:cTn>
                        </p:par>
                        <p:par>
                          <p:cTn id="55" fill="hold">
                            <p:stCondLst>
                              <p:cond delay="5250"/>
                            </p:stCondLst>
                            <p:childTnLst>
                              <p:par>
                                <p:cTn id="56" presetID="2" presetClass="entr" presetSubtype="1" fill="hold" nodeType="afterEffect">
                                  <p:stCondLst>
                                    <p:cond delay="750"/>
                                  </p:stCondLst>
                                  <p:childTnLst>
                                    <p:set>
                                      <p:cBhvr>
                                        <p:cTn id="57" dur="1" fill="hold">
                                          <p:stCondLst>
                                            <p:cond delay="0"/>
                                          </p:stCondLst>
                                        </p:cTn>
                                        <p:tgtEl>
                                          <p:spTgt spid="72"/>
                                        </p:tgtEl>
                                        <p:attrNameLst>
                                          <p:attrName>style.visibility</p:attrName>
                                        </p:attrNameLst>
                                      </p:cBhvr>
                                      <p:to>
                                        <p:strVal val="visible"/>
                                      </p:to>
                                    </p:set>
                                    <p:anim calcmode="lin" valueType="num">
                                      <p:cBhvr additive="base">
                                        <p:cTn id="58" dur="500" fill="hold"/>
                                        <p:tgtEl>
                                          <p:spTgt spid="72"/>
                                        </p:tgtEl>
                                        <p:attrNameLst>
                                          <p:attrName>ppt_x</p:attrName>
                                        </p:attrNameLst>
                                      </p:cBhvr>
                                      <p:tavLst>
                                        <p:tav tm="0">
                                          <p:val>
                                            <p:strVal val="#ppt_x"/>
                                          </p:val>
                                        </p:tav>
                                        <p:tav tm="100000">
                                          <p:val>
                                            <p:strVal val="#ppt_x"/>
                                          </p:val>
                                        </p:tav>
                                      </p:tavLst>
                                    </p:anim>
                                    <p:anim calcmode="lin" valueType="num">
                                      <p:cBhvr additive="base">
                                        <p:cTn id="59" dur="500" fill="hold"/>
                                        <p:tgtEl>
                                          <p:spTgt spid="72"/>
                                        </p:tgtEl>
                                        <p:attrNameLst>
                                          <p:attrName>ppt_y</p:attrName>
                                        </p:attrNameLst>
                                      </p:cBhvr>
                                      <p:tavLst>
                                        <p:tav tm="0">
                                          <p:val>
                                            <p:strVal val="0-#ppt_h/2"/>
                                          </p:val>
                                        </p:tav>
                                        <p:tav tm="100000">
                                          <p:val>
                                            <p:strVal val="#ppt_y"/>
                                          </p:val>
                                        </p:tav>
                                      </p:tavLst>
                                    </p:anim>
                                  </p:childTnLst>
                                </p:cTn>
                              </p:par>
                            </p:childTnLst>
                          </p:cTn>
                        </p:par>
                        <p:par>
                          <p:cTn id="60" fill="hold">
                            <p:stCondLst>
                              <p:cond delay="6500"/>
                            </p:stCondLst>
                            <p:childTnLst>
                              <p:par>
                                <p:cTn id="61" presetID="2" presetClass="entr" presetSubtype="1" fill="hold" nodeType="afterEffect">
                                  <p:stCondLst>
                                    <p:cond delay="500"/>
                                  </p:stCondLst>
                                  <p:childTnLst>
                                    <p:set>
                                      <p:cBhvr>
                                        <p:cTn id="62" dur="1" fill="hold">
                                          <p:stCondLst>
                                            <p:cond delay="0"/>
                                          </p:stCondLst>
                                        </p:cTn>
                                        <p:tgtEl>
                                          <p:spTgt spid="83"/>
                                        </p:tgtEl>
                                        <p:attrNameLst>
                                          <p:attrName>style.visibility</p:attrName>
                                        </p:attrNameLst>
                                      </p:cBhvr>
                                      <p:to>
                                        <p:strVal val="visible"/>
                                      </p:to>
                                    </p:set>
                                    <p:anim calcmode="lin" valueType="num">
                                      <p:cBhvr additive="base">
                                        <p:cTn id="63" dur="500" fill="hold"/>
                                        <p:tgtEl>
                                          <p:spTgt spid="83"/>
                                        </p:tgtEl>
                                        <p:attrNameLst>
                                          <p:attrName>ppt_x</p:attrName>
                                        </p:attrNameLst>
                                      </p:cBhvr>
                                      <p:tavLst>
                                        <p:tav tm="0">
                                          <p:val>
                                            <p:strVal val="#ppt_x"/>
                                          </p:val>
                                        </p:tav>
                                        <p:tav tm="100000">
                                          <p:val>
                                            <p:strVal val="#ppt_x"/>
                                          </p:val>
                                        </p:tav>
                                      </p:tavLst>
                                    </p:anim>
                                    <p:anim calcmode="lin" valueType="num">
                                      <p:cBhvr additive="base">
                                        <p:cTn id="64" dur="500" fill="hold"/>
                                        <p:tgtEl>
                                          <p:spTgt spid="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3842795" y="787079"/>
            <a:ext cx="0" cy="575261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19955" y="787079"/>
            <a:ext cx="0" cy="575261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5468" y="810229"/>
            <a:ext cx="284013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Ever Green Engine</a:t>
            </a:r>
          </a:p>
          <a:p>
            <a:pPr>
              <a:lnSpc>
                <a:spcPct val="90000"/>
              </a:lnSpc>
              <a:spcAft>
                <a:spcPts val="600"/>
              </a:spcAft>
            </a:pPr>
            <a:r>
              <a:rPr lang="en-US" sz="2400" dirty="0" smtClean="0">
                <a:gradFill>
                  <a:gsLst>
                    <a:gs pos="2917">
                      <a:schemeClr val="tx1"/>
                    </a:gs>
                    <a:gs pos="30000">
                      <a:schemeClr val="tx1"/>
                    </a:gs>
                  </a:gsLst>
                  <a:lin ang="5400000" scaled="0"/>
                </a:gradFill>
              </a:rPr>
              <a:t>Update frequently</a:t>
            </a:r>
          </a:p>
          <a:p>
            <a:pPr>
              <a:lnSpc>
                <a:spcPct val="90000"/>
              </a:lnSpc>
              <a:spcAft>
                <a:spcPts val="600"/>
              </a:spcAft>
            </a:pPr>
            <a:r>
              <a:rPr lang="en-US" sz="2400" dirty="0" smtClean="0">
                <a:gradFill>
                  <a:gsLst>
                    <a:gs pos="2917">
                      <a:schemeClr val="tx1"/>
                    </a:gs>
                    <a:gs pos="30000">
                      <a:schemeClr val="tx1"/>
                    </a:gs>
                  </a:gsLst>
                  <a:lin ang="5400000" scaled="0"/>
                </a:gradFill>
              </a:rPr>
              <a:t>Single doc model</a:t>
            </a:r>
          </a:p>
        </p:txBody>
      </p:sp>
      <p:sp>
        <p:nvSpPr>
          <p:cNvPr id="16" name="TextBox 15"/>
          <p:cNvSpPr txBox="1"/>
          <p:nvPr/>
        </p:nvSpPr>
        <p:spPr>
          <a:xfrm>
            <a:off x="8438571" y="810229"/>
            <a:ext cx="284013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Ever Green Engine</a:t>
            </a:r>
          </a:p>
          <a:p>
            <a:pPr>
              <a:lnSpc>
                <a:spcPct val="90000"/>
              </a:lnSpc>
              <a:spcAft>
                <a:spcPts val="600"/>
              </a:spcAft>
            </a:pPr>
            <a:r>
              <a:rPr lang="en-US" sz="2400" dirty="0" smtClean="0">
                <a:gradFill>
                  <a:gsLst>
                    <a:gs pos="2917">
                      <a:schemeClr val="tx1"/>
                    </a:gs>
                    <a:gs pos="30000">
                      <a:schemeClr val="tx1"/>
                    </a:gs>
                  </a:gsLst>
                  <a:lin ang="5400000" scaled="0"/>
                </a:gradFill>
              </a:rPr>
              <a:t>Update frequently</a:t>
            </a:r>
          </a:p>
          <a:p>
            <a:pPr>
              <a:lnSpc>
                <a:spcPct val="90000"/>
              </a:lnSpc>
              <a:spcAft>
                <a:spcPts val="600"/>
              </a:spcAft>
            </a:pPr>
            <a:r>
              <a:rPr lang="en-US" sz="2400" dirty="0" smtClean="0">
                <a:gradFill>
                  <a:gsLst>
                    <a:gs pos="2917">
                      <a:schemeClr val="tx1"/>
                    </a:gs>
                    <a:gs pos="30000">
                      <a:schemeClr val="tx1"/>
                    </a:gs>
                  </a:gsLst>
                  <a:lin ang="5400000" scaled="0"/>
                </a:gradFill>
              </a:rPr>
              <a:t>Single doc model</a:t>
            </a:r>
          </a:p>
        </p:txBody>
      </p:sp>
      <p:grpSp>
        <p:nvGrpSpPr>
          <p:cNvPr id="22" name="Group 21"/>
          <p:cNvGrpSpPr/>
          <p:nvPr/>
        </p:nvGrpSpPr>
        <p:grpSpPr>
          <a:xfrm>
            <a:off x="1897568" y="4759247"/>
            <a:ext cx="742101" cy="627864"/>
            <a:chOff x="1884713" y="4754765"/>
            <a:chExt cx="742101" cy="627864"/>
          </a:xfrm>
        </p:grpSpPr>
        <p:sp>
          <p:nvSpPr>
            <p:cNvPr id="23" name="Oval 22"/>
            <p:cNvSpPr/>
            <p:nvPr/>
          </p:nvSpPr>
          <p:spPr bwMode="auto">
            <a:xfrm>
              <a:off x="2028103" y="4875794"/>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4" name="TextBox 23"/>
            <p:cNvSpPr txBox="1"/>
            <p:nvPr/>
          </p:nvSpPr>
          <p:spPr>
            <a:xfrm>
              <a:off x="1884713" y="475476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13</a:t>
              </a:r>
            </a:p>
          </p:txBody>
        </p:sp>
      </p:grpSp>
      <p:grpSp>
        <p:nvGrpSpPr>
          <p:cNvPr id="27" name="Group 26"/>
          <p:cNvGrpSpPr/>
          <p:nvPr/>
        </p:nvGrpSpPr>
        <p:grpSpPr>
          <a:xfrm>
            <a:off x="10521356" y="4864219"/>
            <a:ext cx="742101" cy="627864"/>
            <a:chOff x="10521356" y="4864219"/>
            <a:chExt cx="742101" cy="627864"/>
          </a:xfrm>
        </p:grpSpPr>
        <p:sp>
          <p:nvSpPr>
            <p:cNvPr id="28" name="Oval 27"/>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p:cNvSpPr txBox="1"/>
            <p:nvPr/>
          </p:nvSpPr>
          <p:spPr>
            <a:xfrm>
              <a:off x="10521356"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34</a:t>
              </a:r>
            </a:p>
          </p:txBody>
        </p:sp>
      </p:grpSp>
      <p:grpSp>
        <p:nvGrpSpPr>
          <p:cNvPr id="31" name="Group 30"/>
          <p:cNvGrpSpPr/>
          <p:nvPr/>
        </p:nvGrpSpPr>
        <p:grpSpPr>
          <a:xfrm>
            <a:off x="1897567" y="4743190"/>
            <a:ext cx="742101" cy="627864"/>
            <a:chOff x="1884713" y="4754765"/>
            <a:chExt cx="742101" cy="627864"/>
          </a:xfrm>
        </p:grpSpPr>
        <p:sp>
          <p:nvSpPr>
            <p:cNvPr id="32" name="Oval 31"/>
            <p:cNvSpPr/>
            <p:nvPr/>
          </p:nvSpPr>
          <p:spPr bwMode="auto">
            <a:xfrm>
              <a:off x="2028103" y="4875794"/>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p:cNvSpPr txBox="1"/>
            <p:nvPr/>
          </p:nvSpPr>
          <p:spPr>
            <a:xfrm>
              <a:off x="1884713" y="475476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14</a:t>
              </a:r>
            </a:p>
          </p:txBody>
        </p:sp>
      </p:grpSp>
      <p:grpSp>
        <p:nvGrpSpPr>
          <p:cNvPr id="35" name="Group 34"/>
          <p:cNvGrpSpPr/>
          <p:nvPr/>
        </p:nvGrpSpPr>
        <p:grpSpPr>
          <a:xfrm>
            <a:off x="10521356" y="4864219"/>
            <a:ext cx="742101" cy="627864"/>
            <a:chOff x="10521356" y="4864219"/>
            <a:chExt cx="742101" cy="627864"/>
          </a:xfrm>
        </p:grpSpPr>
        <p:sp>
          <p:nvSpPr>
            <p:cNvPr id="36" name="Oval 35"/>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p:cNvSpPr txBox="1"/>
            <p:nvPr/>
          </p:nvSpPr>
          <p:spPr>
            <a:xfrm>
              <a:off x="10521356"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35</a:t>
              </a:r>
            </a:p>
          </p:txBody>
        </p:sp>
      </p:grpSp>
      <p:sp>
        <p:nvSpPr>
          <p:cNvPr id="41" name="Oval 40"/>
          <p:cNvSpPr/>
          <p:nvPr/>
        </p:nvSpPr>
        <p:spPr bwMode="auto">
          <a:xfrm>
            <a:off x="6510084" y="4398579"/>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7" name="Group 56"/>
          <p:cNvGrpSpPr/>
          <p:nvPr/>
        </p:nvGrpSpPr>
        <p:grpSpPr>
          <a:xfrm>
            <a:off x="5506948" y="4384474"/>
            <a:ext cx="1580253" cy="1323179"/>
            <a:chOff x="5489002" y="4985248"/>
            <a:chExt cx="1580253" cy="1323179"/>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002" y="5057122"/>
              <a:ext cx="1251305" cy="1251305"/>
            </a:xfrm>
            <a:prstGeom prst="rect">
              <a:avLst/>
            </a:prstGeom>
          </p:spPr>
        </p:pic>
        <p:grpSp>
          <p:nvGrpSpPr>
            <p:cNvPr id="44" name="Group 43"/>
            <p:cNvGrpSpPr/>
            <p:nvPr/>
          </p:nvGrpSpPr>
          <p:grpSpPr>
            <a:xfrm>
              <a:off x="6327154" y="4985248"/>
              <a:ext cx="742101" cy="627864"/>
              <a:chOff x="10549640" y="4864219"/>
              <a:chExt cx="742101" cy="627864"/>
            </a:xfrm>
          </p:grpSpPr>
          <p:sp>
            <p:nvSpPr>
              <p:cNvPr id="45" name="Oval 44"/>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10549640"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Q</a:t>
                </a:r>
              </a:p>
            </p:txBody>
          </p:sp>
        </p:grpSp>
      </p:grpSp>
      <p:grpSp>
        <p:nvGrpSpPr>
          <p:cNvPr id="58" name="Group 57"/>
          <p:cNvGrpSpPr/>
          <p:nvPr/>
        </p:nvGrpSpPr>
        <p:grpSpPr>
          <a:xfrm>
            <a:off x="5445599" y="5149965"/>
            <a:ext cx="1547674" cy="1372334"/>
            <a:chOff x="5328930" y="2514595"/>
            <a:chExt cx="1547674" cy="1372334"/>
          </a:xfrm>
        </p:grpSpPr>
        <p:grpSp>
          <p:nvGrpSpPr>
            <p:cNvPr id="47" name="Group 46"/>
            <p:cNvGrpSpPr/>
            <p:nvPr/>
          </p:nvGrpSpPr>
          <p:grpSpPr>
            <a:xfrm>
              <a:off x="6134503" y="2514595"/>
              <a:ext cx="742101" cy="627864"/>
              <a:chOff x="10606645" y="4864219"/>
              <a:chExt cx="742101" cy="627864"/>
            </a:xfrm>
          </p:grpSpPr>
          <p:sp>
            <p:nvSpPr>
              <p:cNvPr id="48" name="Oval 47"/>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5</a:t>
                </a:r>
              </a:p>
            </p:txBody>
          </p:sp>
        </p:grpSp>
        <p:pic>
          <p:nvPicPr>
            <p:cNvPr id="50" name="Picture 4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28930" y="2635624"/>
              <a:ext cx="1251305" cy="1251305"/>
            </a:xfrm>
            <a:prstGeom prst="rect">
              <a:avLst/>
            </a:prstGeom>
          </p:spPr>
        </p:pic>
      </p:grpSp>
      <p:grpSp>
        <p:nvGrpSpPr>
          <p:cNvPr id="63" name="Group 62"/>
          <p:cNvGrpSpPr/>
          <p:nvPr/>
        </p:nvGrpSpPr>
        <p:grpSpPr>
          <a:xfrm>
            <a:off x="5384957" y="3647940"/>
            <a:ext cx="1586368" cy="1121230"/>
            <a:chOff x="5110315" y="1533504"/>
            <a:chExt cx="1586368" cy="1121230"/>
          </a:xfrm>
        </p:grpSpPr>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315" y="1625403"/>
              <a:ext cx="1063358" cy="1029331"/>
            </a:xfrm>
            <a:prstGeom prst="rect">
              <a:avLst/>
            </a:prstGeom>
          </p:spPr>
        </p:pic>
        <p:grpSp>
          <p:nvGrpSpPr>
            <p:cNvPr id="54" name="Group 53"/>
            <p:cNvGrpSpPr/>
            <p:nvPr/>
          </p:nvGrpSpPr>
          <p:grpSpPr>
            <a:xfrm>
              <a:off x="5954582" y="1533504"/>
              <a:ext cx="742101" cy="627864"/>
              <a:chOff x="10606645" y="4864219"/>
              <a:chExt cx="742101" cy="627864"/>
            </a:xfrm>
          </p:grpSpPr>
          <p:sp>
            <p:nvSpPr>
              <p:cNvPr id="55" name="Oval 54"/>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56" name="TextBox 55"/>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7</a:t>
                </a:r>
                <a:endParaRPr lang="en-US" sz="2400" dirty="0" smtClean="0">
                  <a:solidFill>
                    <a:schemeClr val="bg1"/>
                  </a:solidFill>
                </a:endParaRPr>
              </a:p>
            </p:txBody>
          </p:sp>
        </p:grpSp>
      </p:grpSp>
      <p:grpSp>
        <p:nvGrpSpPr>
          <p:cNvPr id="73" name="Group 72"/>
          <p:cNvGrpSpPr/>
          <p:nvPr/>
        </p:nvGrpSpPr>
        <p:grpSpPr>
          <a:xfrm>
            <a:off x="5535814" y="2843923"/>
            <a:ext cx="1618571" cy="1136342"/>
            <a:chOff x="4630478" y="118428"/>
            <a:chExt cx="1618571" cy="1136342"/>
          </a:xfrm>
        </p:grpSpPr>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478" y="225439"/>
              <a:ext cx="1063358" cy="1029331"/>
            </a:xfrm>
            <a:prstGeom prst="rect">
              <a:avLst/>
            </a:prstGeom>
          </p:spPr>
        </p:pic>
        <p:grpSp>
          <p:nvGrpSpPr>
            <p:cNvPr id="60" name="Group 59"/>
            <p:cNvGrpSpPr/>
            <p:nvPr/>
          </p:nvGrpSpPr>
          <p:grpSpPr>
            <a:xfrm>
              <a:off x="5506948" y="118428"/>
              <a:ext cx="742101" cy="627864"/>
              <a:chOff x="10606645" y="4864219"/>
              <a:chExt cx="742101" cy="627864"/>
            </a:xfrm>
          </p:grpSpPr>
          <p:sp>
            <p:nvSpPr>
              <p:cNvPr id="61" name="Oval 60"/>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8</a:t>
                </a:r>
              </a:p>
            </p:txBody>
          </p:sp>
        </p:grpSp>
      </p:grpSp>
      <p:grpSp>
        <p:nvGrpSpPr>
          <p:cNvPr id="79" name="Group 78"/>
          <p:cNvGrpSpPr/>
          <p:nvPr/>
        </p:nvGrpSpPr>
        <p:grpSpPr>
          <a:xfrm>
            <a:off x="5495134" y="2022954"/>
            <a:ext cx="1533329" cy="1095092"/>
            <a:chOff x="6253647" y="1161687"/>
            <a:chExt cx="1533329" cy="1095092"/>
          </a:xfrm>
        </p:grpSpPr>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3647" y="1322323"/>
              <a:ext cx="1009212" cy="934456"/>
            </a:xfrm>
            <a:prstGeom prst="rect">
              <a:avLst/>
            </a:prstGeom>
          </p:spPr>
        </p:pic>
        <p:grpSp>
          <p:nvGrpSpPr>
            <p:cNvPr id="65" name="Group 64"/>
            <p:cNvGrpSpPr/>
            <p:nvPr/>
          </p:nvGrpSpPr>
          <p:grpSpPr>
            <a:xfrm>
              <a:off x="7044875" y="1161687"/>
              <a:ext cx="742101" cy="627864"/>
              <a:chOff x="10606645" y="4864219"/>
              <a:chExt cx="742101" cy="627864"/>
            </a:xfrm>
          </p:grpSpPr>
          <p:sp>
            <p:nvSpPr>
              <p:cNvPr id="66" name="Oval 65"/>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67" name="TextBox 66"/>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9</a:t>
                </a:r>
                <a:endParaRPr lang="en-US" sz="2400" dirty="0" smtClean="0">
                  <a:solidFill>
                    <a:schemeClr val="bg1"/>
                  </a:solidFill>
                </a:endParaRPr>
              </a:p>
            </p:txBody>
          </p:sp>
        </p:grpSp>
      </p:grpSp>
      <p:grpSp>
        <p:nvGrpSpPr>
          <p:cNvPr id="72" name="Group 71"/>
          <p:cNvGrpSpPr/>
          <p:nvPr/>
        </p:nvGrpSpPr>
        <p:grpSpPr>
          <a:xfrm>
            <a:off x="5495038" y="599582"/>
            <a:ext cx="1618571" cy="1136342"/>
            <a:chOff x="4057816" y="1876677"/>
            <a:chExt cx="1618571" cy="1136342"/>
          </a:xfrm>
        </p:grpSpPr>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7816" y="1983688"/>
              <a:ext cx="1063358" cy="1029331"/>
            </a:xfrm>
            <a:prstGeom prst="rect">
              <a:avLst/>
            </a:prstGeom>
          </p:spPr>
        </p:pic>
        <p:grpSp>
          <p:nvGrpSpPr>
            <p:cNvPr id="69" name="Group 68"/>
            <p:cNvGrpSpPr/>
            <p:nvPr/>
          </p:nvGrpSpPr>
          <p:grpSpPr>
            <a:xfrm>
              <a:off x="4934286" y="1876677"/>
              <a:ext cx="742101" cy="627864"/>
              <a:chOff x="10606645" y="4864219"/>
              <a:chExt cx="742101" cy="627864"/>
            </a:xfrm>
          </p:grpSpPr>
          <p:sp>
            <p:nvSpPr>
              <p:cNvPr id="70" name="Oval 69"/>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1" name="TextBox 70"/>
              <p:cNvSpPr txBox="1"/>
              <p:nvPr/>
            </p:nvSpPr>
            <p:spPr>
              <a:xfrm>
                <a:off x="10606645" y="4864219"/>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E</a:t>
                </a:r>
              </a:p>
            </p:txBody>
          </p:sp>
        </p:grpSp>
      </p:grpSp>
      <p:grpSp>
        <p:nvGrpSpPr>
          <p:cNvPr id="84" name="Group 83"/>
          <p:cNvGrpSpPr/>
          <p:nvPr/>
        </p:nvGrpSpPr>
        <p:grpSpPr>
          <a:xfrm>
            <a:off x="5401981" y="1296836"/>
            <a:ext cx="1407160" cy="1138255"/>
            <a:chOff x="6937285" y="-612098"/>
            <a:chExt cx="1407160" cy="1138255"/>
          </a:xfrm>
        </p:grpSpPr>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7285" y="-470012"/>
              <a:ext cx="996169" cy="996169"/>
            </a:xfrm>
            <a:prstGeom prst="rect">
              <a:avLst/>
            </a:prstGeom>
          </p:spPr>
        </p:pic>
        <p:grpSp>
          <p:nvGrpSpPr>
            <p:cNvPr id="75" name="Group 74"/>
            <p:cNvGrpSpPr/>
            <p:nvPr/>
          </p:nvGrpSpPr>
          <p:grpSpPr>
            <a:xfrm>
              <a:off x="7602344" y="-612098"/>
              <a:ext cx="742101" cy="627864"/>
              <a:chOff x="10526019" y="4879985"/>
              <a:chExt cx="742101" cy="627864"/>
            </a:xfrm>
          </p:grpSpPr>
          <p:sp>
            <p:nvSpPr>
              <p:cNvPr id="76" name="Oval 75"/>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7" name="TextBox 76"/>
              <p:cNvSpPr txBox="1"/>
              <p:nvPr/>
            </p:nvSpPr>
            <p:spPr>
              <a:xfrm>
                <a:off x="10526019" y="487998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10</a:t>
                </a:r>
              </a:p>
            </p:txBody>
          </p:sp>
        </p:grpSp>
      </p:grpSp>
      <p:grpSp>
        <p:nvGrpSpPr>
          <p:cNvPr id="83" name="Group 82"/>
          <p:cNvGrpSpPr/>
          <p:nvPr/>
        </p:nvGrpSpPr>
        <p:grpSpPr>
          <a:xfrm>
            <a:off x="5575064" y="-27727"/>
            <a:ext cx="1201947" cy="894500"/>
            <a:chOff x="2706171" y="-941796"/>
            <a:chExt cx="1201947" cy="894500"/>
          </a:xfrm>
        </p:grpSpPr>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6171" y="-818428"/>
              <a:ext cx="788578" cy="771132"/>
            </a:xfrm>
            <a:prstGeom prst="rect">
              <a:avLst/>
            </a:prstGeom>
          </p:spPr>
        </p:pic>
        <p:grpSp>
          <p:nvGrpSpPr>
            <p:cNvPr id="80" name="Group 79"/>
            <p:cNvGrpSpPr/>
            <p:nvPr/>
          </p:nvGrpSpPr>
          <p:grpSpPr>
            <a:xfrm>
              <a:off x="3166017" y="-941796"/>
              <a:ext cx="742101" cy="627864"/>
              <a:chOff x="10526019" y="4879985"/>
              <a:chExt cx="742101" cy="627864"/>
            </a:xfrm>
          </p:grpSpPr>
          <p:sp>
            <p:nvSpPr>
              <p:cNvPr id="81" name="Oval 80"/>
              <p:cNvSpPr/>
              <p:nvPr/>
            </p:nvSpPr>
            <p:spPr bwMode="auto">
              <a:xfrm>
                <a:off x="10664746" y="4985248"/>
                <a:ext cx="402581" cy="385806"/>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82" name="TextBox 81"/>
              <p:cNvSpPr txBox="1"/>
              <p:nvPr/>
            </p:nvSpPr>
            <p:spPr>
              <a:xfrm>
                <a:off x="10526019" y="4879985"/>
                <a:ext cx="74210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solidFill>
                      <a:schemeClr val="bg1"/>
                    </a:solidFill>
                  </a:rPr>
                  <a:t>11</a:t>
                </a:r>
              </a:p>
            </p:txBody>
          </p:sp>
        </p:grpSp>
      </p:grpSp>
      <p:sp>
        <p:nvSpPr>
          <p:cNvPr id="86" name="TextBox 85"/>
          <p:cNvSpPr txBox="1"/>
          <p:nvPr/>
        </p:nvSpPr>
        <p:spPr>
          <a:xfrm>
            <a:off x="4592676" y="804287"/>
            <a:ext cx="2873159"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Always up-to-date</a:t>
            </a:r>
          </a:p>
          <a:p>
            <a:pPr>
              <a:lnSpc>
                <a:spcPct val="90000"/>
              </a:lnSpc>
              <a:spcAft>
                <a:spcPts val="600"/>
              </a:spcAft>
            </a:pPr>
            <a:r>
              <a:rPr lang="en-US" sz="2400" dirty="0" smtClean="0">
                <a:gradFill>
                  <a:gsLst>
                    <a:gs pos="2917">
                      <a:schemeClr val="tx1"/>
                    </a:gs>
                    <a:gs pos="30000">
                      <a:schemeClr val="tx1"/>
                    </a:gs>
                  </a:gsLst>
                  <a:lin ang="5400000" scaled="0"/>
                </a:gradFill>
              </a:rPr>
              <a:t>Update frequently</a:t>
            </a:r>
          </a:p>
          <a:p>
            <a:pPr>
              <a:lnSpc>
                <a:spcPct val="90000"/>
              </a:lnSpc>
              <a:spcAft>
                <a:spcPts val="600"/>
              </a:spcAft>
            </a:pPr>
            <a:r>
              <a:rPr lang="en-US" sz="2400" dirty="0" smtClean="0">
                <a:gradFill>
                  <a:gsLst>
                    <a:gs pos="2917">
                      <a:schemeClr val="tx1"/>
                    </a:gs>
                    <a:gs pos="30000">
                      <a:schemeClr val="tx1"/>
                    </a:gs>
                  </a:gsLst>
                  <a:lin ang="5400000" scaled="0"/>
                </a:gradFill>
              </a:rPr>
              <a:t>Single doc model</a:t>
            </a:r>
          </a:p>
        </p:txBody>
      </p:sp>
      <p:pic>
        <p:nvPicPr>
          <p:cNvPr id="87" name="Picture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2211" y="4194489"/>
            <a:ext cx="1902851" cy="2063683"/>
          </a:xfrm>
          <a:prstGeom prst="rect">
            <a:avLst/>
          </a:prstGeom>
        </p:spPr>
      </p:pic>
      <p:sp>
        <p:nvSpPr>
          <p:cNvPr id="85" name="TextBox 84"/>
          <p:cNvSpPr txBox="1"/>
          <p:nvPr/>
        </p:nvSpPr>
        <p:spPr>
          <a:xfrm>
            <a:off x="646237" y="5035169"/>
            <a:ext cx="2338754" cy="90486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2917">
                      <a:schemeClr val="tx1"/>
                    </a:gs>
                    <a:gs pos="30000">
                      <a:schemeClr val="tx1"/>
                    </a:gs>
                  </a:gsLst>
                  <a:lin ang="5400000" scaled="0"/>
                </a:gradFill>
              </a:rPr>
              <a:t>Firefox</a:t>
            </a:r>
          </a:p>
        </p:txBody>
      </p:sp>
      <p:sp>
        <p:nvSpPr>
          <p:cNvPr id="88" name="TextBox 87"/>
          <p:cNvSpPr txBox="1"/>
          <p:nvPr/>
        </p:nvSpPr>
        <p:spPr>
          <a:xfrm>
            <a:off x="9031677" y="5147638"/>
            <a:ext cx="2662091" cy="90486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2917">
                      <a:schemeClr val="tx1"/>
                    </a:gs>
                    <a:gs pos="30000">
                      <a:schemeClr val="tx1"/>
                    </a:gs>
                  </a:gsLst>
                  <a:lin ang="5400000" scaled="0"/>
                </a:gradFill>
              </a:rPr>
              <a:t>Chrome</a:t>
            </a:r>
          </a:p>
        </p:txBody>
      </p:sp>
    </p:spTree>
    <p:extLst>
      <p:ext uri="{BB962C8B-B14F-4D97-AF65-F5344CB8AC3E}">
        <p14:creationId xmlns:p14="http://schemas.microsoft.com/office/powerpoint/2010/main" val="42508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41"/>
                                        </p:tgtEl>
                                      </p:cBhvr>
                                    </p:animEffect>
                                    <p:anim calcmode="lin" valueType="num">
                                      <p:cBhvr>
                                        <p:cTn id="7" dur="1000"/>
                                        <p:tgtEl>
                                          <p:spTgt spid="41"/>
                                        </p:tgtEl>
                                        <p:attrNameLst>
                                          <p:attrName>ppt_x</p:attrName>
                                        </p:attrNameLst>
                                      </p:cBhvr>
                                      <p:tavLst>
                                        <p:tav tm="0">
                                          <p:val>
                                            <p:strVal val="ppt_x"/>
                                          </p:val>
                                        </p:tav>
                                        <p:tav tm="100000">
                                          <p:val>
                                            <p:strVal val="ppt_x"/>
                                          </p:val>
                                        </p:tav>
                                      </p:tavLst>
                                    </p:anim>
                                    <p:anim calcmode="lin" valueType="num">
                                      <p:cBhvr>
                                        <p:cTn id="8" dur="1000"/>
                                        <p:tgtEl>
                                          <p:spTgt spid="41"/>
                                        </p:tgtEl>
                                        <p:attrNameLst>
                                          <p:attrName>ppt_y</p:attrName>
                                        </p:attrNameLst>
                                      </p:cBhvr>
                                      <p:tavLst>
                                        <p:tav tm="0">
                                          <p:val>
                                            <p:strVal val="ppt_y"/>
                                          </p:val>
                                        </p:tav>
                                        <p:tav tm="100000">
                                          <p:val>
                                            <p:strVal val="ppt_y+.1"/>
                                          </p:val>
                                        </p:tav>
                                      </p:tavLst>
                                    </p:anim>
                                    <p:set>
                                      <p:cBhvr>
                                        <p:cTn id="9" dur="1" fill="hold">
                                          <p:stCondLst>
                                            <p:cond delay="999"/>
                                          </p:stCondLst>
                                        </p:cTn>
                                        <p:tgtEl>
                                          <p:spTgt spid="41"/>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57"/>
                                        </p:tgtEl>
                                      </p:cBhvr>
                                    </p:animEffect>
                                    <p:anim calcmode="lin" valueType="num">
                                      <p:cBhvr>
                                        <p:cTn id="12" dur="1000"/>
                                        <p:tgtEl>
                                          <p:spTgt spid="57"/>
                                        </p:tgtEl>
                                        <p:attrNameLst>
                                          <p:attrName>ppt_x</p:attrName>
                                        </p:attrNameLst>
                                      </p:cBhvr>
                                      <p:tavLst>
                                        <p:tav tm="0">
                                          <p:val>
                                            <p:strVal val="ppt_x"/>
                                          </p:val>
                                        </p:tav>
                                        <p:tav tm="100000">
                                          <p:val>
                                            <p:strVal val="ppt_x"/>
                                          </p:val>
                                        </p:tav>
                                      </p:tavLst>
                                    </p:anim>
                                    <p:anim calcmode="lin" valueType="num">
                                      <p:cBhvr>
                                        <p:cTn id="13" dur="1000"/>
                                        <p:tgtEl>
                                          <p:spTgt spid="57"/>
                                        </p:tgtEl>
                                        <p:attrNameLst>
                                          <p:attrName>ppt_y</p:attrName>
                                        </p:attrNameLst>
                                      </p:cBhvr>
                                      <p:tavLst>
                                        <p:tav tm="0">
                                          <p:val>
                                            <p:strVal val="ppt_y"/>
                                          </p:val>
                                        </p:tav>
                                        <p:tav tm="100000">
                                          <p:val>
                                            <p:strVal val="ppt_y+.1"/>
                                          </p:val>
                                        </p:tav>
                                      </p:tavLst>
                                    </p:anim>
                                    <p:set>
                                      <p:cBhvr>
                                        <p:cTn id="14" dur="1" fill="hold">
                                          <p:stCondLst>
                                            <p:cond delay="999"/>
                                          </p:stCondLst>
                                        </p:cTn>
                                        <p:tgtEl>
                                          <p:spTgt spid="5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58"/>
                                        </p:tgtEl>
                                      </p:cBhvr>
                                    </p:animEffect>
                                    <p:anim calcmode="lin" valueType="num">
                                      <p:cBhvr>
                                        <p:cTn id="17" dur="1000"/>
                                        <p:tgtEl>
                                          <p:spTgt spid="58"/>
                                        </p:tgtEl>
                                        <p:attrNameLst>
                                          <p:attrName>ppt_x</p:attrName>
                                        </p:attrNameLst>
                                      </p:cBhvr>
                                      <p:tavLst>
                                        <p:tav tm="0">
                                          <p:val>
                                            <p:strVal val="ppt_x"/>
                                          </p:val>
                                        </p:tav>
                                        <p:tav tm="100000">
                                          <p:val>
                                            <p:strVal val="ppt_x"/>
                                          </p:val>
                                        </p:tav>
                                      </p:tavLst>
                                    </p:anim>
                                    <p:anim calcmode="lin" valueType="num">
                                      <p:cBhvr>
                                        <p:cTn id="18" dur="1000"/>
                                        <p:tgtEl>
                                          <p:spTgt spid="58"/>
                                        </p:tgtEl>
                                        <p:attrNameLst>
                                          <p:attrName>ppt_y</p:attrName>
                                        </p:attrNameLst>
                                      </p:cBhvr>
                                      <p:tavLst>
                                        <p:tav tm="0">
                                          <p:val>
                                            <p:strVal val="ppt_y"/>
                                          </p:val>
                                        </p:tav>
                                        <p:tav tm="100000">
                                          <p:val>
                                            <p:strVal val="ppt_y+.1"/>
                                          </p:val>
                                        </p:tav>
                                      </p:tavLst>
                                    </p:anim>
                                    <p:set>
                                      <p:cBhvr>
                                        <p:cTn id="19" dur="1" fill="hold">
                                          <p:stCondLst>
                                            <p:cond delay="999"/>
                                          </p:stCondLst>
                                        </p:cTn>
                                        <p:tgtEl>
                                          <p:spTgt spid="58"/>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63"/>
                                        </p:tgtEl>
                                      </p:cBhvr>
                                    </p:animEffect>
                                    <p:anim calcmode="lin" valueType="num">
                                      <p:cBhvr>
                                        <p:cTn id="22" dur="1000"/>
                                        <p:tgtEl>
                                          <p:spTgt spid="63"/>
                                        </p:tgtEl>
                                        <p:attrNameLst>
                                          <p:attrName>ppt_x</p:attrName>
                                        </p:attrNameLst>
                                      </p:cBhvr>
                                      <p:tavLst>
                                        <p:tav tm="0">
                                          <p:val>
                                            <p:strVal val="ppt_x"/>
                                          </p:val>
                                        </p:tav>
                                        <p:tav tm="100000">
                                          <p:val>
                                            <p:strVal val="ppt_x"/>
                                          </p:val>
                                        </p:tav>
                                      </p:tavLst>
                                    </p:anim>
                                    <p:anim calcmode="lin" valueType="num">
                                      <p:cBhvr>
                                        <p:cTn id="23" dur="1000"/>
                                        <p:tgtEl>
                                          <p:spTgt spid="63"/>
                                        </p:tgtEl>
                                        <p:attrNameLst>
                                          <p:attrName>ppt_y</p:attrName>
                                        </p:attrNameLst>
                                      </p:cBhvr>
                                      <p:tavLst>
                                        <p:tav tm="0">
                                          <p:val>
                                            <p:strVal val="ppt_y"/>
                                          </p:val>
                                        </p:tav>
                                        <p:tav tm="100000">
                                          <p:val>
                                            <p:strVal val="ppt_y+.1"/>
                                          </p:val>
                                        </p:tav>
                                      </p:tavLst>
                                    </p:anim>
                                    <p:set>
                                      <p:cBhvr>
                                        <p:cTn id="24" dur="1" fill="hold">
                                          <p:stCondLst>
                                            <p:cond delay="999"/>
                                          </p:stCondLst>
                                        </p:cTn>
                                        <p:tgtEl>
                                          <p:spTgt spid="63"/>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73"/>
                                        </p:tgtEl>
                                      </p:cBhvr>
                                    </p:animEffect>
                                    <p:anim calcmode="lin" valueType="num">
                                      <p:cBhvr>
                                        <p:cTn id="27" dur="1000"/>
                                        <p:tgtEl>
                                          <p:spTgt spid="73"/>
                                        </p:tgtEl>
                                        <p:attrNameLst>
                                          <p:attrName>ppt_x</p:attrName>
                                        </p:attrNameLst>
                                      </p:cBhvr>
                                      <p:tavLst>
                                        <p:tav tm="0">
                                          <p:val>
                                            <p:strVal val="ppt_x"/>
                                          </p:val>
                                        </p:tav>
                                        <p:tav tm="100000">
                                          <p:val>
                                            <p:strVal val="ppt_x"/>
                                          </p:val>
                                        </p:tav>
                                      </p:tavLst>
                                    </p:anim>
                                    <p:anim calcmode="lin" valueType="num">
                                      <p:cBhvr>
                                        <p:cTn id="28" dur="1000"/>
                                        <p:tgtEl>
                                          <p:spTgt spid="73"/>
                                        </p:tgtEl>
                                        <p:attrNameLst>
                                          <p:attrName>ppt_y</p:attrName>
                                        </p:attrNameLst>
                                      </p:cBhvr>
                                      <p:tavLst>
                                        <p:tav tm="0">
                                          <p:val>
                                            <p:strVal val="ppt_y"/>
                                          </p:val>
                                        </p:tav>
                                        <p:tav tm="100000">
                                          <p:val>
                                            <p:strVal val="ppt_y+.1"/>
                                          </p:val>
                                        </p:tav>
                                      </p:tavLst>
                                    </p:anim>
                                    <p:set>
                                      <p:cBhvr>
                                        <p:cTn id="29" dur="1" fill="hold">
                                          <p:stCondLst>
                                            <p:cond delay="999"/>
                                          </p:stCondLst>
                                        </p:cTn>
                                        <p:tgtEl>
                                          <p:spTgt spid="73"/>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79"/>
                                        </p:tgtEl>
                                      </p:cBhvr>
                                    </p:animEffect>
                                    <p:anim calcmode="lin" valueType="num">
                                      <p:cBhvr>
                                        <p:cTn id="32" dur="1000"/>
                                        <p:tgtEl>
                                          <p:spTgt spid="79"/>
                                        </p:tgtEl>
                                        <p:attrNameLst>
                                          <p:attrName>ppt_x</p:attrName>
                                        </p:attrNameLst>
                                      </p:cBhvr>
                                      <p:tavLst>
                                        <p:tav tm="0">
                                          <p:val>
                                            <p:strVal val="ppt_x"/>
                                          </p:val>
                                        </p:tav>
                                        <p:tav tm="100000">
                                          <p:val>
                                            <p:strVal val="ppt_x"/>
                                          </p:val>
                                        </p:tav>
                                      </p:tavLst>
                                    </p:anim>
                                    <p:anim calcmode="lin" valueType="num">
                                      <p:cBhvr>
                                        <p:cTn id="33" dur="1000"/>
                                        <p:tgtEl>
                                          <p:spTgt spid="79"/>
                                        </p:tgtEl>
                                        <p:attrNameLst>
                                          <p:attrName>ppt_y</p:attrName>
                                        </p:attrNameLst>
                                      </p:cBhvr>
                                      <p:tavLst>
                                        <p:tav tm="0">
                                          <p:val>
                                            <p:strVal val="ppt_y"/>
                                          </p:val>
                                        </p:tav>
                                        <p:tav tm="100000">
                                          <p:val>
                                            <p:strVal val="ppt_y+.1"/>
                                          </p:val>
                                        </p:tav>
                                      </p:tavLst>
                                    </p:anim>
                                    <p:set>
                                      <p:cBhvr>
                                        <p:cTn id="34" dur="1" fill="hold">
                                          <p:stCondLst>
                                            <p:cond delay="999"/>
                                          </p:stCondLst>
                                        </p:cTn>
                                        <p:tgtEl>
                                          <p:spTgt spid="79"/>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72"/>
                                        </p:tgtEl>
                                      </p:cBhvr>
                                    </p:animEffect>
                                    <p:anim calcmode="lin" valueType="num">
                                      <p:cBhvr>
                                        <p:cTn id="37" dur="1000"/>
                                        <p:tgtEl>
                                          <p:spTgt spid="72"/>
                                        </p:tgtEl>
                                        <p:attrNameLst>
                                          <p:attrName>ppt_x</p:attrName>
                                        </p:attrNameLst>
                                      </p:cBhvr>
                                      <p:tavLst>
                                        <p:tav tm="0">
                                          <p:val>
                                            <p:strVal val="ppt_x"/>
                                          </p:val>
                                        </p:tav>
                                        <p:tav tm="100000">
                                          <p:val>
                                            <p:strVal val="ppt_x"/>
                                          </p:val>
                                        </p:tav>
                                      </p:tavLst>
                                    </p:anim>
                                    <p:anim calcmode="lin" valueType="num">
                                      <p:cBhvr>
                                        <p:cTn id="38" dur="1000"/>
                                        <p:tgtEl>
                                          <p:spTgt spid="72"/>
                                        </p:tgtEl>
                                        <p:attrNameLst>
                                          <p:attrName>ppt_y</p:attrName>
                                        </p:attrNameLst>
                                      </p:cBhvr>
                                      <p:tavLst>
                                        <p:tav tm="0">
                                          <p:val>
                                            <p:strVal val="ppt_y"/>
                                          </p:val>
                                        </p:tav>
                                        <p:tav tm="100000">
                                          <p:val>
                                            <p:strVal val="ppt_y+.1"/>
                                          </p:val>
                                        </p:tav>
                                      </p:tavLst>
                                    </p:anim>
                                    <p:set>
                                      <p:cBhvr>
                                        <p:cTn id="39" dur="1" fill="hold">
                                          <p:stCondLst>
                                            <p:cond delay="999"/>
                                          </p:stCondLst>
                                        </p:cTn>
                                        <p:tgtEl>
                                          <p:spTgt spid="72"/>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84"/>
                                        </p:tgtEl>
                                      </p:cBhvr>
                                    </p:animEffect>
                                    <p:anim calcmode="lin" valueType="num">
                                      <p:cBhvr>
                                        <p:cTn id="42" dur="1000"/>
                                        <p:tgtEl>
                                          <p:spTgt spid="84"/>
                                        </p:tgtEl>
                                        <p:attrNameLst>
                                          <p:attrName>ppt_x</p:attrName>
                                        </p:attrNameLst>
                                      </p:cBhvr>
                                      <p:tavLst>
                                        <p:tav tm="0">
                                          <p:val>
                                            <p:strVal val="ppt_x"/>
                                          </p:val>
                                        </p:tav>
                                        <p:tav tm="100000">
                                          <p:val>
                                            <p:strVal val="ppt_x"/>
                                          </p:val>
                                        </p:tav>
                                      </p:tavLst>
                                    </p:anim>
                                    <p:anim calcmode="lin" valueType="num">
                                      <p:cBhvr>
                                        <p:cTn id="43" dur="1000"/>
                                        <p:tgtEl>
                                          <p:spTgt spid="84"/>
                                        </p:tgtEl>
                                        <p:attrNameLst>
                                          <p:attrName>ppt_y</p:attrName>
                                        </p:attrNameLst>
                                      </p:cBhvr>
                                      <p:tavLst>
                                        <p:tav tm="0">
                                          <p:val>
                                            <p:strVal val="ppt_y"/>
                                          </p:val>
                                        </p:tav>
                                        <p:tav tm="100000">
                                          <p:val>
                                            <p:strVal val="ppt_y+.1"/>
                                          </p:val>
                                        </p:tav>
                                      </p:tavLst>
                                    </p:anim>
                                    <p:set>
                                      <p:cBhvr>
                                        <p:cTn id="44" dur="1" fill="hold">
                                          <p:stCondLst>
                                            <p:cond delay="999"/>
                                          </p:stCondLst>
                                        </p:cTn>
                                        <p:tgtEl>
                                          <p:spTgt spid="84"/>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83"/>
                                        </p:tgtEl>
                                      </p:cBhvr>
                                    </p:animEffect>
                                    <p:anim calcmode="lin" valueType="num">
                                      <p:cBhvr>
                                        <p:cTn id="47" dur="1000"/>
                                        <p:tgtEl>
                                          <p:spTgt spid="83"/>
                                        </p:tgtEl>
                                        <p:attrNameLst>
                                          <p:attrName>ppt_x</p:attrName>
                                        </p:attrNameLst>
                                      </p:cBhvr>
                                      <p:tavLst>
                                        <p:tav tm="0">
                                          <p:val>
                                            <p:strVal val="ppt_x"/>
                                          </p:val>
                                        </p:tav>
                                        <p:tav tm="100000">
                                          <p:val>
                                            <p:strVal val="ppt_x"/>
                                          </p:val>
                                        </p:tav>
                                      </p:tavLst>
                                    </p:anim>
                                    <p:anim calcmode="lin" valueType="num">
                                      <p:cBhvr>
                                        <p:cTn id="48" dur="1000"/>
                                        <p:tgtEl>
                                          <p:spTgt spid="83"/>
                                        </p:tgtEl>
                                        <p:attrNameLst>
                                          <p:attrName>ppt_y</p:attrName>
                                        </p:attrNameLst>
                                      </p:cBhvr>
                                      <p:tavLst>
                                        <p:tav tm="0">
                                          <p:val>
                                            <p:strVal val="ppt_y"/>
                                          </p:val>
                                        </p:tav>
                                        <p:tav tm="100000">
                                          <p:val>
                                            <p:strVal val="ppt_y+.1"/>
                                          </p:val>
                                        </p:tav>
                                      </p:tavLst>
                                    </p:anim>
                                    <p:set>
                                      <p:cBhvr>
                                        <p:cTn id="49" dur="1" fill="hold">
                                          <p:stCondLst>
                                            <p:cond delay="999"/>
                                          </p:stCondLst>
                                        </p:cTn>
                                        <p:tgtEl>
                                          <p:spTgt spid="83"/>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grpId="0" nodeType="afterEffect">
                                  <p:stCondLst>
                                    <p:cond delay="100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500"/>
                                        <p:tgtEl>
                                          <p:spTgt spid="86"/>
                                        </p:tgtEl>
                                      </p:cBhvr>
                                    </p:animEffect>
                                  </p:childTnLst>
                                </p:cTn>
                              </p:par>
                              <p:par>
                                <p:cTn id="54" presetID="1" presetClass="entr" presetSubtype="0" fill="hold" nodeType="withEffect">
                                  <p:stCondLst>
                                    <p:cond delay="1000"/>
                                  </p:stCondLst>
                                  <p:childTnLst>
                                    <p:set>
                                      <p:cBhvr>
                                        <p:cTn id="55"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8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User-Agent Strings</a:t>
            </a:r>
            <a:endParaRPr lang="en-US" dirty="0"/>
          </a:p>
        </p:txBody>
      </p:sp>
      <p:sp>
        <p:nvSpPr>
          <p:cNvPr id="8" name="Rectangle 7"/>
          <p:cNvSpPr/>
          <p:nvPr/>
        </p:nvSpPr>
        <p:spPr>
          <a:xfrm>
            <a:off x="1874531" y="5393445"/>
            <a:ext cx="9735881" cy="646331"/>
          </a:xfrm>
          <a:prstGeom prst="rect">
            <a:avLst/>
          </a:prstGeom>
        </p:spPr>
        <p:txBody>
          <a:bodyPr wrap="square">
            <a:spAutoFit/>
          </a:bodyPr>
          <a:lstStyle/>
          <a:p>
            <a:r>
              <a:rPr lang="en-US" dirty="0" smtClean="0">
                <a:solidFill>
                  <a:srgbClr val="FF0000"/>
                </a:solidFill>
              </a:rPr>
              <a:t>Mozilla/5.0</a:t>
            </a:r>
            <a:r>
              <a:rPr lang="en-US" dirty="0" smtClean="0"/>
              <a:t> </a:t>
            </a:r>
            <a:r>
              <a:rPr lang="en-US" dirty="0"/>
              <a:t>(Windows NT 10.0; WOW64) </a:t>
            </a:r>
            <a:r>
              <a:rPr lang="en-US" dirty="0" err="1">
                <a:solidFill>
                  <a:srgbClr val="FF0000"/>
                </a:solidFill>
              </a:rPr>
              <a:t>AppleWebKit</a:t>
            </a:r>
            <a:r>
              <a:rPr lang="en-US" dirty="0">
                <a:solidFill>
                  <a:srgbClr val="FF0000"/>
                </a:solidFill>
              </a:rPr>
              <a:t>/537.36 (KHTML, like Gecko) Chrome/39.0.2171.71 Safari/537.36 </a:t>
            </a:r>
            <a:r>
              <a:rPr lang="en-US" dirty="0"/>
              <a:t>Edge/12.0</a:t>
            </a:r>
          </a:p>
        </p:txBody>
      </p:sp>
      <p:sp>
        <p:nvSpPr>
          <p:cNvPr id="9" name="Rectangle 8"/>
          <p:cNvSpPr/>
          <p:nvPr/>
        </p:nvSpPr>
        <p:spPr>
          <a:xfrm>
            <a:off x="1874531" y="2852789"/>
            <a:ext cx="9735881" cy="646331"/>
          </a:xfrm>
          <a:prstGeom prst="rect">
            <a:avLst/>
          </a:prstGeom>
        </p:spPr>
        <p:txBody>
          <a:bodyPr wrap="square">
            <a:spAutoFit/>
          </a:bodyPr>
          <a:lstStyle/>
          <a:p>
            <a:r>
              <a:rPr lang="en-US" dirty="0">
                <a:solidFill>
                  <a:srgbClr val="FF0000"/>
                </a:solidFill>
              </a:rPr>
              <a:t>Mozilla/5.0</a:t>
            </a:r>
            <a:r>
              <a:rPr lang="en-US" dirty="0"/>
              <a:t> (Macintosh; Intel Mac OS X 10_10_1) </a:t>
            </a:r>
            <a:r>
              <a:rPr lang="en-US" dirty="0" err="1"/>
              <a:t>AppleWebKit</a:t>
            </a:r>
            <a:r>
              <a:rPr lang="en-US" dirty="0"/>
              <a:t>/600.1.25 </a:t>
            </a:r>
            <a:r>
              <a:rPr lang="en-US" dirty="0">
                <a:solidFill>
                  <a:srgbClr val="FF0000"/>
                </a:solidFill>
              </a:rPr>
              <a:t>(KHTML, like Gecko) </a:t>
            </a:r>
            <a:r>
              <a:rPr lang="en-US" dirty="0"/>
              <a:t>Version/8.0 Safari/600.1.25</a:t>
            </a:r>
          </a:p>
        </p:txBody>
      </p:sp>
      <p:sp>
        <p:nvSpPr>
          <p:cNvPr id="12" name="Rectangle 11"/>
          <p:cNvSpPr/>
          <p:nvPr/>
        </p:nvSpPr>
        <p:spPr>
          <a:xfrm>
            <a:off x="1874531" y="4123117"/>
            <a:ext cx="9905989" cy="646331"/>
          </a:xfrm>
          <a:prstGeom prst="rect">
            <a:avLst/>
          </a:prstGeom>
        </p:spPr>
        <p:txBody>
          <a:bodyPr wrap="square">
            <a:spAutoFit/>
          </a:bodyPr>
          <a:lstStyle/>
          <a:p>
            <a:r>
              <a:rPr lang="en-US" dirty="0" smtClean="0">
                <a:solidFill>
                  <a:srgbClr val="FF0000"/>
                </a:solidFill>
              </a:rPr>
              <a:t>Mozilla/5.0</a:t>
            </a:r>
            <a:r>
              <a:rPr lang="en-US" dirty="0" smtClean="0"/>
              <a:t> (Windows NT 10.0; WOW64) </a:t>
            </a:r>
            <a:r>
              <a:rPr lang="en-US" dirty="0" err="1" smtClean="0">
                <a:solidFill>
                  <a:srgbClr val="FF0000"/>
                </a:solidFill>
              </a:rPr>
              <a:t>AppleWebKit</a:t>
            </a:r>
            <a:r>
              <a:rPr lang="en-US" dirty="0" smtClean="0">
                <a:solidFill>
                  <a:srgbClr val="FF0000"/>
                </a:solidFill>
              </a:rPr>
              <a:t>/537.36 (KHTML, like Gecko) </a:t>
            </a:r>
            <a:r>
              <a:rPr lang="en-US" dirty="0" smtClean="0"/>
              <a:t>Chrome/40.0.2214.93 </a:t>
            </a:r>
            <a:r>
              <a:rPr lang="en-US" dirty="0" smtClean="0">
                <a:solidFill>
                  <a:srgbClr val="FF0000"/>
                </a:solidFill>
              </a:rPr>
              <a:t>Safari/537.36</a:t>
            </a:r>
            <a:endParaRPr lang="en-US" dirty="0">
              <a:solidFill>
                <a:srgbClr val="FF0000"/>
              </a:solidFill>
            </a:endParaRPr>
          </a:p>
        </p:txBody>
      </p:sp>
      <p:sp>
        <p:nvSpPr>
          <p:cNvPr id="14" name="Rectangle 13"/>
          <p:cNvSpPr/>
          <p:nvPr/>
        </p:nvSpPr>
        <p:spPr>
          <a:xfrm>
            <a:off x="1874531" y="1643498"/>
            <a:ext cx="9735880" cy="369332"/>
          </a:xfrm>
          <a:prstGeom prst="rect">
            <a:avLst/>
          </a:prstGeom>
        </p:spPr>
        <p:txBody>
          <a:bodyPr wrap="square">
            <a:spAutoFit/>
          </a:bodyPr>
          <a:lstStyle/>
          <a:p>
            <a:r>
              <a:rPr lang="en-US" dirty="0">
                <a:solidFill>
                  <a:srgbClr val="FF0000"/>
                </a:solidFill>
              </a:rPr>
              <a:t>Mozilla/5.0</a:t>
            </a:r>
            <a:r>
              <a:rPr lang="en-US" dirty="0"/>
              <a:t> (Windows NT 10.0; WOW64; rv:35.0) </a:t>
            </a:r>
            <a:r>
              <a:rPr lang="en-US" dirty="0">
                <a:solidFill>
                  <a:srgbClr val="FF0000"/>
                </a:solidFill>
              </a:rPr>
              <a:t>Gecko/20100101 </a:t>
            </a:r>
            <a:r>
              <a:rPr lang="en-US" dirty="0"/>
              <a:t>Firefox/35.0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139" y="5162734"/>
            <a:ext cx="863221" cy="936182"/>
          </a:xfrm>
          <a:prstGeom prst="rect">
            <a:avLst/>
          </a:prstGeom>
        </p:spPr>
      </p:pic>
      <p:sp>
        <p:nvSpPr>
          <p:cNvPr id="11" name="TextBox 10"/>
          <p:cNvSpPr txBox="1"/>
          <p:nvPr/>
        </p:nvSpPr>
        <p:spPr>
          <a:xfrm>
            <a:off x="268772" y="4123117"/>
            <a:ext cx="1605759" cy="627864"/>
          </a:xfrm>
          <a:prstGeom prst="rect">
            <a:avLst/>
          </a:prstGeom>
          <a:noFill/>
        </p:spPr>
        <p:txBody>
          <a:bodyPr wrap="square" lIns="182880" tIns="146304" rIns="182880" bIns="146304" rtlCol="0">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Chrome</a:t>
            </a:r>
          </a:p>
        </p:txBody>
      </p:sp>
      <p:sp>
        <p:nvSpPr>
          <p:cNvPr id="13" name="TextBox 12"/>
          <p:cNvSpPr txBox="1"/>
          <p:nvPr/>
        </p:nvSpPr>
        <p:spPr>
          <a:xfrm>
            <a:off x="346869" y="2869323"/>
            <a:ext cx="160575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Safari</a:t>
            </a:r>
          </a:p>
        </p:txBody>
      </p:sp>
      <p:sp>
        <p:nvSpPr>
          <p:cNvPr id="15" name="TextBox 14"/>
          <p:cNvSpPr txBox="1"/>
          <p:nvPr/>
        </p:nvSpPr>
        <p:spPr>
          <a:xfrm>
            <a:off x="346869" y="1514232"/>
            <a:ext cx="160575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Firefox</a:t>
            </a:r>
          </a:p>
        </p:txBody>
      </p:sp>
    </p:spTree>
    <p:extLst>
      <p:ext uri="{BB962C8B-B14F-4D97-AF65-F5344CB8AC3E}">
        <p14:creationId xmlns:p14="http://schemas.microsoft.com/office/powerpoint/2010/main" val="1530667175"/>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376" y="5047468"/>
            <a:ext cx="931101" cy="914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926" y="958922"/>
            <a:ext cx="2286000" cy="3810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874" y="958922"/>
            <a:ext cx="2390775" cy="3810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495" y="958922"/>
            <a:ext cx="2143125" cy="3810000"/>
          </a:xfrm>
          <a:prstGeom prst="rect">
            <a:avLst/>
          </a:prstGeom>
        </p:spPr>
      </p:pic>
    </p:spTree>
    <p:extLst>
      <p:ext uri="{BB962C8B-B14F-4D97-AF65-F5344CB8AC3E}">
        <p14:creationId xmlns:p14="http://schemas.microsoft.com/office/powerpoint/2010/main" val="1757620382"/>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874" y="958922"/>
            <a:ext cx="2390775" cy="3810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495" y="958922"/>
            <a:ext cx="2143125" cy="3810000"/>
          </a:xfrm>
          <a:prstGeom prst="rect">
            <a:avLst/>
          </a:prstGeom>
        </p:spPr>
      </p:pic>
      <p:pic>
        <p:nvPicPr>
          <p:cNvPr id="2" name="Picture 1"/>
          <p:cNvPicPr>
            <a:picLocks noChangeAspect="1"/>
          </p:cNvPicPr>
          <p:nvPr/>
        </p:nvPicPr>
        <p:blipFill>
          <a:blip r:embed="rId5"/>
          <a:stretch>
            <a:fillRect/>
          </a:stretch>
        </p:blipFill>
        <p:spPr>
          <a:xfrm>
            <a:off x="8452466" y="958922"/>
            <a:ext cx="2289512" cy="381585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2694" y="5047468"/>
            <a:ext cx="865884" cy="939070"/>
          </a:xfrm>
          <a:prstGeom prst="rect">
            <a:avLst/>
          </a:prstGeom>
        </p:spPr>
      </p:pic>
    </p:spTree>
    <p:extLst>
      <p:ext uri="{BB962C8B-B14F-4D97-AF65-F5344CB8AC3E}">
        <p14:creationId xmlns:p14="http://schemas.microsoft.com/office/powerpoint/2010/main" val="398474256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5465" y="440918"/>
            <a:ext cx="10701071" cy="5910801"/>
          </a:xfrm>
          <a:prstGeom prst="rect">
            <a:avLst/>
          </a:prstGeom>
        </p:spPr>
      </p:pic>
      <p:pic>
        <p:nvPicPr>
          <p:cNvPr id="27" name="Picture 26"/>
          <p:cNvPicPr>
            <a:picLocks noChangeAspect="1"/>
          </p:cNvPicPr>
          <p:nvPr/>
        </p:nvPicPr>
        <p:blipFill>
          <a:blip r:embed="rId3"/>
          <a:stretch>
            <a:fillRect/>
          </a:stretch>
        </p:blipFill>
        <p:spPr>
          <a:xfrm>
            <a:off x="750133" y="851778"/>
            <a:ext cx="10691733" cy="5499940"/>
          </a:xfrm>
          <a:prstGeom prst="rect">
            <a:avLst/>
          </a:prstGeom>
        </p:spPr>
      </p:pic>
      <p:sp>
        <p:nvSpPr>
          <p:cNvPr id="21" name="TextBox 20"/>
          <p:cNvSpPr txBox="1"/>
          <p:nvPr/>
        </p:nvSpPr>
        <p:spPr>
          <a:xfrm>
            <a:off x="751689" y="1152916"/>
            <a:ext cx="5334974" cy="5198801"/>
          </a:xfrm>
          <a:prstGeom prst="rect">
            <a:avLst/>
          </a:prstGeom>
          <a:solidFill>
            <a:srgbClr val="D7D7D7"/>
          </a:solidFill>
        </p:spPr>
        <p:txBody>
          <a:bodyPr wrap="square" lIns="179285" tIns="143428" rIns="179285" bIns="143428" rtlCol="0">
            <a:noAutofit/>
          </a:bodyPr>
          <a:lstStyle/>
          <a:p>
            <a:pPr algn="ctr">
              <a:lnSpc>
                <a:spcPct val="90000"/>
              </a:lnSpc>
              <a:spcAft>
                <a:spcPts val="588"/>
              </a:spcAft>
            </a:pPr>
            <a:r>
              <a:rPr lang="en-US" sz="2353" dirty="0">
                <a:latin typeface="+mj-lt"/>
              </a:rPr>
              <a:t>EdgeHTML.dll</a:t>
            </a:r>
          </a:p>
        </p:txBody>
      </p:sp>
      <p:sp>
        <p:nvSpPr>
          <p:cNvPr id="22" name="TextBox 21"/>
          <p:cNvSpPr txBox="1"/>
          <p:nvPr/>
        </p:nvSpPr>
        <p:spPr>
          <a:xfrm>
            <a:off x="6086662" y="1152916"/>
            <a:ext cx="5355203" cy="5198801"/>
          </a:xfrm>
          <a:prstGeom prst="rect">
            <a:avLst/>
          </a:prstGeom>
          <a:solidFill>
            <a:srgbClr val="C8C8C8"/>
          </a:solidFill>
        </p:spPr>
        <p:txBody>
          <a:bodyPr wrap="square" lIns="179285" tIns="143428" rIns="179285" bIns="143428" rtlCol="0">
            <a:noAutofit/>
          </a:bodyPr>
          <a:lstStyle/>
          <a:p>
            <a:pPr algn="ctr">
              <a:lnSpc>
                <a:spcPct val="90000"/>
              </a:lnSpc>
              <a:spcAft>
                <a:spcPts val="588"/>
              </a:spcAft>
            </a:pPr>
            <a:r>
              <a:rPr lang="en-US" sz="2353" dirty="0">
                <a:latin typeface="+mj-lt"/>
              </a:rPr>
              <a:t>Chakra</a:t>
            </a:r>
          </a:p>
        </p:txBody>
      </p:sp>
      <p:sp>
        <p:nvSpPr>
          <p:cNvPr id="25" name="Oval 24"/>
          <p:cNvSpPr/>
          <p:nvPr/>
        </p:nvSpPr>
        <p:spPr bwMode="auto">
          <a:xfrm>
            <a:off x="5750503" y="1860257"/>
            <a:ext cx="3660401" cy="3660401"/>
          </a:xfrm>
          <a:prstGeom prst="ellipse">
            <a:avLst/>
          </a:prstGeom>
          <a:solidFill>
            <a:srgbClr val="0000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ctr" anchorCtr="0"/>
          <a:lstStyle/>
          <a:p>
            <a:pPr algn="ctr" defTabSz="914038"/>
            <a:r>
              <a:rPr lang="en-US" sz="1961"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Hosted content</a:t>
            </a:r>
          </a:p>
          <a:p>
            <a:pPr algn="ctr" defTabSz="914038"/>
            <a:r>
              <a:rPr lang="en-US" sz="1961" dirty="0">
                <a:gradFill>
                  <a:gsLst>
                    <a:gs pos="0">
                      <a:srgbClr val="FFFFFF"/>
                    </a:gs>
                    <a:gs pos="100000">
                      <a:srgbClr val="FFFFFF"/>
                    </a:gs>
                  </a:gsLst>
                  <a:lin ang="5400000" scaled="0"/>
                </a:gradFill>
                <a:latin typeface="+mj-lt"/>
                <a:ea typeface="Segoe UI" pitchFamily="34" charset="0"/>
                <a:cs typeface="Segoe UI Semibold" panose="020B0702040204020203" pitchFamily="34" charset="0"/>
              </a:rPr>
              <a:t>Always up-to-date</a:t>
            </a:r>
          </a:p>
        </p:txBody>
      </p:sp>
      <p:sp>
        <p:nvSpPr>
          <p:cNvPr id="24" name="Oval 23"/>
          <p:cNvSpPr/>
          <p:nvPr/>
        </p:nvSpPr>
        <p:spPr bwMode="auto">
          <a:xfrm>
            <a:off x="2762420" y="1860257"/>
            <a:ext cx="3660401" cy="3660401"/>
          </a:xfrm>
          <a:prstGeom prst="ellipse">
            <a:avLst/>
          </a:prstGeom>
          <a:solidFill>
            <a:srgbClr val="0000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ctr" anchorCtr="0"/>
          <a:lstStyle/>
          <a:p>
            <a:pPr algn="ctr" defTabSz="914038"/>
            <a:r>
              <a:rPr lang="en-US" sz="1961"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Packaged content</a:t>
            </a:r>
          </a:p>
          <a:p>
            <a:pPr algn="ctr" defTabSz="914038"/>
            <a:r>
              <a:rPr lang="en-US" sz="1961" dirty="0">
                <a:gradFill>
                  <a:gsLst>
                    <a:gs pos="0">
                      <a:srgbClr val="FFFFFF"/>
                    </a:gs>
                    <a:gs pos="100000">
                      <a:srgbClr val="FFFFFF"/>
                    </a:gs>
                  </a:gsLst>
                  <a:lin ang="5400000" scaled="0"/>
                </a:gradFill>
                <a:latin typeface="+mj-lt"/>
                <a:ea typeface="Segoe UI" pitchFamily="34" charset="0"/>
                <a:cs typeface="Segoe UI Semibold" panose="020B0702040204020203" pitchFamily="34" charset="0"/>
              </a:rPr>
              <a:t>Offline first</a:t>
            </a:r>
          </a:p>
        </p:txBody>
      </p:sp>
    </p:spTree>
    <p:extLst>
      <p:ext uri="{BB962C8B-B14F-4D97-AF65-F5344CB8AC3E}">
        <p14:creationId xmlns:p14="http://schemas.microsoft.com/office/powerpoint/2010/main" val="299295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0-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ntr" presetSubtype="2" fill="hold" nodeType="withEffect">
                                  <p:stCondLst>
                                    <p:cond delay="5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2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3"/>
            <a:ext cx="11637012" cy="1698798"/>
          </a:xfrm>
        </p:spPr>
        <p:txBody>
          <a:bodyPr/>
          <a:lstStyle/>
          <a:p>
            <a:r>
              <a:rPr lang="en-US" dirty="0" smtClean="0"/>
              <a:t>Edge enables a better web/app experience</a:t>
            </a:r>
            <a:endParaRPr lang="en-US" dirty="0"/>
          </a:p>
        </p:txBody>
      </p:sp>
    </p:spTree>
    <p:extLst>
      <p:ext uri="{BB962C8B-B14F-4D97-AF65-F5344CB8AC3E}">
        <p14:creationId xmlns:p14="http://schemas.microsoft.com/office/powerpoint/2010/main" val="3181750906"/>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Mobile Experiences - not just mobile </a:t>
            </a:r>
            <a:r>
              <a:rPr lang="en-US" sz="4000" dirty="0" smtClean="0"/>
              <a:t>devices</a:t>
            </a:r>
            <a:endParaRPr lang="en-US" sz="4000" dirty="0"/>
          </a:p>
        </p:txBody>
      </p:sp>
      <p:sp>
        <p:nvSpPr>
          <p:cNvPr id="2" name="Text Placeholder 1"/>
          <p:cNvSpPr>
            <a:spLocks noGrp="1"/>
          </p:cNvSpPr>
          <p:nvPr>
            <p:ph type="body" sz="quarter" idx="10"/>
          </p:nvPr>
        </p:nvSpPr>
        <p:spPr/>
        <p:txBody>
          <a:bodyPr/>
          <a:lstStyle/>
          <a:p>
            <a:endParaRPr lang="en-GB"/>
          </a:p>
        </p:txBody>
      </p:sp>
      <p:sp>
        <p:nvSpPr>
          <p:cNvPr id="4" name="Content Placeholder 3"/>
          <p:cNvSpPr txBox="1">
            <a:spLocks/>
          </p:cNvSpPr>
          <p:nvPr/>
        </p:nvSpPr>
        <p:spPr>
          <a:xfrm>
            <a:off x="6293797" y="1807227"/>
            <a:ext cx="5478422" cy="3186827"/>
          </a:xfrm>
          <a:prstGeom prst="rect">
            <a:avLst/>
          </a:prstGeom>
        </p:spPr>
        <p:txBody>
          <a:bodyPr/>
          <a:lstStyle>
            <a:lvl1pPr marL="0" indent="0" algn="l" defTabSz="914377" rtl="0" eaLnBrk="1" latinLnBrk="0" hangingPunct="1">
              <a:lnSpc>
                <a:spcPct val="90000"/>
              </a:lnSpc>
              <a:spcBef>
                <a:spcPts val="2400"/>
              </a:spcBef>
              <a:buFont typeface="Arial" panose="020B0604020202020204" pitchFamily="34" charset="0"/>
              <a:buNone/>
              <a:defRPr sz="3733" b="0" kern="1200">
                <a:gradFill>
                  <a:gsLst>
                    <a:gs pos="0">
                      <a:schemeClr val="accent1"/>
                    </a:gs>
                    <a:gs pos="100000">
                      <a:schemeClr val="accent1"/>
                    </a:gs>
                  </a:gsLst>
                  <a:lin ang="5400000" scaled="1"/>
                </a:gradFill>
                <a:latin typeface="+mj-lt"/>
                <a:ea typeface="+mn-ea"/>
                <a:cs typeface="+mn-cs"/>
              </a:defRPr>
            </a:lvl1pPr>
            <a:lvl2pPr marL="0" indent="0" algn="l" defTabSz="914377" rtl="0" eaLnBrk="1" latinLnBrk="0" hangingPunct="1">
              <a:lnSpc>
                <a:spcPct val="90000"/>
              </a:lnSpc>
              <a:spcBef>
                <a:spcPts val="600"/>
              </a:spcBef>
              <a:buFont typeface="Arial" panose="020B0604020202020204" pitchFamily="34" charset="0"/>
              <a:buNone/>
              <a:defRPr sz="1867" kern="1200">
                <a:gradFill>
                  <a:gsLst>
                    <a:gs pos="0">
                      <a:schemeClr val="tx1"/>
                    </a:gs>
                    <a:gs pos="100000">
                      <a:schemeClr val="tx1"/>
                    </a:gs>
                  </a:gsLst>
                  <a:lin ang="5400000" scaled="1"/>
                </a:gradFill>
                <a:latin typeface="+mn-lt"/>
                <a:ea typeface="+mn-ea"/>
                <a:cs typeface="+mn-cs"/>
              </a:defRPr>
            </a:lvl2pPr>
            <a:lvl3pPr marL="233357" indent="-228594" algn="l" defTabSz="914377" rtl="0" eaLnBrk="1" latinLnBrk="0" hangingPunct="1">
              <a:lnSpc>
                <a:spcPct val="90000"/>
              </a:lnSpc>
              <a:spcBef>
                <a:spcPts val="600"/>
              </a:spcBef>
              <a:buFont typeface="Arial" panose="020B0604020202020204" pitchFamily="34" charset="0"/>
              <a:buChar char="•"/>
              <a:defRPr sz="1867" kern="1200">
                <a:gradFill>
                  <a:gsLst>
                    <a:gs pos="0">
                      <a:schemeClr val="tx1"/>
                    </a:gs>
                    <a:gs pos="100000">
                      <a:schemeClr val="tx1"/>
                    </a:gs>
                  </a:gsLst>
                  <a:lin ang="5400000" scaled="1"/>
                </a:gradFill>
                <a:latin typeface="+mn-lt"/>
                <a:ea typeface="+mn-ea"/>
                <a:cs typeface="+mn-cs"/>
              </a:defRPr>
            </a:lvl3pPr>
            <a:lvl4pPr marL="457189" indent="-228594" algn="l" defTabSz="914377" rtl="0" eaLnBrk="1" latinLnBrk="0" hangingPunct="1">
              <a:lnSpc>
                <a:spcPct val="90000"/>
              </a:lnSpc>
              <a:spcBef>
                <a:spcPts val="600"/>
              </a:spcBef>
              <a:buFont typeface="Arial" panose="020B0604020202020204" pitchFamily="34" charset="0"/>
              <a:buChar char="•"/>
              <a:defRPr sz="1867" kern="1200">
                <a:gradFill>
                  <a:gsLst>
                    <a:gs pos="0">
                      <a:schemeClr val="tx1"/>
                    </a:gs>
                    <a:gs pos="100000">
                      <a:schemeClr val="tx1"/>
                    </a:gs>
                  </a:gsLst>
                  <a:lin ang="5400000" scaled="1"/>
                </a:gradFill>
                <a:latin typeface="+mn-lt"/>
                <a:ea typeface="+mn-ea"/>
                <a:cs typeface="+mn-cs"/>
              </a:defRPr>
            </a:lvl4pPr>
            <a:lvl5pPr marL="690545" indent="-228594" algn="l" defTabSz="914377" rtl="0" eaLnBrk="1" latinLnBrk="0" hangingPunct="1">
              <a:lnSpc>
                <a:spcPct val="90000"/>
              </a:lnSpc>
              <a:spcBef>
                <a:spcPts val="600"/>
              </a:spcBef>
              <a:buFont typeface="Arial" panose="020B0604020202020204" pitchFamily="34" charset="0"/>
              <a:buChar char="•"/>
              <a:defRPr sz="1867" kern="1200">
                <a:gradFill>
                  <a:gsLst>
                    <a:gs pos="0">
                      <a:schemeClr val="tx1"/>
                    </a:gs>
                    <a:gs pos="100000">
                      <a:schemeClr val="tx1"/>
                    </a:gs>
                  </a:gsLst>
                  <a:lin ang="5400000" scaled="1"/>
                </a:gra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spcBef>
                <a:spcPts val="1200"/>
              </a:spcBef>
              <a:spcAft>
                <a:spcPts val="1200"/>
              </a:spcAft>
            </a:pPr>
            <a:r>
              <a:rPr lang="en-US" sz="2000" dirty="0" smtClean="0">
                <a:solidFill>
                  <a:schemeClr val="tx1"/>
                </a:solidFill>
                <a:latin typeface="+mn-lt"/>
              </a:rPr>
              <a:t>User is the center of the experience, not the device.</a:t>
            </a:r>
          </a:p>
          <a:p>
            <a:pPr>
              <a:spcBef>
                <a:spcPts val="1200"/>
              </a:spcBef>
              <a:spcAft>
                <a:spcPts val="1200"/>
              </a:spcAft>
            </a:pPr>
            <a:r>
              <a:rPr lang="en-US" sz="2000" dirty="0" smtClean="0">
                <a:solidFill>
                  <a:schemeClr val="tx1"/>
                </a:solidFill>
                <a:latin typeface="+mn-lt"/>
              </a:rPr>
              <a:t>Available on the </a:t>
            </a:r>
            <a:r>
              <a:rPr lang="en-US" sz="2000" dirty="0">
                <a:solidFill>
                  <a:schemeClr val="tx1"/>
                </a:solidFill>
                <a:latin typeface="+mn-lt"/>
              </a:rPr>
              <a:t>right device at the right time</a:t>
            </a:r>
          </a:p>
          <a:p>
            <a:pPr>
              <a:spcBef>
                <a:spcPts val="1200"/>
              </a:spcBef>
              <a:spcAft>
                <a:spcPts val="1200"/>
              </a:spcAft>
            </a:pPr>
            <a:r>
              <a:rPr lang="en-US" sz="2000" dirty="0" smtClean="0">
                <a:solidFill>
                  <a:schemeClr val="tx1"/>
                </a:solidFill>
                <a:latin typeface="+mn-lt"/>
              </a:rPr>
              <a:t>Input model optimized for the experience.</a:t>
            </a:r>
          </a:p>
          <a:p>
            <a:pPr>
              <a:spcBef>
                <a:spcPts val="1200"/>
              </a:spcBef>
              <a:spcAft>
                <a:spcPts val="1200"/>
              </a:spcAft>
            </a:pPr>
            <a:r>
              <a:rPr lang="en-US" sz="2000" dirty="0" smtClean="0">
                <a:solidFill>
                  <a:schemeClr val="tx1"/>
                </a:solidFill>
                <a:latin typeface="+mn-lt"/>
              </a:rPr>
              <a:t>Enabling Mobile Experiences with Universal Apps</a:t>
            </a:r>
            <a:endParaRPr lang="en-US" sz="2000" dirty="0">
              <a:solidFill>
                <a:schemeClr val="tx1"/>
              </a:solidFill>
              <a:latin typeface="+mn-lt"/>
            </a:endParaRPr>
          </a:p>
          <a:p>
            <a:pPr>
              <a:spcBef>
                <a:spcPts val="0"/>
              </a:spcBef>
              <a:spcAft>
                <a:spcPts val="1200"/>
              </a:spcAft>
            </a:pPr>
            <a:endParaRPr lang="en-US" sz="2000" dirty="0" smtClean="0">
              <a:solidFill>
                <a:schemeClr val="tx1"/>
              </a:solidFill>
              <a:latin typeface="+mn-lt"/>
            </a:endParaRPr>
          </a:p>
          <a:p>
            <a:pPr>
              <a:spcBef>
                <a:spcPts val="0"/>
              </a:spcBef>
              <a:spcAft>
                <a:spcPts val="1200"/>
              </a:spcAft>
            </a:pPr>
            <a:endParaRPr lang="en-US" sz="2000" dirty="0">
              <a:solidFill>
                <a:schemeClr val="tx1"/>
              </a:solidFill>
              <a:latin typeface="+mn-lt"/>
            </a:endParaRPr>
          </a:p>
        </p:txBody>
      </p:sp>
      <p:sp>
        <p:nvSpPr>
          <p:cNvPr id="16" name="Rectangle 15"/>
          <p:cNvSpPr/>
          <p:nvPr/>
        </p:nvSpPr>
        <p:spPr>
          <a:xfrm>
            <a:off x="300183" y="866015"/>
            <a:ext cx="9374907" cy="369332"/>
          </a:xfrm>
          <a:prstGeom prst="rect">
            <a:avLst/>
          </a:prstGeom>
        </p:spPr>
        <p:txBody>
          <a:bodyPr wrap="square">
            <a:spAutoFit/>
          </a:bodyPr>
          <a:lstStyle/>
          <a:p>
            <a:r>
              <a:rPr lang="en-US" dirty="0" smtClean="0"/>
              <a:t>The Experience you want on the device you want</a:t>
            </a:r>
            <a:endParaRPr lang="en-US" dirty="0"/>
          </a:p>
        </p:txBody>
      </p:sp>
      <p:grpSp>
        <p:nvGrpSpPr>
          <p:cNvPr id="5" name="Group 4"/>
          <p:cNvGrpSpPr>
            <a:grpSpLocks noChangeAspect="1"/>
          </p:cNvGrpSpPr>
          <p:nvPr/>
        </p:nvGrpSpPr>
        <p:grpSpPr>
          <a:xfrm>
            <a:off x="460809" y="1367918"/>
            <a:ext cx="3000262" cy="1684239"/>
            <a:chOff x="2345760" y="1273610"/>
            <a:chExt cx="3569638" cy="2003866"/>
          </a:xfrm>
        </p:grpSpPr>
        <p:pic>
          <p:nvPicPr>
            <p:cNvPr id="18" name="Picture 2" descr="https://compass-ssl.surface.com/assets/3e/22/3e22a8d7-25bd-473d-815a-f49e27c515cb.png#desktop-engagingmeetings-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76"/>
            <a:stretch/>
          </p:blipFill>
          <p:spPr bwMode="auto">
            <a:xfrm>
              <a:off x="2345760" y="1273610"/>
              <a:ext cx="3569638" cy="2003866"/>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123" y="1375175"/>
              <a:ext cx="3169920" cy="1783080"/>
            </a:xfrm>
            <a:prstGeom prst="rect">
              <a:avLst/>
            </a:prstGeom>
          </p:spPr>
        </p:pic>
      </p:grpSp>
      <p:pic>
        <p:nvPicPr>
          <p:cNvPr id="24" name="Desktop"/>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26878" y="4015880"/>
            <a:ext cx="2357737" cy="1330101"/>
          </a:xfrm>
          <a:prstGeom prst="rect">
            <a:avLst/>
          </a:prstGeom>
        </p:spPr>
      </p:pic>
      <p:pic>
        <p:nvPicPr>
          <p:cNvPr id="25" name="Small Tablet"/>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26878" y="2096409"/>
            <a:ext cx="1424587" cy="1301825"/>
          </a:xfrm>
          <a:prstGeom prst="rect">
            <a:avLst/>
          </a:prstGeom>
        </p:spPr>
      </p:pic>
      <p:pic>
        <p:nvPicPr>
          <p:cNvPr id="26" name="Phon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6060" y="5563154"/>
            <a:ext cx="1122273" cy="1032491"/>
          </a:xfrm>
          <a:prstGeom prst="rect">
            <a:avLst/>
          </a:prstGeom>
        </p:spPr>
      </p:pic>
      <p:pic>
        <p:nvPicPr>
          <p:cNvPr id="27" name="2-in-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0861" y="5073742"/>
            <a:ext cx="2373894" cy="1431936"/>
          </a:xfrm>
          <a:prstGeom prst="rect">
            <a:avLst/>
          </a:prstGeom>
        </p:spPr>
      </p:pic>
      <p:pic>
        <p:nvPicPr>
          <p:cNvPr id="28" name="Picture 27" descr="141215_B-hero_01.png"/>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67667" y="3854843"/>
            <a:ext cx="1593273" cy="628734"/>
          </a:xfrm>
          <a:prstGeom prst="rect">
            <a:avLst/>
          </a:prstGeom>
          <a:noFill/>
          <a:ln>
            <a:noFill/>
          </a:ln>
        </p:spPr>
      </p:pic>
      <p:grpSp>
        <p:nvGrpSpPr>
          <p:cNvPr id="15" name="Group 14"/>
          <p:cNvGrpSpPr/>
          <p:nvPr/>
        </p:nvGrpSpPr>
        <p:grpSpPr>
          <a:xfrm>
            <a:off x="1876811" y="3526220"/>
            <a:ext cx="2278497" cy="1293245"/>
            <a:chOff x="1876811" y="3526220"/>
            <a:chExt cx="2278497" cy="1293245"/>
          </a:xfrm>
        </p:grpSpPr>
        <p:grpSp>
          <p:nvGrpSpPr>
            <p:cNvPr id="13" name="Group 12"/>
            <p:cNvGrpSpPr/>
            <p:nvPr/>
          </p:nvGrpSpPr>
          <p:grpSpPr>
            <a:xfrm>
              <a:off x="1876811" y="3526220"/>
              <a:ext cx="2278497" cy="1235112"/>
              <a:chOff x="1876811" y="3526220"/>
              <a:chExt cx="2278497" cy="1235112"/>
            </a:xfrm>
          </p:grpSpPr>
          <p:sp>
            <p:nvSpPr>
              <p:cNvPr id="12" name="Oval 11"/>
              <p:cNvSpPr/>
              <p:nvPr/>
            </p:nvSpPr>
            <p:spPr>
              <a:xfrm>
                <a:off x="2399856" y="3526220"/>
                <a:ext cx="1237785" cy="1235112"/>
              </a:xfrm>
              <a:prstGeom prst="ellipse">
                <a:avLst/>
              </a:prstGeom>
              <a:solidFill>
                <a:schemeClr val="bg1">
                  <a:lumMod val="85000"/>
                </a:schemeClr>
              </a:solidFill>
              <a:ln w="25400">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876811" y="3754639"/>
                <a:ext cx="2278497" cy="641050"/>
              </a:xfrm>
              <a:prstGeom prst="rect">
                <a:avLst/>
              </a:prstGeom>
            </p:spPr>
          </p:pic>
        </p:grpSp>
        <p:sp>
          <p:nvSpPr>
            <p:cNvPr id="14" name="TextBox 13"/>
            <p:cNvSpPr txBox="1"/>
            <p:nvPr/>
          </p:nvSpPr>
          <p:spPr>
            <a:xfrm>
              <a:off x="2642446" y="4348567"/>
              <a:ext cx="733855" cy="470898"/>
            </a:xfrm>
            <a:prstGeom prst="rect">
              <a:avLst/>
            </a:prstGeom>
            <a:noFill/>
          </p:spPr>
          <p:txBody>
            <a:bodyPr wrap="none" lIns="137160" tIns="109728" rIns="137160" bIns="109728" rtlCol="0">
              <a:spAutoFit/>
            </a:bodyPr>
            <a:lstStyle/>
            <a:p>
              <a:pPr>
                <a:lnSpc>
                  <a:spcPct val="90000"/>
                </a:lnSpc>
                <a:spcBef>
                  <a:spcPts val="600"/>
                </a:spcBef>
              </a:pPr>
              <a:r>
                <a:rPr lang="en-US" dirty="0" smtClean="0">
                  <a:solidFill>
                    <a:schemeClr val="tx2">
                      <a:lumMod val="95000"/>
                      <a:lumOff val="5000"/>
                    </a:schemeClr>
                  </a:solidFill>
                </a:rPr>
                <a:t>User</a:t>
              </a:r>
            </a:p>
          </p:txBody>
        </p:sp>
      </p:grpSp>
    </p:spTree>
    <p:extLst>
      <p:ext uri="{BB962C8B-B14F-4D97-AF65-F5344CB8AC3E}">
        <p14:creationId xmlns:p14="http://schemas.microsoft.com/office/powerpoint/2010/main" val="4001168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OS Settings Roaming in Windows 10</a:t>
            </a:r>
            <a:endParaRPr lang="en-GB" dirty="0"/>
          </a:p>
        </p:txBody>
      </p:sp>
      <p:pic>
        <p:nvPicPr>
          <p:cNvPr id="5" name="Picture 4"/>
          <p:cNvPicPr>
            <a:picLocks noChangeAspect="1"/>
          </p:cNvPicPr>
          <p:nvPr/>
        </p:nvPicPr>
        <p:blipFill>
          <a:blip r:embed="rId3"/>
          <a:stretch>
            <a:fillRect/>
          </a:stretch>
        </p:blipFill>
        <p:spPr>
          <a:xfrm>
            <a:off x="6897278" y="1281835"/>
            <a:ext cx="2895851" cy="2126164"/>
          </a:xfrm>
          <a:prstGeom prst="rect">
            <a:avLst/>
          </a:prstGeom>
        </p:spPr>
      </p:pic>
      <p:pic>
        <p:nvPicPr>
          <p:cNvPr id="6" name="Picture 5"/>
          <p:cNvPicPr>
            <a:picLocks noChangeAspect="1"/>
          </p:cNvPicPr>
          <p:nvPr/>
        </p:nvPicPr>
        <p:blipFill>
          <a:blip r:embed="rId4"/>
          <a:stretch>
            <a:fillRect/>
          </a:stretch>
        </p:blipFill>
        <p:spPr>
          <a:xfrm>
            <a:off x="2423349" y="1281835"/>
            <a:ext cx="2895851" cy="2126164"/>
          </a:xfrm>
          <a:prstGeom prst="rect">
            <a:avLst/>
          </a:prstGeom>
        </p:spPr>
      </p:pic>
      <p:pic>
        <p:nvPicPr>
          <p:cNvPr id="4" name="Picture 3"/>
          <p:cNvPicPr>
            <a:picLocks noChangeAspect="1"/>
          </p:cNvPicPr>
          <p:nvPr/>
        </p:nvPicPr>
        <p:blipFill>
          <a:blip r:embed="rId5"/>
          <a:stretch>
            <a:fillRect/>
          </a:stretch>
        </p:blipFill>
        <p:spPr>
          <a:xfrm>
            <a:off x="4270353" y="4967926"/>
            <a:ext cx="3372563" cy="1176936"/>
          </a:xfrm>
          <a:prstGeom prst="rect">
            <a:avLst/>
          </a:prstGeom>
        </p:spPr>
      </p:pic>
      <p:pic>
        <p:nvPicPr>
          <p:cNvPr id="55" name="Picture 5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69322" y="5962454"/>
            <a:ext cx="2774623" cy="810705"/>
          </a:xfrm>
          <a:prstGeom prst="rect">
            <a:avLst/>
          </a:prstGeom>
        </p:spPr>
      </p:pic>
      <p:sp>
        <p:nvSpPr>
          <p:cNvPr id="56" name="TextBox 55"/>
          <p:cNvSpPr txBox="1"/>
          <p:nvPr/>
        </p:nvSpPr>
        <p:spPr>
          <a:xfrm>
            <a:off x="537326" y="4926067"/>
            <a:ext cx="3733025" cy="1218795"/>
          </a:xfrm>
          <a:prstGeom prst="rect">
            <a:avLst/>
          </a:prstGeom>
          <a:noFill/>
        </p:spPr>
        <p:txBody>
          <a:bodyPr wrap="square" lIns="137160" tIns="109728" rIns="137160" bIns="109728" rtlCol="0">
            <a:spAutoFit/>
          </a:bodyPr>
          <a:lstStyle/>
          <a:p>
            <a:pPr>
              <a:lnSpc>
                <a:spcPct val="90000"/>
              </a:lnSpc>
              <a:spcBef>
                <a:spcPts val="600"/>
              </a:spcBef>
            </a:pPr>
            <a:r>
              <a:rPr lang="en-US" dirty="0"/>
              <a:t>OS settings (personalization, accessibility, language, Spartan/IE support, </a:t>
            </a:r>
            <a:r>
              <a:rPr lang="en-US" dirty="0" smtClean="0"/>
              <a:t>credentials vault</a:t>
            </a:r>
            <a:r>
              <a:rPr lang="en-US" dirty="0"/>
              <a:t>, </a:t>
            </a:r>
            <a:r>
              <a:rPr lang="en-US" dirty="0" err="1"/>
              <a:t>etc</a:t>
            </a:r>
            <a:r>
              <a:rPr lang="en-US" dirty="0"/>
              <a:t>) </a:t>
            </a:r>
            <a:r>
              <a:rPr lang="en-US" dirty="0" smtClean="0"/>
              <a:t>roam with the </a:t>
            </a:r>
            <a:r>
              <a:rPr lang="en-US" i="1" dirty="0" smtClean="0"/>
              <a:t>primary</a:t>
            </a:r>
            <a:r>
              <a:rPr lang="en-US" dirty="0" smtClean="0"/>
              <a:t> account</a:t>
            </a:r>
            <a:endParaRPr lang="en-GB" dirty="0" err="1" smtClean="0"/>
          </a:p>
        </p:txBody>
      </p:sp>
      <p:cxnSp>
        <p:nvCxnSpPr>
          <p:cNvPr id="58" name="Elbow Connector 57"/>
          <p:cNvCxnSpPr/>
          <p:nvPr/>
        </p:nvCxnSpPr>
        <p:spPr>
          <a:xfrm rot="5400000" flipH="1" flipV="1">
            <a:off x="5238554" y="3215704"/>
            <a:ext cx="2443899" cy="8735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095999" y="3725047"/>
            <a:ext cx="3368511" cy="720197"/>
          </a:xfrm>
          <a:prstGeom prst="rect">
            <a:avLst/>
          </a:prstGeom>
          <a:noFill/>
        </p:spPr>
        <p:txBody>
          <a:bodyPr wrap="square" lIns="137160" tIns="109728" rIns="137160" bIns="109728" rtlCol="0">
            <a:spAutoFit/>
          </a:bodyPr>
          <a:lstStyle/>
          <a:p>
            <a:pPr>
              <a:lnSpc>
                <a:spcPct val="90000"/>
              </a:lnSpc>
              <a:spcBef>
                <a:spcPts val="600"/>
              </a:spcBef>
            </a:pPr>
            <a:r>
              <a:rPr lang="en-GB" dirty="0" smtClean="0"/>
              <a:t>OS settings roam to OneDrive for Business for AAD identity</a:t>
            </a:r>
          </a:p>
        </p:txBody>
      </p:sp>
      <p:cxnSp>
        <p:nvCxnSpPr>
          <p:cNvPr id="69" name="Elbow Connector 68"/>
          <p:cNvCxnSpPr/>
          <p:nvPr/>
        </p:nvCxnSpPr>
        <p:spPr>
          <a:xfrm rot="16200000" flipV="1">
            <a:off x="4104195" y="3331967"/>
            <a:ext cx="2443900" cy="641023"/>
          </a:xfrm>
          <a:prstGeom prst="bentConnector3">
            <a:avLst>
              <a:gd name="adj1" fmla="val 99759"/>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403838" y="3725047"/>
            <a:ext cx="3368511" cy="720197"/>
          </a:xfrm>
          <a:prstGeom prst="rect">
            <a:avLst/>
          </a:prstGeom>
          <a:noFill/>
        </p:spPr>
        <p:txBody>
          <a:bodyPr wrap="square" lIns="137160" tIns="109728" rIns="137160" bIns="109728" rtlCol="0">
            <a:spAutoFit/>
          </a:bodyPr>
          <a:lstStyle/>
          <a:p>
            <a:pPr>
              <a:lnSpc>
                <a:spcPct val="90000"/>
              </a:lnSpc>
              <a:spcBef>
                <a:spcPts val="600"/>
              </a:spcBef>
            </a:pPr>
            <a:r>
              <a:rPr lang="en-GB" dirty="0" smtClean="0"/>
              <a:t>OS settings roam to OneDrive for MSA identity</a:t>
            </a:r>
          </a:p>
        </p:txBody>
      </p:sp>
    </p:spTree>
    <p:extLst>
      <p:ext uri="{BB962C8B-B14F-4D97-AF65-F5344CB8AC3E}">
        <p14:creationId xmlns:p14="http://schemas.microsoft.com/office/powerpoint/2010/main" val="213054643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Windows store packaging</a:t>
            </a:r>
            <a:endParaRPr lang="en-US" dirty="0"/>
          </a:p>
        </p:txBody>
      </p:sp>
      <p:graphicFrame>
        <p:nvGraphicFramePr>
          <p:cNvPr id="6" name="Table 1"/>
          <p:cNvGraphicFramePr>
            <a:graphicFrameLocks noGrp="1"/>
          </p:cNvGraphicFramePr>
          <p:nvPr>
            <p:extLst/>
          </p:nvPr>
        </p:nvGraphicFramePr>
        <p:xfrm>
          <a:off x="0" y="1337342"/>
          <a:ext cx="12192001" cy="5286495"/>
        </p:xfrm>
        <a:graphic>
          <a:graphicData uri="http://schemas.openxmlformats.org/drawingml/2006/table">
            <a:tbl>
              <a:tblPr firstRow="1" bandRow="1">
                <a:tableStyleId>{FABFCF23-3B69-468F-B69F-88F6DE6A72F2}</a:tableStyleId>
              </a:tblPr>
              <a:tblGrid>
                <a:gridCol w="2987444">
                  <a:extLst>
                    <a:ext uri="{9D8B030D-6E8A-4147-A177-3AD203B41FA5}">
                      <a16:colId xmlns:a16="http://schemas.microsoft.com/office/drawing/2014/main" xmlns="" val="20000"/>
                    </a:ext>
                  </a:extLst>
                </a:gridCol>
                <a:gridCol w="2018544">
                  <a:extLst>
                    <a:ext uri="{9D8B030D-6E8A-4147-A177-3AD203B41FA5}">
                      <a16:colId xmlns:a16="http://schemas.microsoft.com/office/drawing/2014/main" xmlns="" val="20002"/>
                    </a:ext>
                  </a:extLst>
                </a:gridCol>
                <a:gridCol w="2018544">
                  <a:extLst>
                    <a:ext uri="{9D8B030D-6E8A-4147-A177-3AD203B41FA5}">
                      <a16:colId xmlns:a16="http://schemas.microsoft.com/office/drawing/2014/main" xmlns="" val="20003"/>
                    </a:ext>
                  </a:extLst>
                </a:gridCol>
                <a:gridCol w="2572430">
                  <a:extLst>
                    <a:ext uri="{9D8B030D-6E8A-4147-A177-3AD203B41FA5}">
                      <a16:colId xmlns:a16="http://schemas.microsoft.com/office/drawing/2014/main" xmlns="" val="20004"/>
                    </a:ext>
                  </a:extLst>
                </a:gridCol>
                <a:gridCol w="2595039">
                  <a:extLst>
                    <a:ext uri="{9D8B030D-6E8A-4147-A177-3AD203B41FA5}">
                      <a16:colId xmlns:a16="http://schemas.microsoft.com/office/drawing/2014/main" xmlns="" val="20005"/>
                    </a:ext>
                  </a:extLst>
                </a:gridCol>
              </a:tblGrid>
              <a:tr h="591666">
                <a:tc>
                  <a:txBody>
                    <a:bodyPr/>
                    <a:lstStyle/>
                    <a:p>
                      <a:r>
                        <a:rPr lang="en-US" sz="1800" b="1" dirty="0" smtClean="0"/>
                        <a:t>Feature</a:t>
                      </a:r>
                      <a:endParaRPr lang="en-US" sz="1800" b="1" dirty="0">
                        <a:gradFill>
                          <a:gsLst>
                            <a:gs pos="9934">
                              <a:srgbClr val="1E1E1E"/>
                            </a:gs>
                            <a:gs pos="100000">
                              <a:srgbClr val="1E1E1E"/>
                            </a:gs>
                          </a:gsLst>
                          <a:lin ang="5400000" scaled="0"/>
                        </a:gradFill>
                        <a:latin typeface="+mn-lt"/>
                      </a:endParaRPr>
                    </a:p>
                  </a:txBody>
                  <a:tcPr marL="89642" marR="89642" marT="0" marB="0" anchor="ctr"/>
                </a:tc>
                <a:tc>
                  <a:txBody>
                    <a:bodyPr/>
                    <a:lstStyle/>
                    <a:p>
                      <a:pPr algn="ctr"/>
                      <a:r>
                        <a:rPr lang="en-US" sz="1800" b="1" dirty="0" smtClean="0"/>
                        <a:t>WP XAP 8.1</a:t>
                      </a:r>
                      <a:endParaRPr lang="en-US" sz="1800" b="1" dirty="0">
                        <a:gradFill>
                          <a:gsLst>
                            <a:gs pos="9934">
                              <a:srgbClr val="1E1E1E"/>
                            </a:gs>
                            <a:gs pos="100000">
                              <a:srgbClr val="1E1E1E"/>
                            </a:gs>
                          </a:gsLst>
                          <a:lin ang="5400000" scaled="0"/>
                        </a:gradFill>
                        <a:latin typeface="+mn-lt"/>
                      </a:endParaRPr>
                    </a:p>
                  </a:txBody>
                  <a:tcPr marL="89642" marR="89642" marT="0" marB="0" anchor="ctr"/>
                </a:tc>
                <a:tc>
                  <a:txBody>
                    <a:bodyPr/>
                    <a:lstStyle/>
                    <a:p>
                      <a:pPr algn="ctr"/>
                      <a:r>
                        <a:rPr lang="en-US" sz="1800" b="1" dirty="0" smtClean="0"/>
                        <a:t>WP </a:t>
                      </a:r>
                      <a:r>
                        <a:rPr lang="en-US" sz="1800" b="1" dirty="0" err="1" smtClean="0"/>
                        <a:t>AppX</a:t>
                      </a:r>
                      <a:r>
                        <a:rPr lang="en-US" sz="1800" b="1" baseline="0" dirty="0" smtClean="0"/>
                        <a:t> 8.1</a:t>
                      </a:r>
                      <a:endParaRPr lang="en-US" sz="1800" b="1" dirty="0">
                        <a:gradFill>
                          <a:gsLst>
                            <a:gs pos="9934">
                              <a:srgbClr val="1E1E1E"/>
                            </a:gs>
                            <a:gs pos="100000">
                              <a:srgbClr val="1E1E1E"/>
                            </a:gs>
                          </a:gsLst>
                          <a:lin ang="5400000" scaled="0"/>
                        </a:gradFill>
                        <a:latin typeface="+mn-lt"/>
                      </a:endParaRPr>
                    </a:p>
                  </a:txBody>
                  <a:tcPr marL="89642" marR="89642" marT="0" marB="0" anchor="ctr"/>
                </a:tc>
                <a:tc>
                  <a:txBody>
                    <a:bodyPr/>
                    <a:lstStyle/>
                    <a:p>
                      <a:pPr algn="ctr"/>
                      <a:r>
                        <a:rPr lang="en-US" sz="1800" b="1" dirty="0" smtClean="0"/>
                        <a:t>AppX 8.1</a:t>
                      </a:r>
                    </a:p>
                  </a:txBody>
                  <a:tcPr marL="89642" marR="89642" marT="0" marB="0" anchor="ctr"/>
                </a:tc>
                <a:tc>
                  <a:txBody>
                    <a:bodyPr/>
                    <a:lstStyle/>
                    <a:p>
                      <a:pPr algn="ctr"/>
                      <a:r>
                        <a:rPr lang="en-US" sz="1800" b="1" dirty="0" smtClean="0"/>
                        <a:t>AppX 10.x</a:t>
                      </a:r>
                    </a:p>
                  </a:txBody>
                  <a:tcPr marL="89642" marR="89642" marT="0" marB="0" anchor="ctr"/>
                </a:tc>
                <a:extLst>
                  <a:ext uri="{0D108BD9-81ED-4DB2-BD59-A6C34878D82A}">
                    <a16:rowId xmlns:a16="http://schemas.microsoft.com/office/drawing/2014/main" xmlns="" val="10000"/>
                  </a:ext>
                </a:extLst>
              </a:tr>
              <a:tr h="59809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1" dirty="0" smtClean="0"/>
                        <a:t>Platform</a:t>
                      </a: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dirty="0" smtClean="0"/>
                        <a:t>WP 8.1+</a:t>
                      </a:r>
                      <a:endParaRPr lang="en-US" sz="1800" b="1" kern="1200" dirty="0">
                        <a:solidFill>
                          <a:schemeClr val="dk1"/>
                        </a:solidFill>
                        <a:latin typeface="+mn-lt"/>
                        <a:ea typeface="+mn-ea"/>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dirty="0" smtClean="0"/>
                        <a:t>WP 8.1</a:t>
                      </a:r>
                      <a:endParaRPr lang="en-US" sz="1800" b="1" kern="1200" dirty="0" smtClean="0">
                        <a:solidFill>
                          <a:schemeClr val="dk1"/>
                        </a:solidFill>
                        <a:latin typeface="+mn-lt"/>
                        <a:ea typeface="+mn-ea"/>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dirty="0" smtClean="0"/>
                        <a:t>Win 8.1</a:t>
                      </a:r>
                      <a:endParaRPr lang="en-US" sz="1800" b="1" kern="1200" dirty="0" smtClean="0">
                        <a:solidFill>
                          <a:schemeClr val="dk1"/>
                        </a:solidFill>
                        <a:latin typeface="+mn-lt"/>
                        <a:ea typeface="+mn-ea"/>
                        <a:cs typeface="+mn-cs"/>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dirty="0" smtClean="0"/>
                        <a:t>Win </a:t>
                      </a:r>
                      <a:r>
                        <a:rPr lang="en-US" sz="1800" b="1" baseline="0" dirty="0" smtClean="0"/>
                        <a:t>10</a:t>
                      </a:r>
                      <a:endParaRPr lang="en-US" sz="1800" b="1" dirty="0" smtClean="0">
                        <a:gradFill>
                          <a:gsLst>
                            <a:gs pos="9934">
                              <a:srgbClr val="1E1E1E"/>
                            </a:gs>
                            <a:gs pos="100000">
                              <a:srgbClr val="1E1E1E"/>
                            </a:gs>
                          </a:gsLst>
                          <a:lin ang="5400000" scaled="0"/>
                        </a:gradFill>
                        <a:latin typeface="+mn-lt"/>
                      </a:endParaRPr>
                    </a:p>
                  </a:txBody>
                  <a:tcPr marL="89642" marR="89642" marT="0" marB="0" anchor="ctr"/>
                </a:tc>
                <a:extLst>
                  <a:ext uri="{0D108BD9-81ED-4DB2-BD59-A6C34878D82A}">
                    <a16:rowId xmlns:a16="http://schemas.microsoft.com/office/drawing/2014/main" xmlns="" val="10001"/>
                  </a:ext>
                </a:extLst>
              </a:tr>
              <a:tr h="531635">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1" dirty="0" smtClean="0"/>
                        <a:t>Device</a:t>
                      </a:r>
                      <a:r>
                        <a:rPr lang="en-US" sz="1600" b="1" baseline="0" dirty="0" smtClean="0"/>
                        <a:t> OS </a:t>
                      </a:r>
                      <a:r>
                        <a:rPr lang="en-US" sz="1600" b="1" dirty="0" smtClean="0"/>
                        <a:t>Build</a:t>
                      </a:r>
                      <a:r>
                        <a:rPr lang="en-US" sz="1600" b="1" baseline="0" dirty="0" smtClean="0"/>
                        <a:t> version targeting</a:t>
                      </a:r>
                      <a:endParaRPr lang="en-US" sz="1600" b="1" dirty="0" smtClean="0"/>
                    </a:p>
                  </a:txBody>
                  <a:tcPr marL="89642" marR="89642" marT="0" marB="0" anchor="ctr"/>
                </a:tc>
                <a:tc>
                  <a:txBody>
                    <a:bodyPr/>
                    <a:lstStyle/>
                    <a:p>
                      <a:pPr algn="ctr"/>
                      <a:endParaRPr lang="en-US" sz="1800" b="1" dirty="0">
                        <a:solidFill>
                          <a:srgbClr val="00B050"/>
                        </a:solidFill>
                      </a:endParaRPr>
                    </a:p>
                  </a:txBody>
                  <a:tcPr marL="89642" marR="89642" marT="0" marB="0" anchor="ctr"/>
                </a:tc>
                <a:tc>
                  <a:txBody>
                    <a:bodyPr/>
                    <a:lstStyle/>
                    <a:p>
                      <a:pPr algn="ctr"/>
                      <a:endParaRPr lang="en-US" sz="1800" b="1" dirty="0">
                        <a:solidFill>
                          <a:schemeClr val="tx1"/>
                        </a:solidFill>
                      </a:endParaRPr>
                    </a:p>
                  </a:txBody>
                  <a:tcPr marL="89642" marR="89642" marT="0" marB="0" anchor="ctr"/>
                </a:tc>
                <a:tc>
                  <a:txBody>
                    <a:bodyPr/>
                    <a:lstStyle/>
                    <a:p>
                      <a:pPr algn="ct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7"/>
                  </a:ext>
                </a:extLst>
              </a:tr>
              <a:tr h="50732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1" dirty="0" smtClean="0"/>
                        <a:t>Encryption</a:t>
                      </a: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800" b="1" dirty="0" smtClean="0">
                        <a:solidFill>
                          <a:schemeClr val="tx1"/>
                        </a:solidFill>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800" b="1" dirty="0" smtClean="0">
                        <a:solidFill>
                          <a:schemeClr val="accent6"/>
                        </a:solidFill>
                      </a:endParaRPr>
                    </a:p>
                  </a:txBody>
                  <a:tcPr marL="89642" marR="89642" marT="0" marB="0"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dirty="0" smtClean="0"/>
                        <a:t>(not yet)</a:t>
                      </a:r>
                      <a:endParaRPr lang="en-US" sz="1800" b="1" dirty="0" smtClean="0">
                        <a:solidFill>
                          <a:srgbClr val="525252"/>
                        </a:solidFill>
                      </a:endParaRPr>
                    </a:p>
                  </a:txBody>
                  <a:tcPr marL="89642" marR="89642" marT="0" marB="0" anchor="ctr"/>
                </a:tc>
                <a:extLst>
                  <a:ext uri="{0D108BD9-81ED-4DB2-BD59-A6C34878D82A}">
                    <a16:rowId xmlns:a16="http://schemas.microsoft.com/office/drawing/2014/main" xmlns="" val="10002"/>
                  </a:ext>
                </a:extLst>
              </a:tr>
              <a:tr h="50732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1" baseline="0" dirty="0" smtClean="0"/>
                        <a:t>App Bundles </a:t>
                      </a:r>
                      <a:endParaRPr lang="en-US" sz="1600" b="1" dirty="0" smtClean="0"/>
                    </a:p>
                  </a:txBody>
                  <a:tcPr marL="89642" marR="89642" marT="0" marB="0" anchor="ctr"/>
                </a:tc>
                <a:tc>
                  <a:txBody>
                    <a:bodyPr/>
                    <a:lstStyle/>
                    <a:p>
                      <a:pPr algn="ct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800" b="1" kern="1200" dirty="0" smtClean="0">
                          <a:latin typeface="Segoe UI Symbol" panose="020B0502040204020203" pitchFamily="34" charset="0"/>
                          <a:ea typeface="Segoe UI Symbol" panose="020B0502040204020203" pitchFamily="34" charset="0"/>
                        </a:rPr>
                        <a:t></a:t>
                      </a:r>
                      <a:endParaRPr lang="en-US" sz="1800" b="1" dirty="0" smtClean="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600" b="1" kern="120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3"/>
                  </a:ext>
                </a:extLst>
              </a:tr>
              <a:tr h="507320">
                <a:tc>
                  <a:txBody>
                    <a:bodyPr/>
                    <a:lstStyle/>
                    <a:p>
                      <a:r>
                        <a:rPr lang="en-US" sz="1600" b="1" dirty="0" smtClean="0"/>
                        <a:t>Debug</a:t>
                      </a:r>
                      <a:r>
                        <a:rPr lang="en-US" sz="1600" b="1" baseline="0" dirty="0" smtClean="0"/>
                        <a:t> Package Signing</a:t>
                      </a:r>
                      <a:endParaRPr lang="en-US" sz="16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endParaRPr lang="en-US" sz="1800" b="1" dirty="0">
                        <a:solidFill>
                          <a:schemeClr val="tx1"/>
                        </a:solidFill>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600" b="1" kern="120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4"/>
                  </a:ext>
                </a:extLst>
              </a:tr>
              <a:tr h="507320">
                <a:tc>
                  <a:txBody>
                    <a:bodyPr/>
                    <a:lstStyle/>
                    <a:p>
                      <a:r>
                        <a:rPr lang="en-US" sz="1600" b="1" dirty="0" smtClean="0"/>
                        <a:t>Differential Download/Update</a:t>
                      </a:r>
                      <a:endParaRPr lang="en-US" sz="16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600" b="1" kern="120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5"/>
                  </a:ext>
                </a:extLst>
              </a:tr>
              <a:tr h="507320">
                <a:tc>
                  <a:txBody>
                    <a:bodyPr/>
                    <a:lstStyle/>
                    <a:p>
                      <a:r>
                        <a:rPr lang="en-US" sz="1600" b="1" dirty="0" smtClean="0"/>
                        <a:t>File Single Instancing</a:t>
                      </a:r>
                      <a:endParaRPr lang="en-US" sz="16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600" b="1" kern="120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6"/>
                  </a:ext>
                </a:extLst>
              </a:tr>
              <a:tr h="5211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1" dirty="0" smtClean="0"/>
                        <a:t>External</a:t>
                      </a:r>
                      <a:r>
                        <a:rPr lang="en-US" sz="1600" b="1" baseline="0" dirty="0" smtClean="0"/>
                        <a:t> Volume (SD) Installation</a:t>
                      </a:r>
                      <a:endParaRPr lang="en-US" sz="1600" b="1" dirty="0" smtClean="0"/>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algn="ctr"/>
                      <a:r>
                        <a:rPr lang="en-US" sz="1800" b="1" kern="1200" dirty="0" smtClean="0">
                          <a:latin typeface="Segoe UI Symbol" panose="020B0502040204020203" pitchFamily="34" charset="0"/>
                          <a:ea typeface="Segoe UI Symbol" panose="020B0502040204020203" pitchFamily="34" charset="0"/>
                        </a:rPr>
                        <a:t></a:t>
                      </a:r>
                      <a:endParaRPr lang="en-US" sz="18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latin typeface="Segoe UI Symbol" panose="020B0502040204020203" pitchFamily="34" charset="0"/>
                          <a:ea typeface="Segoe UI Symbol" panose="020B0502040204020203" pitchFamily="34" charset="0"/>
                        </a:rPr>
                        <a:t></a:t>
                      </a:r>
                      <a:r>
                        <a:rPr lang="en-US" sz="1800" b="1" kern="1200" baseline="0" dirty="0" smtClean="0">
                          <a:solidFill>
                            <a:schemeClr val="tx1"/>
                          </a:solidFill>
                          <a:latin typeface="Segoe UI Symbol" panose="020B0502040204020203" pitchFamily="34" charset="0"/>
                          <a:ea typeface="Segoe UI Symbol" panose="020B0502040204020203" pitchFamily="34" charset="0"/>
                        </a:rPr>
                        <a:t> </a:t>
                      </a:r>
                      <a:r>
                        <a:rPr lang="en-US" sz="1800" b="1" kern="1200" dirty="0" smtClean="0">
                          <a:solidFill>
                            <a:schemeClr val="tx1"/>
                          </a:solidFill>
                        </a:rPr>
                        <a:t>(Win 10)</a:t>
                      </a:r>
                      <a:endParaRPr lang="en-US" sz="1800" b="1" kern="1200" dirty="0">
                        <a:solidFill>
                          <a:schemeClr val="tx1"/>
                        </a:solidFill>
                        <a:latin typeface="+mn-lt"/>
                        <a:ea typeface="+mn-ea"/>
                        <a:cs typeface="+mn-cs"/>
                      </a:endParaRPr>
                    </a:p>
                  </a:txBody>
                  <a:tcPr marL="89642" marR="89642" marT="0" marB="0" anchor="ctr"/>
                </a:tc>
                <a:tc>
                  <a:txBody>
                    <a:bodyPr/>
                    <a:lstStyle/>
                    <a:p>
                      <a:pPr algn="ctr"/>
                      <a:r>
                        <a:rPr lang="en-US" sz="1600" b="1" kern="120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8"/>
                  </a:ext>
                </a:extLst>
              </a:tr>
              <a:tr h="50732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b="1" dirty="0" smtClean="0"/>
                        <a:t>Shared publisher storage</a:t>
                      </a:r>
                    </a:p>
                  </a:txBody>
                  <a:tcPr marL="89642" marR="89642" marT="0" marB="0" anchor="ctr"/>
                </a:tc>
                <a:tc>
                  <a:txBody>
                    <a:bodyPr/>
                    <a:lstStyle/>
                    <a:p>
                      <a:pPr algn="ctr"/>
                      <a:endParaRPr lang="en-US" sz="1800" b="1" dirty="0">
                        <a:solidFill>
                          <a:srgbClr val="00B050"/>
                        </a:solidFill>
                      </a:endParaRPr>
                    </a:p>
                  </a:txBody>
                  <a:tcPr marL="89642" marR="89642" marT="0" marB="0" anchor="ctr"/>
                </a:tc>
                <a:tc>
                  <a:txBody>
                    <a:bodyPr/>
                    <a:lstStyle/>
                    <a:p>
                      <a:pPr algn="ctr"/>
                      <a:endParaRPr lang="en-US" sz="1800" b="1" dirty="0">
                        <a:solidFill>
                          <a:srgbClr val="00B050"/>
                        </a:solidFill>
                      </a:endParaRPr>
                    </a:p>
                  </a:txBody>
                  <a:tcPr marL="89642" marR="89642" marT="0" marB="0" anchor="ctr"/>
                </a:tc>
                <a:tc>
                  <a:txBody>
                    <a:bodyPr/>
                    <a:lstStyle/>
                    <a:p>
                      <a:pPr algn="ct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89642" marR="89642" marT="0" marB="0" anchor="ctr"/>
                </a:tc>
                <a:tc>
                  <a:txBody>
                    <a:bodyPr/>
                    <a:lstStyle/>
                    <a:p>
                      <a:pPr algn="ctr"/>
                      <a:r>
                        <a:rPr lang="en-US" sz="1600" b="1" kern="1200" dirty="0" smtClean="0">
                          <a:latin typeface="Segoe UI Symbol" panose="020B0502040204020203" pitchFamily="34" charset="0"/>
                          <a:ea typeface="Segoe UI Symbol" panose="020B0502040204020203" pitchFamily="34" charset="0"/>
                        </a:rPr>
                        <a:t></a:t>
                      </a:r>
                      <a:endParaRPr lang="en-US" sz="1600" b="1" dirty="0">
                        <a:gradFill>
                          <a:gsLst>
                            <a:gs pos="66981">
                              <a:schemeClr val="tx1">
                                <a:lumMod val="75000"/>
                                <a:lumOff val="25000"/>
                              </a:schemeClr>
                            </a:gs>
                            <a:gs pos="0">
                              <a:schemeClr val="tx1">
                                <a:lumMod val="75000"/>
                                <a:lumOff val="25000"/>
                              </a:schemeClr>
                            </a:gs>
                          </a:gsLst>
                          <a:lin ang="5400000" scaled="0"/>
                        </a:gradFill>
                        <a:latin typeface="Segoe UI Symbol" panose="020B0502040204020203" pitchFamily="34" charset="0"/>
                        <a:ea typeface="Segoe UI Symbol" panose="020B0502040204020203" pitchFamily="34" charset="0"/>
                      </a:endParaRPr>
                    </a:p>
                  </a:txBody>
                  <a:tcPr marL="89642" marR="89642" marT="0" marB="0"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82737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 Settings Roaming in Windows 10</a:t>
            </a:r>
            <a:endParaRPr lang="en-GB" dirty="0"/>
          </a:p>
        </p:txBody>
      </p:sp>
      <p:pic>
        <p:nvPicPr>
          <p:cNvPr id="5" name="Picture 4"/>
          <p:cNvPicPr>
            <a:picLocks noChangeAspect="1"/>
          </p:cNvPicPr>
          <p:nvPr/>
        </p:nvPicPr>
        <p:blipFill>
          <a:blip r:embed="rId3"/>
          <a:stretch>
            <a:fillRect/>
          </a:stretch>
        </p:blipFill>
        <p:spPr>
          <a:xfrm>
            <a:off x="6897278" y="1281835"/>
            <a:ext cx="2895851" cy="2126164"/>
          </a:xfrm>
          <a:prstGeom prst="rect">
            <a:avLst/>
          </a:prstGeom>
        </p:spPr>
      </p:pic>
      <p:pic>
        <p:nvPicPr>
          <p:cNvPr id="6" name="Picture 5"/>
          <p:cNvPicPr>
            <a:picLocks noChangeAspect="1"/>
          </p:cNvPicPr>
          <p:nvPr/>
        </p:nvPicPr>
        <p:blipFill>
          <a:blip r:embed="rId4"/>
          <a:stretch>
            <a:fillRect/>
          </a:stretch>
        </p:blipFill>
        <p:spPr>
          <a:xfrm>
            <a:off x="2423349" y="1281835"/>
            <a:ext cx="2895851" cy="2126164"/>
          </a:xfrm>
          <a:prstGeom prst="rect">
            <a:avLst/>
          </a:prstGeom>
        </p:spPr>
      </p:pic>
      <p:pic>
        <p:nvPicPr>
          <p:cNvPr id="4" name="Picture 3"/>
          <p:cNvPicPr>
            <a:picLocks noChangeAspect="1"/>
          </p:cNvPicPr>
          <p:nvPr/>
        </p:nvPicPr>
        <p:blipFill>
          <a:blip r:embed="rId5"/>
          <a:stretch>
            <a:fillRect/>
          </a:stretch>
        </p:blipFill>
        <p:spPr>
          <a:xfrm>
            <a:off x="4270353" y="4967926"/>
            <a:ext cx="3372563" cy="1176936"/>
          </a:xfrm>
          <a:prstGeom prst="rect">
            <a:avLst/>
          </a:prstGeom>
        </p:spPr>
      </p:pic>
      <p:pic>
        <p:nvPicPr>
          <p:cNvPr id="55" name="Picture 5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69322" y="5962454"/>
            <a:ext cx="2774623" cy="810705"/>
          </a:xfrm>
          <a:prstGeom prst="rect">
            <a:avLst/>
          </a:prstGeom>
        </p:spPr>
      </p:pic>
      <p:sp>
        <p:nvSpPr>
          <p:cNvPr id="56" name="TextBox 55"/>
          <p:cNvSpPr txBox="1"/>
          <p:nvPr/>
        </p:nvSpPr>
        <p:spPr>
          <a:xfrm>
            <a:off x="537326" y="4926067"/>
            <a:ext cx="3733025" cy="1218795"/>
          </a:xfrm>
          <a:prstGeom prst="rect">
            <a:avLst/>
          </a:prstGeom>
          <a:noFill/>
        </p:spPr>
        <p:txBody>
          <a:bodyPr wrap="square" lIns="137160" tIns="109728" rIns="137160" bIns="109728" rtlCol="0">
            <a:spAutoFit/>
          </a:bodyPr>
          <a:lstStyle/>
          <a:p>
            <a:pPr>
              <a:lnSpc>
                <a:spcPct val="90000"/>
              </a:lnSpc>
              <a:spcBef>
                <a:spcPts val="600"/>
              </a:spcBef>
            </a:pPr>
            <a:r>
              <a:rPr lang="en-US" dirty="0" smtClean="0"/>
              <a:t>Whether the primary account is AAD or MSA, user can acquire apps from both the consumer and (if available) the corporate store </a:t>
            </a:r>
            <a:endParaRPr lang="en-GB" dirty="0" err="1" smtClean="0"/>
          </a:p>
        </p:txBody>
      </p:sp>
      <p:cxnSp>
        <p:nvCxnSpPr>
          <p:cNvPr id="58" name="Elbow Connector 57"/>
          <p:cNvCxnSpPr/>
          <p:nvPr/>
        </p:nvCxnSpPr>
        <p:spPr>
          <a:xfrm rot="5400000" flipH="1" flipV="1">
            <a:off x="5238554" y="3215704"/>
            <a:ext cx="2443899" cy="8735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095999" y="3725047"/>
            <a:ext cx="3368511" cy="969496"/>
          </a:xfrm>
          <a:prstGeom prst="rect">
            <a:avLst/>
          </a:prstGeom>
          <a:noFill/>
        </p:spPr>
        <p:txBody>
          <a:bodyPr wrap="square" lIns="137160" tIns="109728" rIns="137160" bIns="109728" rtlCol="0">
            <a:spAutoFit/>
          </a:bodyPr>
          <a:lstStyle/>
          <a:p>
            <a:pPr>
              <a:lnSpc>
                <a:spcPct val="90000"/>
              </a:lnSpc>
              <a:spcBef>
                <a:spcPts val="600"/>
              </a:spcBef>
            </a:pPr>
            <a:r>
              <a:rPr lang="en-GB" dirty="0" smtClean="0"/>
              <a:t>App settings roam to OneDrive for Business for apps acquired from the corporate store</a:t>
            </a:r>
          </a:p>
        </p:txBody>
      </p:sp>
      <p:cxnSp>
        <p:nvCxnSpPr>
          <p:cNvPr id="69" name="Elbow Connector 68"/>
          <p:cNvCxnSpPr/>
          <p:nvPr/>
        </p:nvCxnSpPr>
        <p:spPr>
          <a:xfrm rot="16200000" flipV="1">
            <a:off x="4104195" y="3331967"/>
            <a:ext cx="2443900" cy="641023"/>
          </a:xfrm>
          <a:prstGeom prst="bentConnector3">
            <a:avLst>
              <a:gd name="adj1" fmla="val 99759"/>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403838" y="3725047"/>
            <a:ext cx="3368511" cy="969496"/>
          </a:xfrm>
          <a:prstGeom prst="rect">
            <a:avLst/>
          </a:prstGeom>
          <a:noFill/>
        </p:spPr>
        <p:txBody>
          <a:bodyPr wrap="square" lIns="137160" tIns="109728" rIns="137160" bIns="109728" rtlCol="0">
            <a:spAutoFit/>
          </a:bodyPr>
          <a:lstStyle/>
          <a:p>
            <a:pPr>
              <a:lnSpc>
                <a:spcPct val="90000"/>
              </a:lnSpc>
              <a:spcBef>
                <a:spcPts val="600"/>
              </a:spcBef>
            </a:pPr>
            <a:r>
              <a:rPr lang="en-GB" dirty="0" smtClean="0"/>
              <a:t>App settings roam to OneDrive for apps acquired from the consumer store</a:t>
            </a:r>
          </a:p>
        </p:txBody>
      </p:sp>
    </p:spTree>
    <p:extLst>
      <p:ext uri="{BB962C8B-B14F-4D97-AF65-F5344CB8AC3E}">
        <p14:creationId xmlns:p14="http://schemas.microsoft.com/office/powerpoint/2010/main" val="245806313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4548961" y="1322013"/>
            <a:ext cx="1259636" cy="375631"/>
          </a:xfrm>
          <a:prstGeom prst="rect">
            <a:avLst/>
          </a:prstGeom>
        </p:spPr>
      </p:pic>
      <p:sp>
        <p:nvSpPr>
          <p:cNvPr id="3" name="Title 2"/>
          <p:cNvSpPr>
            <a:spLocks noGrp="1"/>
          </p:cNvSpPr>
          <p:nvPr>
            <p:ph type="title"/>
          </p:nvPr>
        </p:nvSpPr>
        <p:spPr/>
        <p:txBody>
          <a:bodyPr/>
          <a:lstStyle/>
          <a:p>
            <a:r>
              <a:rPr lang="en-US" dirty="0" smtClean="0"/>
              <a:t>Roaming Data</a:t>
            </a:r>
            <a:endParaRPr lang="en-US" dirty="0"/>
          </a:p>
        </p:txBody>
      </p:sp>
      <p:sp>
        <p:nvSpPr>
          <p:cNvPr id="6" name="Slide Number Placeholder 5"/>
          <p:cNvSpPr>
            <a:spLocks noGrp="1"/>
          </p:cNvSpPr>
          <p:nvPr>
            <p:ph type="sldNum" sz="quarter" idx="4294967295"/>
          </p:nvPr>
        </p:nvSpPr>
        <p:spPr/>
        <p:txBody>
          <a:bodyPr/>
          <a:lstStyle/>
          <a:p>
            <a:fld id="{2775DF8E-1151-4C45-8C93-3AB060627CA9}" type="slidenum">
              <a:rPr lang="en-US" smtClean="0"/>
              <a:pPr/>
              <a:t>91</a:t>
            </a:fld>
            <a:endParaRPr lang="en-US"/>
          </a:p>
        </p:txBody>
      </p:sp>
      <p:grpSp>
        <p:nvGrpSpPr>
          <p:cNvPr id="2" name="Group 1"/>
          <p:cNvGrpSpPr/>
          <p:nvPr/>
        </p:nvGrpSpPr>
        <p:grpSpPr>
          <a:xfrm>
            <a:off x="269241" y="4050777"/>
            <a:ext cx="3039299" cy="1383954"/>
            <a:chOff x="409575" y="5085348"/>
            <a:chExt cx="3100243" cy="1411705"/>
          </a:xfrm>
        </p:grpSpPr>
        <p:sp>
          <p:nvSpPr>
            <p:cNvPr id="9" name="Rectangle 8"/>
            <p:cNvSpPr/>
            <p:nvPr/>
          </p:nvSpPr>
          <p:spPr>
            <a:xfrm>
              <a:off x="409575" y="5085348"/>
              <a:ext cx="3100243" cy="1411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96386"/>
              <a:r>
                <a:rPr lang="en-US" sz="1765" dirty="0" smtClean="0">
                  <a:solidFill>
                    <a:prstClr val="white"/>
                  </a:solidFill>
                </a:rPr>
                <a:t>UWP app </a:t>
              </a:r>
              <a:r>
                <a:rPr lang="en-US" sz="1765" dirty="0">
                  <a:solidFill>
                    <a:prstClr val="white"/>
                  </a:solidFill>
                </a:rPr>
                <a:t>– PFN 12345</a:t>
              </a:r>
            </a:p>
          </p:txBody>
        </p:sp>
        <p:sp>
          <p:nvSpPr>
            <p:cNvPr id="10" name="Rectangle 9"/>
            <p:cNvSpPr/>
            <p:nvPr/>
          </p:nvSpPr>
          <p:spPr>
            <a:xfrm>
              <a:off x="552450" y="5173580"/>
              <a:ext cx="947487"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Roaming</a:t>
              </a:r>
            </a:p>
          </p:txBody>
        </p:sp>
        <p:sp>
          <p:nvSpPr>
            <p:cNvPr id="11" name="Rectangle 10"/>
            <p:cNvSpPr/>
            <p:nvPr/>
          </p:nvSpPr>
          <p:spPr>
            <a:xfrm>
              <a:off x="1580148"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Local</a:t>
              </a:r>
            </a:p>
          </p:txBody>
        </p:sp>
        <p:sp>
          <p:nvSpPr>
            <p:cNvPr id="12" name="Rectangle 11"/>
            <p:cNvSpPr/>
            <p:nvPr/>
          </p:nvSpPr>
          <p:spPr>
            <a:xfrm>
              <a:off x="2534654"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Temp</a:t>
              </a:r>
            </a:p>
          </p:txBody>
        </p:sp>
      </p:grpSp>
      <p:grpSp>
        <p:nvGrpSpPr>
          <p:cNvPr id="8" name="Group 7"/>
          <p:cNvGrpSpPr/>
          <p:nvPr/>
        </p:nvGrpSpPr>
        <p:grpSpPr>
          <a:xfrm>
            <a:off x="8112199" y="4045924"/>
            <a:ext cx="3000474" cy="1383954"/>
            <a:chOff x="7764379" y="5085347"/>
            <a:chExt cx="3060640" cy="1411705"/>
          </a:xfrm>
        </p:grpSpPr>
        <p:sp>
          <p:nvSpPr>
            <p:cNvPr id="13" name="Rectangle 12"/>
            <p:cNvSpPr/>
            <p:nvPr/>
          </p:nvSpPr>
          <p:spPr>
            <a:xfrm>
              <a:off x="7764379" y="5085347"/>
              <a:ext cx="3060640" cy="1411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96386"/>
              <a:r>
                <a:rPr lang="en-US" sz="1765" dirty="0" smtClean="0">
                  <a:solidFill>
                    <a:prstClr val="white"/>
                  </a:solidFill>
                </a:rPr>
                <a:t>UWP app – </a:t>
              </a:r>
              <a:r>
                <a:rPr lang="en-US" sz="1765" dirty="0">
                  <a:solidFill>
                    <a:prstClr val="white"/>
                  </a:solidFill>
                </a:rPr>
                <a:t>PFN 12345</a:t>
              </a:r>
            </a:p>
          </p:txBody>
        </p:sp>
        <p:sp>
          <p:nvSpPr>
            <p:cNvPr id="14" name="Rectangle 13"/>
            <p:cNvSpPr/>
            <p:nvPr/>
          </p:nvSpPr>
          <p:spPr>
            <a:xfrm>
              <a:off x="9825792" y="5173580"/>
              <a:ext cx="899358"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Roaming</a:t>
              </a:r>
            </a:p>
          </p:txBody>
        </p:sp>
        <p:sp>
          <p:nvSpPr>
            <p:cNvPr id="15" name="Rectangle 14"/>
            <p:cNvSpPr/>
            <p:nvPr/>
          </p:nvSpPr>
          <p:spPr>
            <a:xfrm>
              <a:off x="8867275"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Local</a:t>
              </a:r>
            </a:p>
          </p:txBody>
        </p:sp>
        <p:sp>
          <p:nvSpPr>
            <p:cNvPr id="16" name="Rectangle 15"/>
            <p:cNvSpPr/>
            <p:nvPr/>
          </p:nvSpPr>
          <p:spPr>
            <a:xfrm>
              <a:off x="7908758"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Temp</a:t>
              </a:r>
            </a:p>
          </p:txBody>
        </p:sp>
      </p:grpSp>
      <p:sp>
        <p:nvSpPr>
          <p:cNvPr id="18" name="Cloud 17"/>
          <p:cNvSpPr/>
          <p:nvPr/>
        </p:nvSpPr>
        <p:spPr>
          <a:xfrm>
            <a:off x="3803451" y="966937"/>
            <a:ext cx="4167589" cy="252209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sz="1765">
              <a:solidFill>
                <a:prstClr val="white"/>
              </a:solidFill>
            </a:endParaRPr>
          </a:p>
        </p:txBody>
      </p:sp>
      <p:sp>
        <p:nvSpPr>
          <p:cNvPr id="20" name="Rectangle 19"/>
          <p:cNvSpPr/>
          <p:nvPr/>
        </p:nvSpPr>
        <p:spPr>
          <a:xfrm>
            <a:off x="4548961" y="1845473"/>
            <a:ext cx="2605926" cy="1210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386"/>
            <a:r>
              <a:rPr lang="en-US" sz="1765" dirty="0">
                <a:solidFill>
                  <a:prstClr val="white"/>
                </a:solidFill>
              </a:rPr>
              <a:t>PFN 12345</a:t>
            </a:r>
          </a:p>
        </p:txBody>
      </p:sp>
      <p:sp>
        <p:nvSpPr>
          <p:cNvPr id="21" name="Rectangle 20"/>
          <p:cNvSpPr/>
          <p:nvPr/>
        </p:nvSpPr>
        <p:spPr>
          <a:xfrm>
            <a:off x="4670842" y="2183579"/>
            <a:ext cx="1157776" cy="68068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Roaming</a:t>
            </a:r>
          </a:p>
          <a:p>
            <a:pPr algn="ctr" defTabSz="896386"/>
            <a:r>
              <a:rPr lang="en-US" sz="1372" dirty="0">
                <a:solidFill>
                  <a:prstClr val="white"/>
                </a:solidFill>
              </a:rPr>
              <a:t>folder</a:t>
            </a:r>
          </a:p>
        </p:txBody>
      </p:sp>
      <p:cxnSp>
        <p:nvCxnSpPr>
          <p:cNvPr id="22" name="Elbow Connector 32"/>
          <p:cNvCxnSpPr>
            <a:endCxn id="21" idx="1"/>
          </p:cNvCxnSpPr>
          <p:nvPr/>
        </p:nvCxnSpPr>
        <p:spPr>
          <a:xfrm flipV="1">
            <a:off x="873740" y="2523920"/>
            <a:ext cx="3797103" cy="1611308"/>
          </a:xfrm>
          <a:prstGeom prst="curvedConnector3">
            <a:avLst>
              <a:gd name="adj1" fmla="val -31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36"/>
          <p:cNvCxnSpPr>
            <a:stCxn id="36" idx="3"/>
          </p:cNvCxnSpPr>
          <p:nvPr/>
        </p:nvCxnSpPr>
        <p:spPr>
          <a:xfrm>
            <a:off x="7007966" y="2523920"/>
            <a:ext cx="3565467" cy="1522004"/>
          </a:xfrm>
          <a:prstGeom prst="curvedConnector3">
            <a:avLst>
              <a:gd name="adj1" fmla="val 9987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80890" y="4982141"/>
            <a:ext cx="3865730" cy="905179"/>
          </a:xfrm>
          <a:prstGeom prst="rect">
            <a:avLst/>
          </a:prstGeom>
          <a:noFill/>
        </p:spPr>
        <p:txBody>
          <a:bodyPr wrap="square" rtlCol="0">
            <a:spAutoFit/>
          </a:bodyPr>
          <a:lstStyle/>
          <a:p>
            <a:pPr defTabSz="896386"/>
            <a:r>
              <a:rPr lang="en-US" sz="1765" dirty="0">
                <a:solidFill>
                  <a:prstClr val="black"/>
                </a:solidFill>
              </a:rPr>
              <a:t>App writes data using standard file/settings APIs.</a:t>
            </a:r>
          </a:p>
          <a:p>
            <a:pPr defTabSz="896386"/>
            <a:endParaRPr lang="en-US" sz="1765" dirty="0">
              <a:solidFill>
                <a:prstClr val="black"/>
              </a:solidFill>
            </a:endParaRPr>
          </a:p>
        </p:txBody>
      </p:sp>
      <p:sp>
        <p:nvSpPr>
          <p:cNvPr id="25" name="TextBox 24"/>
          <p:cNvSpPr txBox="1"/>
          <p:nvPr/>
        </p:nvSpPr>
        <p:spPr>
          <a:xfrm>
            <a:off x="632779" y="1279337"/>
            <a:ext cx="2840977" cy="1448287"/>
          </a:xfrm>
          <a:prstGeom prst="rect">
            <a:avLst/>
          </a:prstGeom>
          <a:noFill/>
        </p:spPr>
        <p:txBody>
          <a:bodyPr wrap="square" rtlCol="0">
            <a:spAutoFit/>
          </a:bodyPr>
          <a:lstStyle/>
          <a:p>
            <a:pPr defTabSz="896386"/>
            <a:r>
              <a:rPr lang="en-US" sz="1765" dirty="0">
                <a:solidFill>
                  <a:prstClr val="black"/>
                </a:solidFill>
              </a:rPr>
              <a:t>Sync engine transfers data periodically based on triggers (user idle, battery,  network, etc.)</a:t>
            </a:r>
          </a:p>
          <a:p>
            <a:pPr defTabSz="896386"/>
            <a:endParaRPr lang="en-US" sz="1765" dirty="0">
              <a:solidFill>
                <a:prstClr val="black"/>
              </a:solidFill>
            </a:endParaRPr>
          </a:p>
        </p:txBody>
      </p:sp>
      <p:sp>
        <p:nvSpPr>
          <p:cNvPr id="26" name="TextBox 25"/>
          <p:cNvSpPr txBox="1"/>
          <p:nvPr/>
        </p:nvSpPr>
        <p:spPr>
          <a:xfrm>
            <a:off x="3692205" y="3623426"/>
            <a:ext cx="4419995" cy="1178784"/>
          </a:xfrm>
          <a:prstGeom prst="rect">
            <a:avLst/>
          </a:prstGeom>
          <a:noFill/>
        </p:spPr>
        <p:txBody>
          <a:bodyPr wrap="square" rtlCol="0">
            <a:spAutoFit/>
          </a:bodyPr>
          <a:lstStyle/>
          <a:p>
            <a:pPr defTabSz="896386"/>
            <a:r>
              <a:rPr lang="en-US" sz="1765" dirty="0">
                <a:solidFill>
                  <a:prstClr val="black"/>
                </a:solidFill>
              </a:rPr>
              <a:t>OneDrive </a:t>
            </a:r>
            <a:r>
              <a:rPr lang="en-US" sz="1765" dirty="0" smtClean="0">
                <a:solidFill>
                  <a:prstClr val="black"/>
                </a:solidFill>
              </a:rPr>
              <a:t>(MSA identity) stores </a:t>
            </a:r>
            <a:r>
              <a:rPr lang="en-US" sz="1765" dirty="0">
                <a:solidFill>
                  <a:prstClr val="black"/>
                </a:solidFill>
              </a:rPr>
              <a:t>up to 100kb of roaming data per app (not included in user quota). If app exceeds the limit, sync stops.</a:t>
            </a:r>
          </a:p>
        </p:txBody>
      </p:sp>
      <p:sp>
        <p:nvSpPr>
          <p:cNvPr id="27" name="TextBox 26"/>
          <p:cNvSpPr txBox="1"/>
          <p:nvPr/>
        </p:nvSpPr>
        <p:spPr>
          <a:xfrm>
            <a:off x="8482918" y="1091200"/>
            <a:ext cx="3201732" cy="1448287"/>
          </a:xfrm>
          <a:prstGeom prst="rect">
            <a:avLst/>
          </a:prstGeom>
          <a:noFill/>
        </p:spPr>
        <p:txBody>
          <a:bodyPr wrap="square" rtlCol="0">
            <a:spAutoFit/>
          </a:bodyPr>
          <a:lstStyle/>
          <a:p>
            <a:pPr defTabSz="896386"/>
            <a:r>
              <a:rPr lang="en-US" sz="1765" dirty="0">
                <a:solidFill>
                  <a:prstClr val="black"/>
                </a:solidFill>
              </a:rPr>
              <a:t>Other clients are notified of updated data via Windows Notification Service. If app is running when sync occurs, an event is raised.</a:t>
            </a:r>
          </a:p>
        </p:txBody>
      </p:sp>
      <p:sp>
        <p:nvSpPr>
          <p:cNvPr id="36" name="Rectangle 35"/>
          <p:cNvSpPr/>
          <p:nvPr/>
        </p:nvSpPr>
        <p:spPr>
          <a:xfrm>
            <a:off x="5887247" y="2183579"/>
            <a:ext cx="1120720" cy="68068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1372" dirty="0">
                <a:solidFill>
                  <a:prstClr val="white"/>
                </a:solidFill>
              </a:rPr>
              <a:t>Roaming</a:t>
            </a:r>
          </a:p>
          <a:p>
            <a:pPr algn="ctr" defTabSz="896386"/>
            <a:r>
              <a:rPr lang="en-US" sz="1372" dirty="0">
                <a:solidFill>
                  <a:prstClr val="white"/>
                </a:solidFill>
              </a:rPr>
              <a:t>settings</a:t>
            </a:r>
          </a:p>
        </p:txBody>
      </p:sp>
      <p:pic>
        <p:nvPicPr>
          <p:cNvPr id="5" name="Picture 4"/>
          <p:cNvPicPr>
            <a:picLocks noChangeAspect="1"/>
          </p:cNvPicPr>
          <p:nvPr/>
        </p:nvPicPr>
        <p:blipFill>
          <a:blip r:embed="rId4"/>
          <a:stretch>
            <a:fillRect/>
          </a:stretch>
        </p:blipFill>
        <p:spPr>
          <a:xfrm>
            <a:off x="5957209" y="1418809"/>
            <a:ext cx="1197678" cy="226302"/>
          </a:xfrm>
          <a:prstGeom prst="rect">
            <a:avLst/>
          </a:prstGeom>
        </p:spPr>
      </p:pic>
      <p:sp>
        <p:nvSpPr>
          <p:cNvPr id="7" name="TextBox 6"/>
          <p:cNvSpPr txBox="1"/>
          <p:nvPr/>
        </p:nvSpPr>
        <p:spPr>
          <a:xfrm>
            <a:off x="5671186" y="1296511"/>
            <a:ext cx="314863" cy="470898"/>
          </a:xfrm>
          <a:prstGeom prst="rect">
            <a:avLst/>
          </a:prstGeom>
          <a:noFill/>
        </p:spPr>
        <p:txBody>
          <a:bodyPr wrap="square" lIns="137160" tIns="109728" rIns="137160" bIns="109728" rtlCol="0">
            <a:spAutoFit/>
          </a:bodyPr>
          <a:lstStyle/>
          <a:p>
            <a:pPr>
              <a:lnSpc>
                <a:spcPct val="90000"/>
              </a:lnSpc>
              <a:spcBef>
                <a:spcPts val="600"/>
              </a:spcBef>
            </a:pPr>
            <a:r>
              <a:rPr lang="en-GB" b="1" dirty="0" smtClean="0">
                <a:solidFill>
                  <a:schemeClr val="tx2"/>
                </a:solidFill>
              </a:rPr>
              <a:t>/</a:t>
            </a:r>
          </a:p>
        </p:txBody>
      </p:sp>
    </p:spTree>
    <p:extLst>
      <p:ext uri="{BB962C8B-B14F-4D97-AF65-F5344CB8AC3E}">
        <p14:creationId xmlns:p14="http://schemas.microsoft.com/office/powerpoint/2010/main" val="519054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1000"/>
                            </p:stCondLst>
                            <p:childTnLst>
                              <p:par>
                                <p:cTn id="41" presetID="22" presetClass="entr" presetSubtype="8" fill="hold" nodeType="afterEffect">
                                  <p:stCondLst>
                                    <p:cond delay="100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5" grpId="0"/>
      <p:bldP spid="25" grpId="1"/>
      <p:bldP spid="26" grpId="0"/>
      <p:bldP spid="26" grpId="1"/>
      <p:bldP spid="27" grpId="0"/>
      <p:bldP spid="3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210301"/>
            <a:ext cx="11637012" cy="2437399"/>
          </a:xfrm>
        </p:spPr>
        <p:txBody>
          <a:bodyPr/>
          <a:lstStyle/>
          <a:p>
            <a:r>
              <a:rPr lang="en-GB" dirty="0"/>
              <a:t>Create shared mobile experiences whatever the device</a:t>
            </a:r>
            <a:br>
              <a:rPr lang="en-GB" dirty="0"/>
            </a:br>
            <a:endParaRPr lang="en-GB" dirty="0"/>
          </a:p>
        </p:txBody>
      </p:sp>
    </p:spTree>
    <p:extLst>
      <p:ext uri="{BB962C8B-B14F-4D97-AF65-F5344CB8AC3E}">
        <p14:creationId xmlns:p14="http://schemas.microsoft.com/office/powerpoint/2010/main" val="2778458043"/>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Navigation with </a:t>
            </a:r>
            <a:r>
              <a:rPr lang="en-US" dirty="0" err="1" smtClean="0"/>
              <a:t>Frame.Navigate</a:t>
            </a:r>
            <a:endParaRPr lang="en-US" dirty="0"/>
          </a:p>
        </p:txBody>
      </p:sp>
      <p:sp>
        <p:nvSpPr>
          <p:cNvPr id="4" name="Text Placeholder 3"/>
          <p:cNvSpPr>
            <a:spLocks noGrp="1"/>
          </p:cNvSpPr>
          <p:nvPr>
            <p:ph type="body" sz="quarter" idx="10"/>
          </p:nvPr>
        </p:nvSpPr>
        <p:spPr/>
        <p:txBody>
          <a:bodyPr/>
          <a:lstStyle/>
          <a:p>
            <a:r>
              <a:rPr lang="en-US" dirty="0" smtClean="0"/>
              <a:t>Send to a type</a:t>
            </a:r>
          </a:p>
          <a:p>
            <a:r>
              <a:rPr lang="en-US" dirty="0" smtClean="0"/>
              <a:t>Pass a string</a:t>
            </a:r>
          </a:p>
          <a:p>
            <a:r>
              <a:rPr lang="en-US" dirty="0" smtClean="0"/>
              <a:t>Navigation service</a:t>
            </a:r>
          </a:p>
          <a:p>
            <a:pPr lvl="1"/>
            <a:r>
              <a:rPr lang="en-US" dirty="0" smtClean="0"/>
              <a:t>Part of Template 10 project template</a:t>
            </a:r>
            <a:endParaRPr lang="en-US" dirty="0"/>
          </a:p>
        </p:txBody>
      </p:sp>
      <p:sp>
        <p:nvSpPr>
          <p:cNvPr id="5" name="Rectangle 4"/>
          <p:cNvSpPr/>
          <p:nvPr/>
        </p:nvSpPr>
        <p:spPr>
          <a:xfrm>
            <a:off x="269238" y="4412399"/>
            <a:ext cx="11653523" cy="1754326"/>
          </a:xfrm>
          <a:prstGeom prst="rect">
            <a:avLst/>
          </a:prstGeom>
        </p:spPr>
        <p:txBody>
          <a:bodyPr wrap="square">
            <a:spAutoFit/>
          </a:bodyPr>
          <a:lstStyle/>
          <a:p>
            <a:r>
              <a:rPr lang="en-US" dirty="0">
                <a:solidFill>
                  <a:srgbClr val="0000FF"/>
                </a:solidFill>
                <a:highlight>
                  <a:srgbClr val="FFFFFF"/>
                </a:highlight>
                <a:latin typeface="Consolas" panose="020B0609020204030204" pitchFamily="49" charset="0"/>
              </a:rPr>
              <a:t>private</a:t>
            </a:r>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void</a:t>
            </a:r>
            <a:r>
              <a:rPr lang="en-US" dirty="0">
                <a:solidFill>
                  <a:srgbClr val="000000"/>
                </a:solidFill>
                <a:highlight>
                  <a:srgbClr val="FFFFFF"/>
                </a:highlight>
                <a:latin typeface="Consolas" panose="020B0609020204030204" pitchFamily="49" charset="0"/>
              </a:rPr>
              <a:t> Goto2(</a:t>
            </a:r>
            <a:r>
              <a:rPr lang="en-US" dirty="0">
                <a:solidFill>
                  <a:srgbClr val="0000FF"/>
                </a:solidFill>
                <a:highlight>
                  <a:srgbClr val="FFFFFF"/>
                </a:highlight>
                <a:latin typeface="Consolas" panose="020B0609020204030204" pitchFamily="49" charset="0"/>
              </a:rPr>
              <a:t>object</a:t>
            </a:r>
            <a:r>
              <a:rPr lang="en-US" dirty="0">
                <a:solidFill>
                  <a:srgbClr val="000000"/>
                </a:solidFill>
                <a:highlight>
                  <a:srgbClr val="FFFFFF"/>
                </a:highlight>
                <a:latin typeface="Consolas" panose="020B0609020204030204" pitchFamily="49" charset="0"/>
              </a:rPr>
              <a:t> sender, </a:t>
            </a:r>
            <a:r>
              <a:rPr lang="en-US" dirty="0" err="1">
                <a:solidFill>
                  <a:srgbClr val="000000"/>
                </a:solidFill>
                <a:highlight>
                  <a:srgbClr val="FFFFFF"/>
                </a:highlight>
                <a:latin typeface="Consolas" panose="020B0609020204030204" pitchFamily="49" charset="0"/>
              </a:rPr>
              <a:t>Windows.UI.Xaml.</a:t>
            </a:r>
            <a:r>
              <a:rPr lang="en-US" dirty="0" err="1">
                <a:solidFill>
                  <a:srgbClr val="2B91AF"/>
                </a:solidFill>
                <a:highlight>
                  <a:srgbClr val="FFFFFF"/>
                </a:highlight>
                <a:latin typeface="Consolas" panose="020B0609020204030204" pitchFamily="49" charset="0"/>
              </a:rPr>
              <a:t>RoutedEventArgs</a:t>
            </a:r>
            <a:r>
              <a:rPr lang="en-US" dirty="0">
                <a:solidFill>
                  <a:srgbClr val="000000"/>
                </a:solidFill>
                <a:highlight>
                  <a:srgbClr val="FFFFFF"/>
                </a:highlight>
                <a:latin typeface="Consolas" panose="020B0609020204030204" pitchFamily="49" charset="0"/>
              </a:rPr>
              <a:t> e)</a:t>
            </a:r>
          </a:p>
          <a:p>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app = </a:t>
            </a:r>
            <a:r>
              <a:rPr lang="en-US" dirty="0" err="1">
                <a:solidFill>
                  <a:srgbClr val="2B91AF"/>
                </a:solidFill>
                <a:highlight>
                  <a:srgbClr val="FFFFFF"/>
                </a:highlight>
                <a:latin typeface="Consolas" panose="020B0609020204030204" pitchFamily="49" charset="0"/>
              </a:rPr>
              <a:t>App</a:t>
            </a:r>
            <a:r>
              <a:rPr lang="en-US" dirty="0" err="1">
                <a:solidFill>
                  <a:srgbClr val="000000"/>
                </a:solidFill>
                <a:highlight>
                  <a:srgbClr val="FFFFFF"/>
                </a:highlight>
                <a:latin typeface="Consolas" panose="020B0609020204030204" pitchFamily="49" charset="0"/>
              </a:rPr>
              <a:t>.Current</a:t>
            </a:r>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as</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Common.</a:t>
            </a:r>
            <a:r>
              <a:rPr lang="en-US" dirty="0" err="1">
                <a:solidFill>
                  <a:srgbClr val="2B91AF"/>
                </a:solidFill>
                <a:highlight>
                  <a:srgbClr val="FFFFFF"/>
                </a:highlight>
                <a:latin typeface="Consolas" panose="020B0609020204030204" pitchFamily="49" charset="0"/>
              </a:rPr>
              <a:t>BootStrapper</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var</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nav</a:t>
            </a:r>
            <a:r>
              <a:rPr lang="en-US" dirty="0">
                <a:solidFill>
                  <a:srgbClr val="000000"/>
                </a:solidFill>
                <a:highlight>
                  <a:srgbClr val="FFFFFF"/>
                </a:highlight>
                <a:latin typeface="Consolas" panose="020B0609020204030204" pitchFamily="49" charset="0"/>
              </a:rPr>
              <a:t> = </a:t>
            </a:r>
            <a:r>
              <a:rPr lang="en-US" dirty="0" err="1">
                <a:solidFill>
                  <a:srgbClr val="000000"/>
                </a:solidFill>
                <a:highlight>
                  <a:srgbClr val="FFFFFF"/>
                </a:highlight>
                <a:latin typeface="Consolas" panose="020B0609020204030204" pitchFamily="49" charset="0"/>
              </a:rPr>
              <a:t>app.NavigationService</a:t>
            </a:r>
            <a:r>
              <a:rPr lang="en-US" dirty="0">
                <a:solidFill>
                  <a:srgbClr val="000000"/>
                </a:solidFill>
                <a:highlight>
                  <a:srgbClr val="FFFFFF"/>
                </a:highlight>
                <a:latin typeface="Consolas" panose="020B0609020204030204" pitchFamily="49" charset="0"/>
              </a:rPr>
              <a:t>;</a:t>
            </a:r>
          </a:p>
          <a:p>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nav.Navigate</a:t>
            </a:r>
            <a:r>
              <a:rPr lang="en-US" dirty="0">
                <a:solidFill>
                  <a:srgbClr val="000000"/>
                </a:solidFill>
                <a:highlight>
                  <a:srgbClr val="FFFFFF"/>
                </a:highlight>
                <a:latin typeface="Consolas" panose="020B0609020204030204" pitchFamily="49" charset="0"/>
              </a:rPr>
              <a:t>(</a:t>
            </a:r>
            <a:r>
              <a:rPr lang="en-US" dirty="0" err="1">
                <a:solidFill>
                  <a:srgbClr val="0000FF"/>
                </a:solidFill>
                <a:highlight>
                  <a:srgbClr val="FFFFFF"/>
                </a:highlight>
                <a:latin typeface="Consolas" panose="020B0609020204030204" pitchFamily="49" charset="0"/>
              </a:rPr>
              <a:t>typeof</a:t>
            </a:r>
            <a:r>
              <a:rPr lang="en-US" dirty="0">
                <a:solidFill>
                  <a:srgbClr val="000000"/>
                </a:solidFill>
                <a:highlight>
                  <a:srgbClr val="FFFFFF"/>
                </a:highlight>
                <a:latin typeface="Consolas" panose="020B0609020204030204" pitchFamily="49" charset="0"/>
              </a:rPr>
              <a:t>(Views.</a:t>
            </a:r>
            <a:r>
              <a:rPr lang="en-US" dirty="0">
                <a:solidFill>
                  <a:srgbClr val="2B91AF"/>
                </a:solidFill>
                <a:highlight>
                  <a:srgbClr val="FFFFFF"/>
                </a:highlight>
                <a:latin typeface="Consolas" panose="020B0609020204030204" pitchFamily="49" charset="0"/>
              </a:rPr>
              <a:t>Page2</a:t>
            </a:r>
            <a:r>
              <a:rPr lang="en-US" dirty="0">
                <a:solidFill>
                  <a:srgbClr val="000000"/>
                </a:solidFill>
                <a:highlight>
                  <a:srgbClr val="FFFFFF"/>
                </a:highlight>
                <a:latin typeface="Consolas" panose="020B0609020204030204" pitchFamily="49" charset="0"/>
              </a:rPr>
              <a:t>), </a:t>
            </a:r>
            <a:r>
              <a:rPr lang="en-US" dirty="0" smtClean="0">
                <a:solidFill>
                  <a:schemeClr val="accent6"/>
                </a:solidFill>
                <a:highlight>
                  <a:srgbClr val="FFFFFF"/>
                </a:highlight>
                <a:latin typeface="Consolas" panose="020B0609020204030204" pitchFamily="49" charset="0"/>
              </a:rPr>
              <a:t>"My </a:t>
            </a:r>
            <a:r>
              <a:rPr lang="en-US" dirty="0" smtClean="0">
                <a:solidFill>
                  <a:schemeClr val="accent6"/>
                </a:solidFill>
                <a:highlight>
                  <a:srgbClr val="FFFFFF"/>
                </a:highlight>
                <a:latin typeface="Consolas" panose="020B0609020204030204" pitchFamily="49" charset="0"/>
              </a:rPr>
              <a:t>parameter </a:t>
            </a:r>
            <a:r>
              <a:rPr lang="en-US" dirty="0" smtClean="0">
                <a:solidFill>
                  <a:schemeClr val="accent6"/>
                </a:solidFill>
                <a:highlight>
                  <a:srgbClr val="FFFFFF"/>
                </a:highlight>
                <a:latin typeface="Consolas" panose="020B0609020204030204" pitchFamily="49" charset="0"/>
              </a:rPr>
              <a:t>value"</a:t>
            </a:r>
            <a:r>
              <a:rPr lang="en-US" dirty="0" smtClean="0">
                <a:solidFill>
                  <a:srgbClr val="000000"/>
                </a:solidFill>
                <a:highlight>
                  <a:srgbClr val="FFFFFF"/>
                </a:highlight>
                <a:latin typeface="Consolas" panose="020B0609020204030204" pitchFamily="49" charset="0"/>
              </a:rPr>
              <a:t>);</a:t>
            </a:r>
            <a:endParaRPr lang="en-US" dirty="0">
              <a:solidFill>
                <a:srgbClr val="000000"/>
              </a:solidFill>
              <a:highlight>
                <a:srgbClr val="FFFFFF"/>
              </a:highlight>
              <a:latin typeface="Consolas" panose="020B0609020204030204" pitchFamily="49" charset="0"/>
            </a:endParaRPr>
          </a:p>
          <a:p>
            <a:r>
              <a:rPr lang="en-US" dirty="0">
                <a:solidFill>
                  <a:srgbClr val="000000"/>
                </a:solidFill>
                <a:highlight>
                  <a:srgbClr val="FFFFFF"/>
                </a:highlight>
                <a:latin typeface="Consolas" panose="020B0609020204030204" pitchFamily="49" charset="0"/>
              </a:rPr>
              <a:t>}</a:t>
            </a:r>
          </a:p>
        </p:txBody>
      </p:sp>
      <p:sp>
        <p:nvSpPr>
          <p:cNvPr id="6" name="Rectangle 5"/>
          <p:cNvSpPr/>
          <p:nvPr/>
        </p:nvSpPr>
        <p:spPr>
          <a:xfrm>
            <a:off x="670890" y="5426765"/>
            <a:ext cx="7419561" cy="56653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169209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parameters</a:t>
            </a:r>
            <a:endParaRPr lang="en-US" dirty="0"/>
          </a:p>
        </p:txBody>
      </p:sp>
      <p:sp>
        <p:nvSpPr>
          <p:cNvPr id="3" name="Text Placeholder 2"/>
          <p:cNvSpPr>
            <a:spLocks noGrp="1"/>
          </p:cNvSpPr>
          <p:nvPr>
            <p:ph type="body" sz="quarter" idx="10"/>
          </p:nvPr>
        </p:nvSpPr>
        <p:spPr/>
        <p:txBody>
          <a:bodyPr/>
          <a:lstStyle/>
          <a:p>
            <a:r>
              <a:rPr lang="en-US" dirty="0" err="1" smtClean="0"/>
              <a:t>Page.OnNavigatedTo</a:t>
            </a:r>
            <a:r>
              <a:rPr lang="en-US" dirty="0" smtClean="0"/>
              <a:t>()</a:t>
            </a:r>
          </a:p>
          <a:p>
            <a:pPr lvl="1"/>
            <a:r>
              <a:rPr lang="en-US" dirty="0" smtClean="0"/>
              <a:t>Standard in Windows</a:t>
            </a:r>
          </a:p>
          <a:p>
            <a:r>
              <a:rPr lang="en-US" dirty="0" err="1" smtClean="0"/>
              <a:t>ViewModel.OnNavigatedTo</a:t>
            </a:r>
            <a:endParaRPr lang="en-US" dirty="0" smtClean="0"/>
          </a:p>
          <a:p>
            <a:pPr lvl="1"/>
            <a:r>
              <a:rPr lang="en-US" dirty="0" smtClean="0"/>
              <a:t>With Template 10 project template</a:t>
            </a:r>
            <a:endParaRPr lang="en-US" dirty="0"/>
          </a:p>
        </p:txBody>
      </p:sp>
      <p:sp>
        <p:nvSpPr>
          <p:cNvPr id="4" name="Rectangle 3"/>
          <p:cNvSpPr/>
          <p:nvPr/>
        </p:nvSpPr>
        <p:spPr>
          <a:xfrm>
            <a:off x="257173" y="3755120"/>
            <a:ext cx="11182765" cy="1938992"/>
          </a:xfrm>
          <a:prstGeom prst="rect">
            <a:avLst/>
          </a:prstGeom>
        </p:spPr>
        <p:txBody>
          <a:bodyPr wrap="square">
            <a:spAutoFit/>
          </a:bodyPr>
          <a:lstStyle/>
          <a:p>
            <a:r>
              <a:rPr lang="en-US" sz="2400" dirty="0">
                <a:solidFill>
                  <a:srgbClr val="0000FF"/>
                </a:solidFill>
                <a:highlight>
                  <a:srgbClr val="FFFFFF"/>
                </a:highlight>
                <a:latin typeface="Consolas" panose="020B0609020204030204" pitchFamily="49" charset="0"/>
              </a:rPr>
              <a:t>public</a:t>
            </a:r>
            <a:r>
              <a:rPr lang="en-US" sz="2400" dirty="0">
                <a:solidFill>
                  <a:srgbClr val="000000"/>
                </a:solidFill>
                <a:highlight>
                  <a:srgbClr val="FFFFFF"/>
                </a:highlight>
                <a:latin typeface="Consolas" panose="020B0609020204030204" pitchFamily="49" charset="0"/>
              </a:rPr>
              <a:t> </a:t>
            </a:r>
            <a:r>
              <a:rPr lang="en-US" sz="2400" dirty="0">
                <a:solidFill>
                  <a:srgbClr val="0000FF"/>
                </a:solidFill>
                <a:highlight>
                  <a:srgbClr val="FFFFFF"/>
                </a:highlight>
                <a:latin typeface="Consolas" panose="020B0609020204030204" pitchFamily="49" charset="0"/>
              </a:rPr>
              <a:t>override</a:t>
            </a:r>
            <a:r>
              <a:rPr lang="en-US" sz="2400" dirty="0">
                <a:solidFill>
                  <a:srgbClr val="000000"/>
                </a:solidFill>
                <a:highlight>
                  <a:srgbClr val="FFFFFF"/>
                </a:highlight>
                <a:latin typeface="Consolas" panose="020B0609020204030204" pitchFamily="49" charset="0"/>
              </a:rPr>
              <a:t> </a:t>
            </a:r>
            <a:r>
              <a:rPr lang="en-US" sz="2400" dirty="0">
                <a:solidFill>
                  <a:srgbClr val="0000FF"/>
                </a:solidFill>
                <a:highlight>
                  <a:srgbClr val="FFFFFF"/>
                </a:highlight>
                <a:latin typeface="Consolas" panose="020B0609020204030204" pitchFamily="49" charset="0"/>
              </a:rPr>
              <a:t>void</a:t>
            </a:r>
            <a:r>
              <a:rPr lang="en-US" sz="2400" dirty="0">
                <a:solidFill>
                  <a:srgbClr val="000000"/>
                </a:solidFill>
                <a:highlight>
                  <a:srgbClr val="FFFFFF"/>
                </a:highlight>
                <a:latin typeface="Consolas" panose="020B0609020204030204" pitchFamily="49" charset="0"/>
              </a:rPr>
              <a:t> </a:t>
            </a:r>
            <a:r>
              <a:rPr lang="en-US" sz="2400" dirty="0" err="1">
                <a:solidFill>
                  <a:srgbClr val="000000"/>
                </a:solidFill>
                <a:highlight>
                  <a:srgbClr val="FFFFFF"/>
                </a:highlight>
                <a:latin typeface="Consolas" panose="020B0609020204030204" pitchFamily="49" charset="0"/>
              </a:rPr>
              <a:t>OnNavigatedTo</a:t>
            </a:r>
            <a:r>
              <a:rPr lang="en-US" sz="2400" dirty="0">
                <a:solidFill>
                  <a:srgbClr val="000000"/>
                </a:solidFill>
                <a:highlight>
                  <a:srgbClr val="FFFFFF"/>
                </a:highlight>
                <a:latin typeface="Consolas" panose="020B0609020204030204" pitchFamily="49" charset="0"/>
              </a:rPr>
              <a:t>(</a:t>
            </a:r>
            <a:r>
              <a:rPr lang="en-US" sz="2400" dirty="0">
                <a:solidFill>
                  <a:srgbClr val="0000FF"/>
                </a:solidFill>
                <a:highlight>
                  <a:srgbClr val="FFFFFF"/>
                </a:highlight>
                <a:latin typeface="Consolas" panose="020B0609020204030204" pitchFamily="49" charset="0"/>
              </a:rPr>
              <a:t>string</a:t>
            </a:r>
            <a:r>
              <a:rPr lang="en-US" sz="2400" dirty="0">
                <a:solidFill>
                  <a:srgbClr val="000000"/>
                </a:solidFill>
                <a:highlight>
                  <a:srgbClr val="FFFFFF"/>
                </a:highlight>
                <a:latin typeface="Consolas" panose="020B0609020204030204" pitchFamily="49" charset="0"/>
              </a:rPr>
              <a:t> parameter, </a:t>
            </a:r>
            <a:endParaRPr lang="en-US" sz="2400" dirty="0" smtClean="0">
              <a:solidFill>
                <a:srgbClr val="000000"/>
              </a:solidFill>
              <a:highlight>
                <a:srgbClr val="FFFFFF"/>
              </a:highlight>
              <a:latin typeface="Consolas" panose="020B0609020204030204" pitchFamily="49" charset="0"/>
            </a:endParaRPr>
          </a:p>
          <a:p>
            <a:r>
              <a:rPr lang="en-US" sz="2400" dirty="0">
                <a:solidFill>
                  <a:srgbClr val="000000"/>
                </a:solidFill>
                <a:highlight>
                  <a:srgbClr val="FFFFFF"/>
                </a:highlight>
                <a:latin typeface="Consolas" panose="020B0609020204030204" pitchFamily="49" charset="0"/>
              </a:rPr>
              <a:t> </a:t>
            </a:r>
            <a:r>
              <a:rPr lang="en-US" sz="2400" dirty="0" smtClean="0">
                <a:solidFill>
                  <a:srgbClr val="000000"/>
                </a:solidFill>
                <a:highlight>
                  <a:srgbClr val="FFFFFF"/>
                </a:highlight>
                <a:latin typeface="Consolas" panose="020B0609020204030204" pitchFamily="49" charset="0"/>
              </a:rPr>
              <a:t>   </a:t>
            </a:r>
            <a:r>
              <a:rPr lang="en-US" sz="2400" dirty="0" err="1" smtClean="0">
                <a:solidFill>
                  <a:srgbClr val="2B91AF"/>
                </a:solidFill>
                <a:highlight>
                  <a:srgbClr val="FFFFFF"/>
                </a:highlight>
                <a:latin typeface="Consolas" panose="020B0609020204030204" pitchFamily="49" charset="0"/>
              </a:rPr>
              <a:t>NavigationMode</a:t>
            </a:r>
            <a:r>
              <a:rPr lang="en-US" sz="2400" dirty="0" smtClean="0">
                <a:solidFill>
                  <a:srgbClr val="000000"/>
                </a:solidFill>
                <a:highlight>
                  <a:srgbClr val="FFFFFF"/>
                </a:highlight>
                <a:latin typeface="Consolas" panose="020B0609020204030204" pitchFamily="49" charset="0"/>
              </a:rPr>
              <a:t> </a:t>
            </a:r>
            <a:r>
              <a:rPr lang="en-US" sz="2400" dirty="0">
                <a:solidFill>
                  <a:srgbClr val="000000"/>
                </a:solidFill>
                <a:highlight>
                  <a:srgbClr val="FFFFFF"/>
                </a:highlight>
                <a:latin typeface="Consolas" panose="020B0609020204030204" pitchFamily="49" charset="0"/>
              </a:rPr>
              <a:t>mode, </a:t>
            </a:r>
            <a:r>
              <a:rPr lang="en-US" sz="2400" dirty="0" err="1">
                <a:solidFill>
                  <a:srgbClr val="2B91AF"/>
                </a:solidFill>
                <a:highlight>
                  <a:srgbClr val="FFFFFF"/>
                </a:highlight>
                <a:latin typeface="Consolas" panose="020B0609020204030204" pitchFamily="49" charset="0"/>
              </a:rPr>
              <a:t>IDictionary</a:t>
            </a:r>
            <a:r>
              <a:rPr lang="en-US" sz="2400" dirty="0">
                <a:solidFill>
                  <a:srgbClr val="000000"/>
                </a:solidFill>
                <a:highlight>
                  <a:srgbClr val="FFFFFF"/>
                </a:highlight>
                <a:latin typeface="Consolas" panose="020B0609020204030204" pitchFamily="49" charset="0"/>
              </a:rPr>
              <a:t>&lt;</a:t>
            </a:r>
            <a:r>
              <a:rPr lang="en-US" sz="2400" dirty="0">
                <a:solidFill>
                  <a:srgbClr val="0000FF"/>
                </a:solidFill>
                <a:highlight>
                  <a:srgbClr val="FFFFFF"/>
                </a:highlight>
                <a:latin typeface="Consolas" panose="020B0609020204030204" pitchFamily="49" charset="0"/>
              </a:rPr>
              <a:t>string</a:t>
            </a:r>
            <a:r>
              <a:rPr lang="en-US" sz="2400" dirty="0">
                <a:solidFill>
                  <a:srgbClr val="000000"/>
                </a:solidFill>
                <a:highlight>
                  <a:srgbClr val="FFFFFF"/>
                </a:highlight>
                <a:latin typeface="Consolas" panose="020B0609020204030204" pitchFamily="49" charset="0"/>
              </a:rPr>
              <a:t>, </a:t>
            </a:r>
            <a:r>
              <a:rPr lang="en-US" sz="2400" dirty="0">
                <a:solidFill>
                  <a:srgbClr val="0000FF"/>
                </a:solidFill>
                <a:highlight>
                  <a:srgbClr val="FFFFFF"/>
                </a:highlight>
                <a:latin typeface="Consolas" panose="020B0609020204030204" pitchFamily="49" charset="0"/>
              </a:rPr>
              <a:t>object</a:t>
            </a:r>
            <a:r>
              <a:rPr lang="en-US" sz="2400" dirty="0">
                <a:solidFill>
                  <a:srgbClr val="000000"/>
                </a:solidFill>
                <a:highlight>
                  <a:srgbClr val="FFFFFF"/>
                </a:highlight>
                <a:latin typeface="Consolas" panose="020B0609020204030204" pitchFamily="49" charset="0"/>
              </a:rPr>
              <a:t>&gt; state)</a:t>
            </a:r>
          </a:p>
          <a:p>
            <a:r>
              <a:rPr lang="en-US" sz="2400" dirty="0">
                <a:solidFill>
                  <a:srgbClr val="000000"/>
                </a:solidFill>
                <a:highlight>
                  <a:srgbClr val="FFFFFF"/>
                </a:highlight>
                <a:latin typeface="Consolas" panose="020B0609020204030204" pitchFamily="49" charset="0"/>
              </a:rPr>
              <a:t>{</a:t>
            </a:r>
          </a:p>
          <a:p>
            <a:r>
              <a:rPr lang="en-US" sz="2400" dirty="0">
                <a:solidFill>
                  <a:srgbClr val="000000"/>
                </a:solidFill>
                <a:highlight>
                  <a:srgbClr val="FFFFFF"/>
                </a:highlight>
                <a:latin typeface="Consolas" panose="020B0609020204030204" pitchFamily="49" charset="0"/>
              </a:rPr>
              <a:t>    </a:t>
            </a:r>
            <a:r>
              <a:rPr lang="en-US" sz="2400" dirty="0" err="1">
                <a:solidFill>
                  <a:srgbClr val="0000FF"/>
                </a:solidFill>
                <a:highlight>
                  <a:srgbClr val="FFFFFF"/>
                </a:highlight>
                <a:latin typeface="Consolas" panose="020B0609020204030204" pitchFamily="49" charset="0"/>
              </a:rPr>
              <a:t>this</a:t>
            </a:r>
            <a:r>
              <a:rPr lang="en-US" sz="2400" dirty="0" err="1">
                <a:solidFill>
                  <a:srgbClr val="000000"/>
                </a:solidFill>
                <a:highlight>
                  <a:srgbClr val="FFFFFF"/>
                </a:highlight>
                <a:latin typeface="Consolas" panose="020B0609020204030204" pitchFamily="49" charset="0"/>
              </a:rPr>
              <a:t>.Parameter</a:t>
            </a:r>
            <a:r>
              <a:rPr lang="en-US" sz="2400" dirty="0">
                <a:solidFill>
                  <a:srgbClr val="000000"/>
                </a:solidFill>
                <a:highlight>
                  <a:srgbClr val="FFFFFF"/>
                </a:highlight>
                <a:latin typeface="Consolas" panose="020B0609020204030204" pitchFamily="49" charset="0"/>
              </a:rPr>
              <a:t> = parameter?.</a:t>
            </a:r>
            <a:r>
              <a:rPr lang="en-US" sz="2400" dirty="0" err="1">
                <a:solidFill>
                  <a:srgbClr val="000000"/>
                </a:solidFill>
                <a:highlight>
                  <a:srgbClr val="FFFFFF"/>
                </a:highlight>
                <a:latin typeface="Consolas" panose="020B0609020204030204" pitchFamily="49" charset="0"/>
              </a:rPr>
              <a:t>ToString</a:t>
            </a:r>
            <a:r>
              <a:rPr lang="en-US" sz="2400" dirty="0">
                <a:solidFill>
                  <a:srgbClr val="000000"/>
                </a:solidFill>
                <a:highlight>
                  <a:srgbClr val="FFFFFF"/>
                </a:highlight>
                <a:latin typeface="Consolas" panose="020B0609020204030204" pitchFamily="49" charset="0"/>
              </a:rPr>
              <a:t>() ?? </a:t>
            </a:r>
            <a:r>
              <a:rPr lang="en-US" sz="2400" dirty="0">
                <a:solidFill>
                  <a:srgbClr val="A31515"/>
                </a:solidFill>
                <a:highlight>
                  <a:srgbClr val="FFFFFF"/>
                </a:highlight>
                <a:latin typeface="Consolas" panose="020B0609020204030204" pitchFamily="49" charset="0"/>
              </a:rPr>
              <a:t>"Empty"</a:t>
            </a:r>
            <a:r>
              <a:rPr lang="en-US" sz="2400" dirty="0">
                <a:solidFill>
                  <a:srgbClr val="000000"/>
                </a:solidFill>
                <a:highlight>
                  <a:srgbClr val="FFFFFF"/>
                </a:highlight>
                <a:latin typeface="Consolas" panose="020B0609020204030204" pitchFamily="49" charset="0"/>
              </a:rPr>
              <a:t>;</a:t>
            </a:r>
          </a:p>
          <a:p>
            <a:r>
              <a:rPr lang="en-US" sz="2400" dirty="0">
                <a:solidFill>
                  <a:srgbClr val="000000"/>
                </a:solidFill>
                <a:highlight>
                  <a:srgbClr val="FFFFFF"/>
                </a:highlight>
                <a:latin typeface="Consolas" panose="020B0609020204030204" pitchFamily="49" charset="0"/>
              </a:rPr>
              <a:t>}</a:t>
            </a:r>
          </a:p>
        </p:txBody>
      </p:sp>
      <p:sp>
        <p:nvSpPr>
          <p:cNvPr id="5" name="Rectangle 4"/>
          <p:cNvSpPr/>
          <p:nvPr/>
        </p:nvSpPr>
        <p:spPr>
          <a:xfrm>
            <a:off x="3707296" y="3737827"/>
            <a:ext cx="5555972" cy="56653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dirty="0" err="1" smtClean="0"/>
          </a:p>
        </p:txBody>
      </p:sp>
    </p:spTree>
    <p:extLst>
      <p:ext uri="{BB962C8B-B14F-4D97-AF65-F5344CB8AC3E}">
        <p14:creationId xmlns:p14="http://schemas.microsoft.com/office/powerpoint/2010/main" val="171277106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Back button</a:t>
            </a:r>
            <a:endParaRPr lang="en-US" dirty="0"/>
          </a:p>
        </p:txBody>
      </p:sp>
      <p:sp>
        <p:nvSpPr>
          <p:cNvPr id="3" name="Content Placeholder 2"/>
          <p:cNvSpPr>
            <a:spLocks noGrp="1"/>
          </p:cNvSpPr>
          <p:nvPr>
            <p:ph type="body" sz="quarter" idx="10"/>
          </p:nvPr>
        </p:nvSpPr>
        <p:spPr/>
        <p:txBody>
          <a:bodyPr/>
          <a:lstStyle/>
          <a:p>
            <a:r>
              <a:rPr lang="en-US" dirty="0" smtClean="0"/>
              <a:t>Essentially same as Phone 8.1</a:t>
            </a:r>
          </a:p>
          <a:p>
            <a:pPr lvl="1"/>
            <a:r>
              <a:rPr lang="en-US" dirty="0" smtClean="0"/>
              <a:t>Back navigates back within app, then to previous app</a:t>
            </a:r>
          </a:p>
          <a:p>
            <a:pPr lvl="1"/>
            <a:r>
              <a:rPr lang="en-US" dirty="0" smtClean="0"/>
              <a:t>UAP apps request the optional, shell-drawn back button</a:t>
            </a:r>
          </a:p>
          <a:p>
            <a:r>
              <a:rPr lang="en-US" dirty="0" smtClean="0"/>
              <a:t>With one improvement</a:t>
            </a:r>
          </a:p>
          <a:p>
            <a:pPr lvl="1"/>
            <a:r>
              <a:rPr lang="en-US" dirty="0" smtClean="0"/>
              <a:t>Backing out does not close the app</a:t>
            </a:r>
          </a:p>
          <a:p>
            <a:r>
              <a:rPr lang="en-US" dirty="0" smtClean="0"/>
              <a:t>And, a new scenario for tablet</a:t>
            </a:r>
          </a:p>
          <a:p>
            <a:pPr lvl="1"/>
            <a:r>
              <a:rPr lang="en-US" dirty="0" smtClean="0"/>
              <a:t>In split screen, there is a [back stack] for each side of the screen</a:t>
            </a:r>
          </a:p>
          <a:p>
            <a:endParaRPr lang="en-US" dirty="0"/>
          </a:p>
        </p:txBody>
      </p:sp>
      <p:sp>
        <p:nvSpPr>
          <p:cNvPr id="4" name="Rectangle 3"/>
          <p:cNvSpPr/>
          <p:nvPr/>
        </p:nvSpPr>
        <p:spPr>
          <a:xfrm>
            <a:off x="437188" y="5485408"/>
            <a:ext cx="11485574" cy="791435"/>
          </a:xfrm>
          <a:prstGeom prst="rect">
            <a:avLst/>
          </a:prstGeom>
        </p:spPr>
        <p:txBody>
          <a:bodyPr wrap="square">
            <a:spAutoFit/>
          </a:bodyPr>
          <a:lstStyle/>
          <a:p>
            <a:pPr>
              <a:lnSpc>
                <a:spcPct val="150000"/>
              </a:lnSpc>
            </a:pPr>
            <a:r>
              <a:rPr lang="en-US" sz="1600" dirty="0" err="1">
                <a:solidFill>
                  <a:schemeClr val="accent3"/>
                </a:solidFill>
                <a:latin typeface="Consolas" panose="020B0609020204030204" pitchFamily="49" charset="0"/>
                <a:cs typeface="Consolas" panose="020B0609020204030204" pitchFamily="49" charset="0"/>
              </a:rPr>
              <a:t>Windows.UI.ViewManagement.ApplicationView.GetForCurrentView</a:t>
            </a:r>
            <a:r>
              <a:rPr lang="en-US" sz="1600" dirty="0">
                <a:solidFill>
                  <a:schemeClr val="accent3"/>
                </a:solidFill>
                <a:latin typeface="Consolas" panose="020B0609020204030204" pitchFamily="49" charset="0"/>
                <a:cs typeface="Consolas" panose="020B0609020204030204" pitchFamily="49" charset="0"/>
              </a:rPr>
              <a:t>().</a:t>
            </a:r>
            <a:r>
              <a:rPr lang="en-US" sz="1600" dirty="0" err="1">
                <a:solidFill>
                  <a:schemeClr val="accent3"/>
                </a:solidFill>
                <a:latin typeface="Consolas" panose="020B0609020204030204" pitchFamily="49" charset="0"/>
                <a:cs typeface="Consolas" panose="020B0609020204030204" pitchFamily="49" charset="0"/>
              </a:rPr>
              <a:t>IsShellChromeBackEnabled</a:t>
            </a:r>
            <a:r>
              <a:rPr lang="en-US" sz="1600" dirty="0">
                <a:solidFill>
                  <a:schemeClr val="accent3"/>
                </a:solidFill>
                <a:latin typeface="Consolas" panose="020B0609020204030204" pitchFamily="49" charset="0"/>
                <a:cs typeface="Consolas" panose="020B0609020204030204" pitchFamily="49" charset="0"/>
              </a:rPr>
              <a:t> = true;</a:t>
            </a:r>
          </a:p>
          <a:p>
            <a:pPr>
              <a:lnSpc>
                <a:spcPct val="150000"/>
              </a:lnSpc>
            </a:pPr>
            <a:r>
              <a:rPr lang="en-US" sz="1600" dirty="0" err="1">
                <a:solidFill>
                  <a:schemeClr val="accent3"/>
                </a:solidFill>
                <a:latin typeface="Consolas" panose="020B0609020204030204" pitchFamily="49" charset="0"/>
                <a:cs typeface="Consolas" panose="020B0609020204030204" pitchFamily="49" charset="0"/>
              </a:rPr>
              <a:t>Windows.UI.Core.SystemNavigationManager.GetForCurrentView</a:t>
            </a:r>
            <a:r>
              <a:rPr lang="en-US" sz="1600" dirty="0">
                <a:solidFill>
                  <a:schemeClr val="accent3"/>
                </a:solidFill>
                <a:latin typeface="Consolas" panose="020B0609020204030204" pitchFamily="49" charset="0"/>
                <a:cs typeface="Consolas" panose="020B0609020204030204" pitchFamily="49" charset="0"/>
              </a:rPr>
              <a:t>().</a:t>
            </a:r>
            <a:r>
              <a:rPr lang="en-US" sz="1600" dirty="0" err="1">
                <a:solidFill>
                  <a:schemeClr val="accent3"/>
                </a:solidFill>
                <a:latin typeface="Consolas" panose="020B0609020204030204" pitchFamily="49" charset="0"/>
                <a:cs typeface="Consolas" panose="020B0609020204030204" pitchFamily="49" charset="0"/>
              </a:rPr>
              <a:t>BackRequested</a:t>
            </a:r>
            <a:r>
              <a:rPr lang="en-US" sz="1600" dirty="0">
                <a:solidFill>
                  <a:schemeClr val="accent3"/>
                </a:solidFill>
                <a:latin typeface="Consolas" panose="020B0609020204030204" pitchFamily="49" charset="0"/>
                <a:cs typeface="Consolas" panose="020B0609020204030204" pitchFamily="49" charset="0"/>
              </a:rPr>
              <a:t> += </a:t>
            </a:r>
            <a:r>
              <a:rPr lang="en-US" sz="1600" dirty="0" err="1">
                <a:solidFill>
                  <a:schemeClr val="accent3"/>
                </a:solidFill>
                <a:latin typeface="Consolas" panose="020B0609020204030204" pitchFamily="49" charset="0"/>
                <a:cs typeface="Consolas" panose="020B0609020204030204" pitchFamily="49" charset="0"/>
              </a:rPr>
              <a:t>HandleBack</a:t>
            </a:r>
            <a:r>
              <a:rPr lang="en-US" sz="1600" dirty="0">
                <a:solidFill>
                  <a:schemeClr val="accent3"/>
                </a:solidFill>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66121572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support</a:t>
            </a:r>
            <a:endParaRPr lang="en-US" dirty="0"/>
          </a:p>
        </p:txBody>
      </p:sp>
      <p:sp>
        <p:nvSpPr>
          <p:cNvPr id="3" name="Content Placeholder 2"/>
          <p:cNvSpPr>
            <a:spLocks noGrp="1"/>
          </p:cNvSpPr>
          <p:nvPr>
            <p:ph type="body" sz="quarter" idx="10"/>
          </p:nvPr>
        </p:nvSpPr>
        <p:spPr/>
        <p:txBody>
          <a:bodyPr/>
          <a:lstStyle/>
          <a:p>
            <a:r>
              <a:rPr lang="en-US" dirty="0" smtClean="0"/>
              <a:t>Support gestures</a:t>
            </a:r>
          </a:p>
          <a:p>
            <a:pPr lvl="1"/>
            <a:r>
              <a:rPr lang="en-US" dirty="0" smtClean="0"/>
              <a:t>Windows + backspace</a:t>
            </a:r>
          </a:p>
          <a:p>
            <a:pPr lvl="1"/>
            <a:r>
              <a:rPr lang="en-US" dirty="0" smtClean="0"/>
              <a:t>Hardware back button</a:t>
            </a:r>
          </a:p>
          <a:p>
            <a:pPr lvl="1"/>
            <a:r>
              <a:rPr lang="en-US" dirty="0" smtClean="0"/>
              <a:t>Keyboard back button</a:t>
            </a:r>
          </a:p>
          <a:p>
            <a:pPr lvl="1"/>
            <a:r>
              <a:rPr lang="en-US" dirty="0" smtClean="0"/>
              <a:t>Mouse back button</a:t>
            </a:r>
          </a:p>
          <a:p>
            <a:pPr lvl="1"/>
            <a:r>
              <a:rPr lang="en-US" smtClean="0"/>
              <a:t>(Template 10)</a:t>
            </a:r>
            <a:endParaRPr lang="en-US" dirty="0" smtClean="0"/>
          </a:p>
          <a:p>
            <a:r>
              <a:rPr lang="en-US" dirty="0" smtClean="0"/>
              <a:t>Opt-in to back in Windowed mode</a:t>
            </a:r>
          </a:p>
          <a:p>
            <a:pPr lvl="1"/>
            <a:r>
              <a:rPr lang="en-US" dirty="0" smtClean="0"/>
              <a:t>Automatic in immersive</a:t>
            </a:r>
          </a:p>
          <a:p>
            <a:r>
              <a:rPr lang="en-US" dirty="0" smtClean="0"/>
              <a:t>Some guidance</a:t>
            </a:r>
          </a:p>
          <a:p>
            <a:pPr lvl="1"/>
            <a:r>
              <a:rPr lang="en-US" dirty="0" smtClean="0"/>
              <a:t>Don’t strand users</a:t>
            </a:r>
          </a:p>
          <a:p>
            <a:pPr lvl="1"/>
            <a:r>
              <a:rPr lang="en-US" dirty="0" smtClean="0"/>
              <a:t>Don’t hijack back</a:t>
            </a:r>
            <a:endParaRPr lang="en-US" dirty="0"/>
          </a:p>
        </p:txBody>
      </p:sp>
    </p:spTree>
    <p:extLst>
      <p:ext uri="{BB962C8B-B14F-4D97-AF65-F5344CB8AC3E}">
        <p14:creationId xmlns:p14="http://schemas.microsoft.com/office/powerpoint/2010/main" val="2029375677"/>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39" y="2579602"/>
            <a:ext cx="11637012" cy="1698798"/>
          </a:xfrm>
        </p:spPr>
        <p:txBody>
          <a:bodyPr/>
          <a:lstStyle/>
          <a:p>
            <a:r>
              <a:rPr lang="en-GB" dirty="0" smtClean="0"/>
              <a:t>Navigation is easier to develop across device families</a:t>
            </a:r>
            <a:endParaRPr lang="en-GB" dirty="0"/>
          </a:p>
        </p:txBody>
      </p:sp>
    </p:spTree>
    <p:extLst>
      <p:ext uri="{BB962C8B-B14F-4D97-AF65-F5344CB8AC3E}">
        <p14:creationId xmlns:p14="http://schemas.microsoft.com/office/powerpoint/2010/main" val="924628015"/>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Options for Network/Cloud Services</a:t>
            </a:r>
            <a:endParaRPr lang="en-GB" dirty="0"/>
          </a:p>
        </p:txBody>
      </p:sp>
      <p:sp>
        <p:nvSpPr>
          <p:cNvPr id="3" name="Text Placeholder 2"/>
          <p:cNvSpPr>
            <a:spLocks noGrp="1"/>
          </p:cNvSpPr>
          <p:nvPr>
            <p:ph type="body" sz="quarter" idx="10"/>
          </p:nvPr>
        </p:nvSpPr>
        <p:spPr/>
        <p:txBody>
          <a:bodyPr/>
          <a:lstStyle/>
          <a:p>
            <a:r>
              <a:rPr lang="en-GB" dirty="0" smtClean="0"/>
              <a:t>Better to use high-level frameworks and services where available</a:t>
            </a:r>
          </a:p>
          <a:p>
            <a:pPr lvl="1">
              <a:spcBef>
                <a:spcPts val="1000"/>
              </a:spcBef>
            </a:pPr>
            <a:r>
              <a:rPr lang="en-GB" sz="2800" dirty="0" smtClean="0"/>
              <a:t>Use </a:t>
            </a:r>
            <a:r>
              <a:rPr lang="en-GB" sz="2800" b="1" dirty="0" smtClean="0"/>
              <a:t>Microsoft Azure App Services </a:t>
            </a:r>
            <a:r>
              <a:rPr lang="en-GB" sz="2800" dirty="0" smtClean="0"/>
              <a:t>to build a cloud backend services, but use </a:t>
            </a:r>
            <a:r>
              <a:rPr lang="en-GB" sz="2800" dirty="0" err="1" smtClean="0"/>
              <a:t>WebRoles</a:t>
            </a:r>
            <a:r>
              <a:rPr lang="en-GB" sz="2800" dirty="0" smtClean="0"/>
              <a:t>, </a:t>
            </a:r>
            <a:r>
              <a:rPr lang="en-GB" sz="2800" dirty="0" err="1" smtClean="0"/>
              <a:t>WorkerRoles</a:t>
            </a:r>
            <a:r>
              <a:rPr lang="en-GB" sz="2800" dirty="0" smtClean="0"/>
              <a:t>, Queues </a:t>
            </a:r>
            <a:r>
              <a:rPr lang="en-GB" sz="2800" dirty="0" err="1" smtClean="0"/>
              <a:t>etc</a:t>
            </a:r>
            <a:r>
              <a:rPr lang="en-GB" sz="2800" dirty="0" smtClean="0"/>
              <a:t> if you need more flexibility</a:t>
            </a:r>
          </a:p>
          <a:p>
            <a:pPr lvl="1">
              <a:spcBef>
                <a:spcPts val="1000"/>
              </a:spcBef>
            </a:pPr>
            <a:r>
              <a:rPr lang="en-GB" sz="2800" dirty="0" smtClean="0"/>
              <a:t>Use </a:t>
            </a:r>
            <a:r>
              <a:rPr lang="en-GB" sz="2800" b="1" dirty="0" smtClean="0"/>
              <a:t>Microsoft Azure Notification Hubs </a:t>
            </a:r>
            <a:r>
              <a:rPr lang="en-GB" sz="2800" dirty="0" smtClean="0"/>
              <a:t>to send notifications from backend services in preference to writing low-level networking code to achieve this</a:t>
            </a:r>
          </a:p>
          <a:p>
            <a:pPr lvl="1">
              <a:spcBef>
                <a:spcPts val="1000"/>
              </a:spcBef>
            </a:pPr>
            <a:r>
              <a:rPr lang="en-GB" sz="2800" dirty="0" smtClean="0"/>
              <a:t>Use </a:t>
            </a:r>
            <a:r>
              <a:rPr lang="en-GB" sz="2800" b="1" dirty="0" err="1" smtClean="0"/>
              <a:t>BackgroundTransfer</a:t>
            </a:r>
            <a:r>
              <a:rPr lang="en-GB" sz="2800" dirty="0" smtClean="0"/>
              <a:t> to download/upload files</a:t>
            </a:r>
          </a:p>
          <a:p>
            <a:pPr lvl="1">
              <a:spcBef>
                <a:spcPts val="1000"/>
              </a:spcBef>
            </a:pPr>
            <a:r>
              <a:rPr lang="en-GB" sz="2800" dirty="0" smtClean="0"/>
              <a:t>Use </a:t>
            </a:r>
            <a:r>
              <a:rPr lang="en-GB" sz="2800" b="1" dirty="0" smtClean="0"/>
              <a:t>Web Account Manager </a:t>
            </a:r>
            <a:r>
              <a:rPr lang="en-GB" sz="2800" dirty="0" smtClean="0"/>
              <a:t>to perform OAuth2 authentication against Internet identity providers</a:t>
            </a:r>
          </a:p>
          <a:p>
            <a:pPr lvl="1">
              <a:spcBef>
                <a:spcPts val="1000"/>
              </a:spcBef>
            </a:pPr>
            <a:r>
              <a:rPr lang="en-GB" sz="2800" dirty="0" smtClean="0"/>
              <a:t>Use </a:t>
            </a:r>
            <a:r>
              <a:rPr lang="en-GB" sz="2800" b="1" dirty="0" err="1" smtClean="0"/>
              <a:t>HttpClient</a:t>
            </a:r>
            <a:r>
              <a:rPr lang="en-GB" sz="2800" dirty="0" smtClean="0"/>
              <a:t> for low level HTTP networking</a:t>
            </a:r>
            <a:endParaRPr lang="en-GB" sz="2800" dirty="0"/>
          </a:p>
        </p:txBody>
      </p:sp>
    </p:spTree>
    <p:extLst>
      <p:ext uri="{BB962C8B-B14F-4D97-AF65-F5344CB8AC3E}">
        <p14:creationId xmlns:p14="http://schemas.microsoft.com/office/powerpoint/2010/main" val="138866477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eateAzureMobileAppV2">
            <a:hlinkClick r:id="" action="ppaction://media"/>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75616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4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PPT%20Theme">
  <a:themeElements>
    <a:clrScheme name="Windows Threshold">
      <a:dk1>
        <a:srgbClr val="737373"/>
      </a:dk1>
      <a:lt1>
        <a:sysClr val="window" lastClr="FFFFFF"/>
      </a:lt1>
      <a:dk2>
        <a:srgbClr val="000000"/>
      </a:dk2>
      <a:lt2>
        <a:srgbClr val="D2D2D2"/>
      </a:lt2>
      <a:accent1>
        <a:srgbClr val="0078D7"/>
      </a:accent1>
      <a:accent2>
        <a:srgbClr val="5C2D91"/>
      </a:accent2>
      <a:accent3>
        <a:srgbClr val="B4009E"/>
      </a:accent3>
      <a:accent4>
        <a:srgbClr val="008272"/>
      </a:accent4>
      <a:accent5>
        <a:srgbClr val="107C10"/>
      </a:accent5>
      <a:accent6>
        <a:srgbClr val="E81123"/>
      </a:accent6>
      <a:hlink>
        <a:srgbClr val="0078D7"/>
      </a:hlink>
      <a:folHlink>
        <a:srgbClr val="737373"/>
      </a:folHlink>
    </a:clrScheme>
    <a:fontScheme name="Segoe">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defPPr algn="ctr">
          <a:lnSpc>
            <a:spcPct val="90000"/>
          </a:lnSpc>
          <a:spcBef>
            <a:spcPts val="6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37160" tIns="109728" rIns="137160" bIns="109728" rtlCol="0">
        <a:spAutoFit/>
      </a:bodyPr>
      <a:lstStyle>
        <a:defPPr>
          <a:lnSpc>
            <a:spcPct val="90000"/>
          </a:lnSpc>
          <a:spcBef>
            <a:spcPts val="600"/>
          </a:spcBef>
          <a:defRPr dirty="0" err="1" smtClean="0"/>
        </a:defPPr>
      </a:lstStyle>
    </a:txDef>
  </a:objectDefaults>
  <a:extraClrSchemeLst/>
  <a:custClrLst>
    <a:custClr name="Yellow">
      <a:srgbClr val="FFB900"/>
    </a:custClr>
    <a:custClr name="Orange">
      <a:srgbClr val="D83B01"/>
    </a:custClr>
    <a:custClr name="Light Yellow">
      <a:srgbClr val="FFF100"/>
    </a:custClr>
    <a:custClr name="Light Orange">
      <a:srgbClr val="FF8C00"/>
    </a:custClr>
    <a:custClr name="Dark Red">
      <a:srgbClr val="A80000"/>
    </a:custClr>
    <a:custClr name="Light Magenta">
      <a:srgbClr val="E3008C"/>
    </a:custClr>
    <a:custClr name="Dark Magenta">
      <a:srgbClr val="5C005C"/>
    </a:custClr>
    <a:custClr name="Light Purple">
      <a:srgbClr val="B4A0FF"/>
    </a:custClr>
    <a:custClr name="Dark Purple">
      <a:srgbClr val="32145A"/>
    </a:custClr>
    <a:custClr name="Light Blue">
      <a:srgbClr val="00BCF2"/>
    </a:custClr>
    <a:custClr name="Mid Blue">
      <a:srgbClr val="00188F"/>
    </a:custClr>
    <a:custClr name="Dark Blue">
      <a:srgbClr val="002050"/>
    </a:custClr>
    <a:custClr name="Light Teal">
      <a:srgbClr val="00B294"/>
    </a:custClr>
    <a:custClr name="Dark Teal">
      <a:srgbClr val="004B50"/>
    </a:custClr>
    <a:custClr name="Light Green">
      <a:srgbClr val="BAD80A"/>
    </a:custClr>
    <a:custClr name="Dark Green">
      <a:srgbClr val="004B1C"/>
    </a:custClr>
    <a:custClr name="Dark Gray">
      <a:srgbClr val="505050"/>
    </a:custClr>
  </a:custClrLst>
  <a:extLst>
    <a:ext uri="{05A4C25C-085E-4340-85A3-A5531E510DB2}">
      <thm15:themeFamily xmlns:thm15="http://schemas.microsoft.com/office/thememl/2012/main" name="PPT%20Theme" id="{82616841-7427-4827-869A-BD59E6CB2CB3}" vid="{68DEB26C-E886-4233-AE85-B4E59D32E7E5}"/>
    </a:ext>
  </a:extLst>
</a:theme>
</file>

<file path=ppt/theme/theme2.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05FD27EB-CB97-4E61-B9E7-0CFF7914CBAF">Final</Status>
    <Module xmlns="05FD27EB-CB97-4E61-B9E7-0CFF7914CBAF" xsi:nil="true"/>
    <Content_x0020_Type xmlns="05FD27EB-CB97-4E61-B9E7-0CFF7914CBAF">Slide Presentation</Content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A088034EC76843A7AE3BBBE7EF7297" ma:contentTypeVersion="" ma:contentTypeDescription="Create a new document." ma:contentTypeScope="" ma:versionID="e54831d9404b02f599604081d12c8bdb">
  <xsd:schema xmlns:xsd="http://www.w3.org/2001/XMLSchema" xmlns:xs="http://www.w3.org/2001/XMLSchema" xmlns:p="http://schemas.microsoft.com/office/2006/metadata/properties" xmlns:ns2="05FD27EB-CB97-4E61-B9E7-0CFF7914CBAF" xmlns:ns3="27aa9422-7f1f-4c84-9cdf-302b1a67e513" targetNamespace="http://schemas.microsoft.com/office/2006/metadata/properties" ma:root="true" ma:fieldsID="e6742b8942f84682e748d892bf49e120" ns2:_="" ns3:_="">
    <xsd:import namespace="05FD27EB-CB97-4E61-B9E7-0CFF7914CBAF"/>
    <xsd:import namespace="27aa9422-7f1f-4c84-9cdf-302b1a67e513"/>
    <xsd:element name="properties">
      <xsd:complexType>
        <xsd:sequence>
          <xsd:element name="documentManagement">
            <xsd:complexType>
              <xsd:all>
                <xsd:element ref="ns2:Content_x0020_Type"/>
                <xsd:element ref="ns2:Module" minOccurs="0"/>
                <xsd:element ref="ns2:Statu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D27EB-CB97-4E61-B9E7-0CFF7914CBAF" elementFormDefault="qualified">
    <xsd:import namespace="http://schemas.microsoft.com/office/2006/documentManagement/types"/>
    <xsd:import namespace="http://schemas.microsoft.com/office/infopath/2007/PartnerControls"/>
    <xsd:element name="Content_x0020_Type" ma:index="8" ma:displayName="Content Type" ma:format="Dropdown" ma:internalName="Content_x0020_Type">
      <xsd:simpleType>
        <xsd:restriction base="dms:Choice">
          <xsd:enumeration value="Assessment"/>
          <xsd:enumeration value="Assessment Policheck"/>
          <xsd:enumeration value="Break Slides"/>
          <xsd:enumeration value="CC File"/>
          <xsd:enumeration value="CC Policheck"/>
          <xsd:enumeration value="Instructor Image"/>
          <xsd:enumeration value="Outline/Meeting Recordings"/>
          <xsd:enumeration value="Slide Presentation"/>
          <xsd:enumeration value="Slide Presentation Policheck"/>
          <xsd:enumeration value="SME Recruitment"/>
        </xsd:restriction>
      </xsd:simpleType>
    </xsd:element>
    <xsd:element name="Module" ma:index="9" nillable="true" ma:displayName="Module" ma:decimals="0" ma:internalName="Module" ma:percentage="FALSE">
      <xsd:simpleType>
        <xsd:restriction base="dms:Number">
          <xsd:maxInclusive value="40"/>
          <xsd:minInclusive value="1"/>
        </xsd:restriction>
      </xsd:simpleType>
    </xsd:element>
    <xsd:element name="Status" ma:index="10" nillable="true" ma:displayName="Status" ma:default="Draft" ma:format="Dropdown" ma:internalName="Status">
      <xsd:simpleType>
        <xsd:restriction base="dms:Choice">
          <xsd:enumeration value="Draft"/>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27aa9422-7f1f-4c84-9cdf-302b1a67e51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7C19CD-8618-45A6-8ABF-A4476A75B112}">
  <ds:schemaRefs>
    <ds:schemaRef ds:uri="http://schemas.microsoft.com/sharepoint/v3/contenttype/forms"/>
  </ds:schemaRefs>
</ds:datastoreItem>
</file>

<file path=customXml/itemProps2.xml><?xml version="1.0" encoding="utf-8"?>
<ds:datastoreItem xmlns:ds="http://schemas.openxmlformats.org/officeDocument/2006/customXml" ds:itemID="{68D0AFCE-D25C-4B4B-AA36-CC57F5A3164B}">
  <ds:schemaRefs>
    <ds:schemaRef ds:uri="http://purl.org/dc/elements/1.1/"/>
    <ds:schemaRef ds:uri="05FD27EB-CB97-4E61-B9E7-0CFF7914CBAF"/>
    <ds:schemaRef ds:uri="http://schemas.microsoft.com/office/infopath/2007/PartnerControls"/>
    <ds:schemaRef ds:uri="27aa9422-7f1f-4c84-9cdf-302b1a67e513"/>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1D2AD8D-89A7-48C6-B286-16A47E6B0E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D27EB-CB97-4E61-B9E7-0CFF7914CBAF"/>
    <ds:schemaRef ds:uri="27aa9422-7f1f-4c84-9cdf-302b1a67e5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PPT%20Theme</Template>
  <TotalTime>0</TotalTime>
  <Words>4886</Words>
  <Application>Microsoft Office PowerPoint</Application>
  <PresentationFormat>Widescreen</PresentationFormat>
  <Paragraphs>1167</Paragraphs>
  <Slides>121</Slides>
  <Notes>40</Notes>
  <HiddenSlides>0</HiddenSlides>
  <MMClips>3</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121</vt:i4>
      </vt:variant>
    </vt:vector>
  </HeadingPairs>
  <TitlesOfParts>
    <vt:vector size="136" baseType="lpstr">
      <vt:lpstr>MS Mincho</vt:lpstr>
      <vt:lpstr>ＭＳ Ｐゴシック</vt:lpstr>
      <vt:lpstr>Arial</vt:lpstr>
      <vt:lpstr>Calibri</vt:lpstr>
      <vt:lpstr>Consolas</vt:lpstr>
      <vt:lpstr>Lucida Grande</vt:lpstr>
      <vt:lpstr>Segoe UI</vt:lpstr>
      <vt:lpstr>Segoe UI Light</vt:lpstr>
      <vt:lpstr>Segoe UI Semibold</vt:lpstr>
      <vt:lpstr>Segoe UI Symbol</vt:lpstr>
      <vt:lpstr>Times New Roman</vt:lpstr>
      <vt:lpstr>Wingdings</vt:lpstr>
      <vt:lpstr>PPT%20Theme</vt:lpstr>
      <vt:lpstr>MSVID_White_16x9_2012-08-18</vt:lpstr>
      <vt:lpstr>Image</vt:lpstr>
      <vt:lpstr>Deeper Into  Windows 10 Development</vt:lpstr>
      <vt:lpstr>PowerPoint Presentation</vt:lpstr>
      <vt:lpstr>Windows Core</vt:lpstr>
      <vt:lpstr>PowerPoint Presentation</vt:lpstr>
      <vt:lpstr>PowerPoint Presentation</vt:lpstr>
      <vt:lpstr>PowerPoint Presentation</vt:lpstr>
      <vt:lpstr>PowerPoint Presentation</vt:lpstr>
      <vt:lpstr>Apps don't target Windows 10, apps target the platform</vt:lpstr>
      <vt:lpstr>Windows store packaging</vt:lpstr>
      <vt:lpstr>Windows store distribution</vt:lpstr>
      <vt:lpstr>Considerations</vt:lpstr>
      <vt:lpstr>In-app purchases</vt:lpstr>
      <vt:lpstr>The Windows store provides many ways to monetize your app</vt:lpstr>
      <vt:lpstr>The XAML UI platform</vt:lpstr>
      <vt:lpstr>Blend, the XAML developer’s IDE</vt:lpstr>
      <vt:lpstr>App bars and commands</vt:lpstr>
      <vt:lpstr>PowerPoint Presentation</vt:lpstr>
      <vt:lpstr>The XAML UI platform is  foundational to Windows </vt:lpstr>
      <vt:lpstr>x:Bind</vt:lpstr>
      <vt:lpstr>Syntax</vt:lpstr>
      <vt:lpstr>Data Templates</vt:lpstr>
      <vt:lpstr>When to use classic binding</vt:lpstr>
      <vt:lpstr>x:Bind can meet your binding needs most of the time. </vt:lpstr>
      <vt:lpstr>Benefits on the universal platform</vt:lpstr>
      <vt:lpstr>x:Phase &amp; progressive rendering</vt:lpstr>
      <vt:lpstr>Understanding deferral</vt:lpstr>
      <vt:lpstr>x:Defer example</vt:lpstr>
      <vt:lpstr>The fastest code is the code you don't run</vt:lpstr>
      <vt:lpstr>Adaptive controls</vt:lpstr>
      <vt:lpstr>Input intelligence</vt:lpstr>
      <vt:lpstr>Scaling algorithm</vt:lpstr>
      <vt:lpstr>As you design</vt:lpstr>
      <vt:lpstr>Adapt to different devices without targeting each and every device</vt:lpstr>
      <vt:lpstr>Visual States</vt:lpstr>
      <vt:lpstr>How to set the visual state</vt:lpstr>
      <vt:lpstr>Adaptive triggers</vt:lpstr>
      <vt:lpstr>Custom adaptive triggers</vt:lpstr>
      <vt:lpstr>Developers have many tools to build an adaptive UI</vt:lpstr>
      <vt:lpstr>What are Adaptive Apps?</vt:lpstr>
      <vt:lpstr>Windows 8.1 Universal:  Shared code, two binaries</vt:lpstr>
      <vt:lpstr>Declare Device Family Dependencies</vt:lpstr>
      <vt:lpstr>Extension SDKs</vt:lpstr>
      <vt:lpstr>The device families you choose determines which APIs  you can call freely</vt:lpstr>
      <vt:lpstr>Locations where apps can access data</vt:lpstr>
      <vt:lpstr>Package and App Data Folders </vt:lpstr>
      <vt:lpstr>Directly Accessible R/W Data Storage</vt:lpstr>
      <vt:lpstr>KnownFolders</vt:lpstr>
      <vt:lpstr>Provide multiple options for the user to load/save data</vt:lpstr>
      <vt:lpstr>Why SQLite?</vt:lpstr>
      <vt:lpstr>Choice of .NET APIs</vt:lpstr>
      <vt:lpstr>Installing the SQLite Library</vt:lpstr>
      <vt:lpstr>Installing SQLitePCL to your Solution</vt:lpstr>
      <vt:lpstr>Frameworks that use SQLite</vt:lpstr>
      <vt:lpstr>SQLite provides a convenient option for your app</vt:lpstr>
      <vt:lpstr>Enhanced App to App in Windows 10</vt:lpstr>
      <vt:lpstr>URI Activation++</vt:lpstr>
      <vt:lpstr>URI Activation++</vt:lpstr>
      <vt:lpstr>Query URI Support</vt:lpstr>
      <vt:lpstr>App Services   Covered in separate module</vt:lpstr>
      <vt:lpstr>Apps on Windows 10 can communicate in new ways</vt:lpstr>
      <vt:lpstr>String resources</vt:lpstr>
      <vt:lpstr>Resource loader</vt:lpstr>
      <vt:lpstr>Multilingual app toolkit</vt:lpstr>
      <vt:lpstr>PowerPoint Presentation</vt:lpstr>
      <vt:lpstr>Localizing your app will help you succeed in more regions &amp; locales</vt:lpstr>
      <vt:lpstr>App Lifecycle</vt:lpstr>
      <vt:lpstr>Handling suspension</vt:lpstr>
      <vt:lpstr>Extended execution </vt:lpstr>
      <vt:lpstr>Requesting extension in suspend</vt:lpstr>
      <vt:lpstr>Understanding the App Life Cycle facilitates a smoother experience</vt:lpstr>
      <vt:lpstr>Building a background task</vt:lpstr>
      <vt:lpstr>Request Background Permission</vt:lpstr>
      <vt:lpstr>System condition(s) [ if? ]</vt:lpstr>
      <vt:lpstr>Host tasks in foreground process</vt:lpstr>
      <vt:lpstr>Background tasks can extend capabilities of your app</vt:lpstr>
      <vt:lpstr>App Services</vt:lpstr>
      <vt:lpstr>Scenario: Bar Code Scanning</vt:lpstr>
      <vt:lpstr>Scenario: Enterprise suite of apps</vt:lpstr>
      <vt:lpstr>Can I restrict access to my App Service?</vt:lpstr>
      <vt:lpstr>App services provides another way for applications to communicate with each other</vt:lpstr>
      <vt:lpstr>PowerPoint Presentation</vt:lpstr>
      <vt:lpstr>PowerPoint Presentation</vt:lpstr>
      <vt:lpstr>User-Agent Strings</vt:lpstr>
      <vt:lpstr>PowerPoint Presentation</vt:lpstr>
      <vt:lpstr>PowerPoint Presentation</vt:lpstr>
      <vt:lpstr>PowerPoint Presentation</vt:lpstr>
      <vt:lpstr>Edge enables a better web/app experience</vt:lpstr>
      <vt:lpstr>Mobile Experiences - not just mobile devices</vt:lpstr>
      <vt:lpstr>OS Settings Roaming in Windows 10</vt:lpstr>
      <vt:lpstr>App Settings Roaming in Windows 10</vt:lpstr>
      <vt:lpstr>Roaming Data</vt:lpstr>
      <vt:lpstr>Create shared mobile experiences whatever the device </vt:lpstr>
      <vt:lpstr>Navigation with Frame.Navigate</vt:lpstr>
      <vt:lpstr>Navigation parameters</vt:lpstr>
      <vt:lpstr>Back button</vt:lpstr>
      <vt:lpstr>Back support</vt:lpstr>
      <vt:lpstr>Navigation is easier to develop across device families</vt:lpstr>
      <vt:lpstr>Options for Network/Cloud Services</vt:lpstr>
      <vt:lpstr>PowerPoint Presentation</vt:lpstr>
      <vt:lpstr>Web Account Manager</vt:lpstr>
      <vt:lpstr>The filter pipeline</vt:lpstr>
      <vt:lpstr>Use existing network/cloud services to extend your application with little effort</vt:lpstr>
      <vt:lpstr>Tile anatomy</vt:lpstr>
      <vt:lpstr>Toasts</vt:lpstr>
      <vt:lpstr>Toast states</vt:lpstr>
      <vt:lpstr>Interactive toast</vt:lpstr>
      <vt:lpstr>Tiles and toast notifications keep your users engaged</vt:lpstr>
      <vt:lpstr>Windows 8.0/8.1 Store Apps</vt:lpstr>
      <vt:lpstr>Windows Phone 8.1 Store Apps (WinRT)</vt:lpstr>
      <vt:lpstr>Windows 8.1 Universal Apps</vt:lpstr>
      <vt:lpstr>Windows Phone Silverlight Apps</vt:lpstr>
      <vt:lpstr>Win8 apps will run on Win10, but porting to UWP puts your app on more device families</vt:lpstr>
      <vt:lpstr>App to App Communication</vt:lpstr>
      <vt:lpstr>Share Contract</vt:lpstr>
      <vt:lpstr>Drag and Drop Extended for “Windowed” Apps</vt:lpstr>
      <vt:lpstr>Desktop Share UX Changes In W10</vt:lpstr>
      <vt:lpstr>Many apps will be a share source Only a few will be a share target</vt:lpstr>
      <vt:lpstr>Next Steps:</vt:lpstr>
      <vt:lpstr>GitHub</vt:lpstr>
      <vt:lpstr>Build 2015</vt:lpstr>
      <vt:lpstr>Contact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2015-05-18T19:00:25Z</dcterms:created>
  <dcterms:modified xsi:type="dcterms:W3CDTF">2015-07-24T02:28:56Z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0x01010016A088034EC76843A7AE3BBBE7EF7297</vt:lpwstr>
  </property>
</Properties>
</file>