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5" r:id="rId1"/>
    <p:sldMasterId id="2147483714" r:id="rId2"/>
    <p:sldMasterId id="2147483798" r:id="rId3"/>
    <p:sldMasterId id="2147483734" r:id="rId4"/>
    <p:sldMasterId id="2147483741" r:id="rId5"/>
    <p:sldMasterId id="2147483748" r:id="rId6"/>
    <p:sldMasterId id="2147483758" r:id="rId7"/>
    <p:sldMasterId id="2147483811" r:id="rId8"/>
    <p:sldMasterId id="2147483823" r:id="rId9"/>
  </p:sldMasterIdLst>
  <p:notesMasterIdLst>
    <p:notesMasterId r:id="rId129"/>
  </p:notesMasterIdLst>
  <p:sldIdLst>
    <p:sldId id="353" r:id="rId10"/>
    <p:sldId id="360" r:id="rId11"/>
    <p:sldId id="361" r:id="rId12"/>
    <p:sldId id="446" r:id="rId13"/>
    <p:sldId id="445" r:id="rId14"/>
    <p:sldId id="363" r:id="rId15"/>
    <p:sldId id="440" r:id="rId16"/>
    <p:sldId id="495" r:id="rId17"/>
    <p:sldId id="354" r:id="rId18"/>
    <p:sldId id="355" r:id="rId19"/>
    <p:sldId id="497" r:id="rId20"/>
    <p:sldId id="407" r:id="rId21"/>
    <p:sldId id="498" r:id="rId22"/>
    <p:sldId id="366" r:id="rId23"/>
    <p:sldId id="367" r:id="rId24"/>
    <p:sldId id="442" r:id="rId25"/>
    <p:sldId id="357" r:id="rId26"/>
    <p:sldId id="410" r:id="rId27"/>
    <p:sldId id="369" r:id="rId28"/>
    <p:sldId id="463" r:id="rId29"/>
    <p:sldId id="467" r:id="rId30"/>
    <p:sldId id="466" r:id="rId31"/>
    <p:sldId id="464" r:id="rId32"/>
    <p:sldId id="465" r:id="rId33"/>
    <p:sldId id="429" r:id="rId34"/>
    <p:sldId id="443" r:id="rId35"/>
    <p:sldId id="444" r:id="rId36"/>
    <p:sldId id="525" r:id="rId37"/>
    <p:sldId id="457" r:id="rId38"/>
    <p:sldId id="500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80" r:id="rId50"/>
    <p:sldId id="481" r:id="rId51"/>
    <p:sldId id="482" r:id="rId52"/>
    <p:sldId id="483" r:id="rId53"/>
    <p:sldId id="501" r:id="rId54"/>
    <p:sldId id="508" r:id="rId55"/>
    <p:sldId id="499" r:id="rId56"/>
    <p:sldId id="507" r:id="rId57"/>
    <p:sldId id="509" r:id="rId58"/>
    <p:sldId id="511" r:id="rId59"/>
    <p:sldId id="512" r:id="rId60"/>
    <p:sldId id="513" r:id="rId61"/>
    <p:sldId id="514" r:id="rId62"/>
    <p:sldId id="515" r:id="rId63"/>
    <p:sldId id="516" r:id="rId64"/>
    <p:sldId id="517" r:id="rId65"/>
    <p:sldId id="518" r:id="rId66"/>
    <p:sldId id="519" r:id="rId67"/>
    <p:sldId id="510" r:id="rId68"/>
    <p:sldId id="520" r:id="rId69"/>
    <p:sldId id="388" r:id="rId70"/>
    <p:sldId id="487" r:id="rId71"/>
    <p:sldId id="503" r:id="rId72"/>
    <p:sldId id="493" r:id="rId73"/>
    <p:sldId id="420" r:id="rId74"/>
    <p:sldId id="421" r:id="rId75"/>
    <p:sldId id="422" r:id="rId76"/>
    <p:sldId id="423" r:id="rId77"/>
    <p:sldId id="459" r:id="rId78"/>
    <p:sldId id="488" r:id="rId79"/>
    <p:sldId id="489" r:id="rId80"/>
    <p:sldId id="460" r:id="rId81"/>
    <p:sldId id="469" r:id="rId82"/>
    <p:sldId id="461" r:id="rId83"/>
    <p:sldId id="453" r:id="rId84"/>
    <p:sldId id="424" r:id="rId85"/>
    <p:sldId id="425" r:id="rId86"/>
    <p:sldId id="426" r:id="rId87"/>
    <p:sldId id="486" r:id="rId88"/>
    <p:sldId id="504" r:id="rId89"/>
    <p:sldId id="427" r:id="rId90"/>
    <p:sldId id="428" r:id="rId91"/>
    <p:sldId id="430" r:id="rId92"/>
    <p:sldId id="432" r:id="rId93"/>
    <p:sldId id="433" r:id="rId94"/>
    <p:sldId id="419" r:id="rId95"/>
    <p:sldId id="455" r:id="rId96"/>
    <p:sldId id="456" r:id="rId97"/>
    <p:sldId id="405" r:id="rId98"/>
    <p:sldId id="454" r:id="rId99"/>
    <p:sldId id="364" r:id="rId100"/>
    <p:sldId id="435" r:id="rId101"/>
    <p:sldId id="439" r:id="rId102"/>
    <p:sldId id="484" r:id="rId103"/>
    <p:sldId id="485" r:id="rId104"/>
    <p:sldId id="434" r:id="rId105"/>
    <p:sldId id="490" r:id="rId106"/>
    <p:sldId id="492" r:id="rId107"/>
    <p:sldId id="521" r:id="rId108"/>
    <p:sldId id="523" r:id="rId109"/>
    <p:sldId id="522" r:id="rId110"/>
    <p:sldId id="524" r:id="rId111"/>
    <p:sldId id="462" r:id="rId112"/>
    <p:sldId id="447" r:id="rId113"/>
    <p:sldId id="412" r:id="rId114"/>
    <p:sldId id="451" r:id="rId115"/>
    <p:sldId id="458" r:id="rId116"/>
    <p:sldId id="436" r:id="rId117"/>
    <p:sldId id="491" r:id="rId118"/>
    <p:sldId id="496" r:id="rId119"/>
    <p:sldId id="505" r:id="rId120"/>
    <p:sldId id="506" r:id="rId121"/>
    <p:sldId id="448" r:id="rId122"/>
    <p:sldId id="450" r:id="rId123"/>
    <p:sldId id="399" r:id="rId124"/>
    <p:sldId id="400" r:id="rId125"/>
    <p:sldId id="402" r:id="rId126"/>
    <p:sldId id="406" r:id="rId127"/>
    <p:sldId id="404" r:id="rId1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21676C1-B9CC-41DF-A165-8F0F30A20403}">
          <p14:sldIdLst>
            <p14:sldId id="353"/>
            <p14:sldId id="360"/>
          </p14:sldIdLst>
        </p14:section>
        <p14:section name="Intro" id="{D9BD6159-F6AD-4E83-8A9A-54848F364906}">
          <p14:sldIdLst>
            <p14:sldId id="361"/>
            <p14:sldId id="446"/>
            <p14:sldId id="445"/>
            <p14:sldId id="363"/>
            <p14:sldId id="440"/>
            <p14:sldId id="495"/>
            <p14:sldId id="354"/>
            <p14:sldId id="355"/>
            <p14:sldId id="497"/>
            <p14:sldId id="407"/>
            <p14:sldId id="498"/>
            <p14:sldId id="366"/>
          </p14:sldIdLst>
        </p14:section>
        <p14:section name=".NET Framework + Core" id="{D0DB4BCB-04C8-41E6-8D5D-A402714EC31A}">
          <p14:sldIdLst>
            <p14:sldId id="367"/>
            <p14:sldId id="442"/>
            <p14:sldId id="357"/>
          </p14:sldIdLst>
        </p14:section>
        <p14:section name="ASP.NET Core" id="{61DEF488-53A6-49C7-A2AE-6D7F4BBAE08C}">
          <p14:sldIdLst>
            <p14:sldId id="410"/>
            <p14:sldId id="369"/>
            <p14:sldId id="463"/>
            <p14:sldId id="467"/>
            <p14:sldId id="466"/>
            <p14:sldId id="464"/>
            <p14:sldId id="465"/>
            <p14:sldId id="429"/>
            <p14:sldId id="443"/>
            <p14:sldId id="444"/>
            <p14:sldId id="525"/>
            <p14:sldId id="457"/>
          </p14:sldIdLst>
        </p14:section>
        <p14:section name="2.1 What's New" id="{107FAC35-2EBD-40CA-8451-00A7505EE709}">
          <p14:sldIdLst>
            <p14:sldId id="500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</p14:sldIdLst>
        </p14:section>
        <p14:section name="2.2 What's New" id="{C9C41BC5-1253-4243-9A9B-2CA933310CCE}">
          <p14:sldIdLst>
            <p14:sldId id="501"/>
            <p14:sldId id="508"/>
            <p14:sldId id="499"/>
            <p14:sldId id="507"/>
            <p14:sldId id="509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10"/>
            <p14:sldId id="520"/>
          </p14:sldIdLst>
        </p14:section>
        <p14:section name="Entity Framework" id="{EB6FFCE3-D04D-4D5D-AB44-D17620795FA6}">
          <p14:sldIdLst>
            <p14:sldId id="388"/>
            <p14:sldId id="487"/>
            <p14:sldId id="503"/>
            <p14:sldId id="493"/>
          </p14:sldIdLst>
        </p14:section>
        <p14:section name="VS2017 + VS Code" id="{33822092-CBC5-45ED-BA82-96CC1DB4B92C}">
          <p14:sldIdLst>
            <p14:sldId id="420"/>
            <p14:sldId id="421"/>
            <p14:sldId id="422"/>
            <p14:sldId id="423"/>
            <p14:sldId id="459"/>
            <p14:sldId id="488"/>
            <p14:sldId id="489"/>
            <p14:sldId id="460"/>
            <p14:sldId id="469"/>
            <p14:sldId id="461"/>
            <p14:sldId id="453"/>
            <p14:sldId id="424"/>
            <p14:sldId id="425"/>
            <p14:sldId id="426"/>
            <p14:sldId id="486"/>
            <p14:sldId id="504"/>
            <p14:sldId id="427"/>
            <p14:sldId id="428"/>
            <p14:sldId id="430"/>
            <p14:sldId id="432"/>
            <p14:sldId id="433"/>
            <p14:sldId id="419"/>
            <p14:sldId id="455"/>
            <p14:sldId id="456"/>
            <p14:sldId id="405"/>
          </p14:sldIdLst>
        </p14:section>
        <p14:section name="References" id="{9369ADF6-22B5-4594-807B-42C4660D5B99}">
          <p14:sldIdLst>
            <p14:sldId id="454"/>
            <p14:sldId id="364"/>
            <p14:sldId id="435"/>
            <p14:sldId id="439"/>
            <p14:sldId id="484"/>
            <p14:sldId id="485"/>
            <p14:sldId id="434"/>
            <p14:sldId id="490"/>
            <p14:sldId id="492"/>
            <p14:sldId id="521"/>
            <p14:sldId id="523"/>
            <p14:sldId id="522"/>
            <p14:sldId id="524"/>
            <p14:sldId id="462"/>
            <p14:sldId id="447"/>
            <p14:sldId id="412"/>
            <p14:sldId id="451"/>
            <p14:sldId id="458"/>
            <p14:sldId id="436"/>
            <p14:sldId id="491"/>
            <p14:sldId id="496"/>
            <p14:sldId id="505"/>
            <p14:sldId id="506"/>
          </p14:sldIdLst>
        </p14:section>
        <p14:section name="Wrapup" id="{114EA49F-C51E-4FB1-9F0E-870099196E42}">
          <p14:sldIdLst>
            <p14:sldId id="448"/>
            <p14:sldId id="450"/>
            <p14:sldId id="399"/>
            <p14:sldId id="400"/>
            <p14:sldId id="402"/>
            <p14:sldId id="406"/>
            <p14:sldId id="4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2D050"/>
    <a:srgbClr val="421E57"/>
    <a:srgbClr val="E98620"/>
    <a:srgbClr val="FFEB8E"/>
    <a:srgbClr val="48BAE7"/>
    <a:srgbClr val="FFFFFF"/>
    <a:srgbClr val="46B4B2"/>
    <a:srgbClr val="009C9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84724" autoAdjust="0"/>
  </p:normalViewPr>
  <p:slideViewPr>
    <p:cSldViewPr snapToGrid="0">
      <p:cViewPr varScale="1">
        <p:scale>
          <a:sx n="77" d="100"/>
          <a:sy n="77" d="100"/>
        </p:scale>
        <p:origin x="549" y="5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presProps" Target="presProps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viewProps" Target="view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theme" Target="theme/theme1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/>
            <a:t>Introduction</a:t>
          </a:r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/>
            <a:t>&gt; .NET (Framework &amp; Core)</a:t>
          </a:r>
        </a:p>
        <a:p>
          <a:r>
            <a:rPr lang="en-US" sz="2400" dirty="0"/>
            <a:t>&gt; ASP.NET Core</a:t>
          </a:r>
        </a:p>
        <a:p>
          <a:r>
            <a:rPr lang="en-US" sz="2400" dirty="0"/>
            <a:t>&gt; Visual Studio &amp; VS Code</a:t>
          </a:r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/>
            <a:t>References + Wrap-up</a:t>
          </a:r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422707-9229-47AE-9F85-55A4D6F4C292}" type="presOf" srcId="{A85D72A2-E45E-4CBC-A327-92003FC03E48}" destId="{33873E8C-2839-494D-888B-2D6045555E23}" srcOrd="0" destOrd="0" presId="urn:microsoft.com/office/officeart/2008/layout/VerticalCurvedList"/>
    <dgm:cxn modelId="{B8C21F10-2688-4991-87F5-07B59583E397}" type="presOf" srcId="{D8099A2D-DFAF-4615-BA0D-8546DEE309E3}" destId="{F4D9450E-B429-4F4B-8D51-12EDAE993C6E}" srcOrd="0" destOrd="0" presId="urn:microsoft.com/office/officeart/2008/layout/VerticalCurvedList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07913A54-349F-4AD9-B052-150A7F381A0F}" type="presOf" srcId="{8BF3C4E9-F523-4844-A02F-E2C5E7F72065}" destId="{8A181E3F-A5E6-42EC-B617-38C9DB2D11F2}" srcOrd="0" destOrd="0" presId="urn:microsoft.com/office/officeart/2008/layout/VerticalCurvedList"/>
    <dgm:cxn modelId="{1DDEBA7F-71E5-4D81-8FD7-D14A1780AFE1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9CB585F6-67F2-4502-A289-852709E4FE0A}" type="presOf" srcId="{E2E715B1-F839-4A90-97CA-36FB28EBEABE}" destId="{41C0712D-6230-42F5-8134-6AA77C571944}" srcOrd="0" destOrd="0" presId="urn:microsoft.com/office/officeart/2008/layout/VerticalCurvedList"/>
    <dgm:cxn modelId="{F3A36F00-ABB8-40C5-8809-C269369F87E1}" type="presParOf" srcId="{33873E8C-2839-494D-888B-2D6045555E23}" destId="{D59E550D-D540-47A2-AD11-29F1227ADA12}" srcOrd="0" destOrd="0" presId="urn:microsoft.com/office/officeart/2008/layout/VerticalCurvedList"/>
    <dgm:cxn modelId="{4E476C4F-DC3B-41CE-A332-36825B0F5026}" type="presParOf" srcId="{D59E550D-D540-47A2-AD11-29F1227ADA12}" destId="{2B945AF4-EBAD-4BCF-A053-8CAC79D97DB0}" srcOrd="0" destOrd="0" presId="urn:microsoft.com/office/officeart/2008/layout/VerticalCurvedList"/>
    <dgm:cxn modelId="{70D06BBE-70C4-4FCF-9679-79280BE8A135}" type="presParOf" srcId="{2B945AF4-EBAD-4BCF-A053-8CAC79D97DB0}" destId="{35404107-AD22-4C43-A8C0-048C8CA28C68}" srcOrd="0" destOrd="0" presId="urn:microsoft.com/office/officeart/2008/layout/VerticalCurvedList"/>
    <dgm:cxn modelId="{48B9300F-23F8-471E-A9B4-58CC8F3A11D2}" type="presParOf" srcId="{2B945AF4-EBAD-4BCF-A053-8CAC79D97DB0}" destId="{8A181E3F-A5E6-42EC-B617-38C9DB2D11F2}" srcOrd="1" destOrd="0" presId="urn:microsoft.com/office/officeart/2008/layout/VerticalCurvedList"/>
    <dgm:cxn modelId="{288A9071-2D45-4371-8F3E-C91C50244CB6}" type="presParOf" srcId="{2B945AF4-EBAD-4BCF-A053-8CAC79D97DB0}" destId="{DDB94675-9A40-4FB4-A0BA-6E33CFF76253}" srcOrd="2" destOrd="0" presId="urn:microsoft.com/office/officeart/2008/layout/VerticalCurvedList"/>
    <dgm:cxn modelId="{A9E7BB27-B76E-40DC-A56F-AD5493F248BE}" type="presParOf" srcId="{2B945AF4-EBAD-4BCF-A053-8CAC79D97DB0}" destId="{66352355-C448-46B8-8708-0C0B4FA6D1EF}" srcOrd="3" destOrd="0" presId="urn:microsoft.com/office/officeart/2008/layout/VerticalCurvedList"/>
    <dgm:cxn modelId="{2254F741-DD67-468E-820F-7267918753C5}" type="presParOf" srcId="{D59E550D-D540-47A2-AD11-29F1227ADA12}" destId="{41C0712D-6230-42F5-8134-6AA77C571944}" srcOrd="1" destOrd="0" presId="urn:microsoft.com/office/officeart/2008/layout/VerticalCurvedList"/>
    <dgm:cxn modelId="{59D2973D-3327-47E2-961C-5FA7C648899B}" type="presParOf" srcId="{D59E550D-D540-47A2-AD11-29F1227ADA12}" destId="{D38834FE-0550-4E19-A777-696F868F313F}" srcOrd="2" destOrd="0" presId="urn:microsoft.com/office/officeart/2008/layout/VerticalCurvedList"/>
    <dgm:cxn modelId="{751284FE-2B7A-4272-847A-29F20DE82D93}" type="presParOf" srcId="{D38834FE-0550-4E19-A777-696F868F313F}" destId="{62AF6F62-0EC8-4091-A054-8417D73400FD}" srcOrd="0" destOrd="0" presId="urn:microsoft.com/office/officeart/2008/layout/VerticalCurvedList"/>
    <dgm:cxn modelId="{BD00448B-DE22-463F-AFE9-79E8D9798CB6}" type="presParOf" srcId="{D59E550D-D540-47A2-AD11-29F1227ADA12}" destId="{F4D9450E-B429-4F4B-8D51-12EDAE993C6E}" srcOrd="3" destOrd="0" presId="urn:microsoft.com/office/officeart/2008/layout/VerticalCurvedList"/>
    <dgm:cxn modelId="{A04E3FA0-B83F-4704-B36A-E607CAA6FEDB}" type="presParOf" srcId="{D59E550D-D540-47A2-AD11-29F1227ADA12}" destId="{31740FF1-553D-4F29-96E7-2814DB57E2A1}" srcOrd="4" destOrd="0" presId="urn:microsoft.com/office/officeart/2008/layout/VerticalCurvedList"/>
    <dgm:cxn modelId="{7FA89A1F-40C5-49B7-8F3C-EC5CA5392472}" type="presParOf" srcId="{31740FF1-553D-4F29-96E7-2814DB57E2A1}" destId="{C95EA77B-C461-4AE5-ACC6-E2281CC000F5}" srcOrd="0" destOrd="0" presId="urn:microsoft.com/office/officeart/2008/layout/VerticalCurvedList"/>
    <dgm:cxn modelId="{90FB3558-9BF2-40FB-8DF9-81D96FE5C19B}" type="presParOf" srcId="{D59E550D-D540-47A2-AD11-29F1227ADA12}" destId="{6B747725-816F-497E-AD1A-3B239F472931}" srcOrd="5" destOrd="0" presId="urn:microsoft.com/office/officeart/2008/layout/VerticalCurvedList"/>
    <dgm:cxn modelId="{D24557CB-4298-4105-A0A6-6CAB581F224D}" type="presParOf" srcId="{D59E550D-D540-47A2-AD11-29F1227ADA12}" destId="{0E9D947C-13F2-4239-B168-E36A53AC6625}" srcOrd="6" destOrd="0" presId="urn:microsoft.com/office/officeart/2008/layout/VerticalCurvedList"/>
    <dgm:cxn modelId="{46153DEE-0F65-42FA-AC5E-482F11449A01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/>
            <a:t>Introduction</a:t>
          </a:r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/>
            <a:t>&gt; .NET (Framework &amp; Core)</a:t>
          </a:r>
        </a:p>
        <a:p>
          <a:r>
            <a:rPr lang="en-US" sz="2400" dirty="0"/>
            <a:t>&gt; ASP.NET Core</a:t>
          </a:r>
        </a:p>
        <a:p>
          <a:r>
            <a:rPr lang="en-US" sz="2400" dirty="0"/>
            <a:t>&gt; Visual Studio &amp; VS Code</a:t>
          </a:r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/>
            <a:t>References + Wrap-up</a:t>
          </a:r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422707-9229-47AE-9F85-55A4D6F4C292}" type="presOf" srcId="{A85D72A2-E45E-4CBC-A327-92003FC03E48}" destId="{33873E8C-2839-494D-888B-2D6045555E23}" srcOrd="0" destOrd="0" presId="urn:microsoft.com/office/officeart/2008/layout/VerticalCurvedList"/>
    <dgm:cxn modelId="{B8C21F10-2688-4991-87F5-07B59583E397}" type="presOf" srcId="{D8099A2D-DFAF-4615-BA0D-8546DEE309E3}" destId="{F4D9450E-B429-4F4B-8D51-12EDAE993C6E}" srcOrd="0" destOrd="0" presId="urn:microsoft.com/office/officeart/2008/layout/VerticalCurvedList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07913A54-349F-4AD9-B052-150A7F381A0F}" type="presOf" srcId="{8BF3C4E9-F523-4844-A02F-E2C5E7F72065}" destId="{8A181E3F-A5E6-42EC-B617-38C9DB2D11F2}" srcOrd="0" destOrd="0" presId="urn:microsoft.com/office/officeart/2008/layout/VerticalCurvedList"/>
    <dgm:cxn modelId="{1DDEBA7F-71E5-4D81-8FD7-D14A1780AFE1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9CB585F6-67F2-4502-A289-852709E4FE0A}" type="presOf" srcId="{E2E715B1-F839-4A90-97CA-36FB28EBEABE}" destId="{41C0712D-6230-42F5-8134-6AA77C571944}" srcOrd="0" destOrd="0" presId="urn:microsoft.com/office/officeart/2008/layout/VerticalCurvedList"/>
    <dgm:cxn modelId="{F3A36F00-ABB8-40C5-8809-C269369F87E1}" type="presParOf" srcId="{33873E8C-2839-494D-888B-2D6045555E23}" destId="{D59E550D-D540-47A2-AD11-29F1227ADA12}" srcOrd="0" destOrd="0" presId="urn:microsoft.com/office/officeart/2008/layout/VerticalCurvedList"/>
    <dgm:cxn modelId="{4E476C4F-DC3B-41CE-A332-36825B0F5026}" type="presParOf" srcId="{D59E550D-D540-47A2-AD11-29F1227ADA12}" destId="{2B945AF4-EBAD-4BCF-A053-8CAC79D97DB0}" srcOrd="0" destOrd="0" presId="urn:microsoft.com/office/officeart/2008/layout/VerticalCurvedList"/>
    <dgm:cxn modelId="{70D06BBE-70C4-4FCF-9679-79280BE8A135}" type="presParOf" srcId="{2B945AF4-EBAD-4BCF-A053-8CAC79D97DB0}" destId="{35404107-AD22-4C43-A8C0-048C8CA28C68}" srcOrd="0" destOrd="0" presId="urn:microsoft.com/office/officeart/2008/layout/VerticalCurvedList"/>
    <dgm:cxn modelId="{48B9300F-23F8-471E-A9B4-58CC8F3A11D2}" type="presParOf" srcId="{2B945AF4-EBAD-4BCF-A053-8CAC79D97DB0}" destId="{8A181E3F-A5E6-42EC-B617-38C9DB2D11F2}" srcOrd="1" destOrd="0" presId="urn:microsoft.com/office/officeart/2008/layout/VerticalCurvedList"/>
    <dgm:cxn modelId="{288A9071-2D45-4371-8F3E-C91C50244CB6}" type="presParOf" srcId="{2B945AF4-EBAD-4BCF-A053-8CAC79D97DB0}" destId="{DDB94675-9A40-4FB4-A0BA-6E33CFF76253}" srcOrd="2" destOrd="0" presId="urn:microsoft.com/office/officeart/2008/layout/VerticalCurvedList"/>
    <dgm:cxn modelId="{A9E7BB27-B76E-40DC-A56F-AD5493F248BE}" type="presParOf" srcId="{2B945AF4-EBAD-4BCF-A053-8CAC79D97DB0}" destId="{66352355-C448-46B8-8708-0C0B4FA6D1EF}" srcOrd="3" destOrd="0" presId="urn:microsoft.com/office/officeart/2008/layout/VerticalCurvedList"/>
    <dgm:cxn modelId="{2254F741-DD67-468E-820F-7267918753C5}" type="presParOf" srcId="{D59E550D-D540-47A2-AD11-29F1227ADA12}" destId="{41C0712D-6230-42F5-8134-6AA77C571944}" srcOrd="1" destOrd="0" presId="urn:microsoft.com/office/officeart/2008/layout/VerticalCurvedList"/>
    <dgm:cxn modelId="{59D2973D-3327-47E2-961C-5FA7C648899B}" type="presParOf" srcId="{D59E550D-D540-47A2-AD11-29F1227ADA12}" destId="{D38834FE-0550-4E19-A777-696F868F313F}" srcOrd="2" destOrd="0" presId="urn:microsoft.com/office/officeart/2008/layout/VerticalCurvedList"/>
    <dgm:cxn modelId="{751284FE-2B7A-4272-847A-29F20DE82D93}" type="presParOf" srcId="{D38834FE-0550-4E19-A777-696F868F313F}" destId="{62AF6F62-0EC8-4091-A054-8417D73400FD}" srcOrd="0" destOrd="0" presId="urn:microsoft.com/office/officeart/2008/layout/VerticalCurvedList"/>
    <dgm:cxn modelId="{BD00448B-DE22-463F-AFE9-79E8D9798CB6}" type="presParOf" srcId="{D59E550D-D540-47A2-AD11-29F1227ADA12}" destId="{F4D9450E-B429-4F4B-8D51-12EDAE993C6E}" srcOrd="3" destOrd="0" presId="urn:microsoft.com/office/officeart/2008/layout/VerticalCurvedList"/>
    <dgm:cxn modelId="{A04E3FA0-B83F-4704-B36A-E607CAA6FEDB}" type="presParOf" srcId="{D59E550D-D540-47A2-AD11-29F1227ADA12}" destId="{31740FF1-553D-4F29-96E7-2814DB57E2A1}" srcOrd="4" destOrd="0" presId="urn:microsoft.com/office/officeart/2008/layout/VerticalCurvedList"/>
    <dgm:cxn modelId="{7FA89A1F-40C5-49B7-8F3C-EC5CA5392472}" type="presParOf" srcId="{31740FF1-553D-4F29-96E7-2814DB57E2A1}" destId="{C95EA77B-C461-4AE5-ACC6-E2281CC000F5}" srcOrd="0" destOrd="0" presId="urn:microsoft.com/office/officeart/2008/layout/VerticalCurvedList"/>
    <dgm:cxn modelId="{90FB3558-9BF2-40FB-8DF9-81D96FE5C19B}" type="presParOf" srcId="{D59E550D-D540-47A2-AD11-29F1227ADA12}" destId="{6B747725-816F-497E-AD1A-3B239F472931}" srcOrd="5" destOrd="0" presId="urn:microsoft.com/office/officeart/2008/layout/VerticalCurvedList"/>
    <dgm:cxn modelId="{D24557CB-4298-4105-A0A6-6CAB581F224D}" type="presParOf" srcId="{D59E550D-D540-47A2-AD11-29F1227ADA12}" destId="{0E9D947C-13F2-4239-B168-E36A53AC6625}" srcOrd="6" destOrd="0" presId="urn:microsoft.com/office/officeart/2008/layout/VerticalCurvedList"/>
    <dgm:cxn modelId="{46153DEE-0F65-42FA-AC5E-482F11449A01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9A6997-05AC-47D0-8EB8-4A251895106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B31389-63D6-4E95-9118-CF053C4E12C4}">
      <dgm:prSet phldrT="[Text]"/>
      <dgm:spPr/>
      <dgm:t>
        <a:bodyPr/>
        <a:lstStyle/>
        <a:p>
          <a:r>
            <a:rPr lang="en-US" dirty="0"/>
            <a:t>Partial views </a:t>
          </a:r>
        </a:p>
      </dgm:t>
    </dgm:pt>
    <dgm:pt modelId="{175015FD-62E5-4DC4-885F-5912997FEF74}" type="parTrans" cxnId="{5AB60B44-2370-4F11-A3D9-BA268DD314FF}">
      <dgm:prSet/>
      <dgm:spPr/>
      <dgm:t>
        <a:bodyPr/>
        <a:lstStyle/>
        <a:p>
          <a:endParaRPr lang="en-US"/>
        </a:p>
      </dgm:t>
    </dgm:pt>
    <dgm:pt modelId="{1FC496A0-0C94-448E-B96F-9D6D974522CF}" type="sibTrans" cxnId="{5AB60B44-2370-4F11-A3D9-BA268DD314FF}">
      <dgm:prSet/>
      <dgm:spPr/>
      <dgm:t>
        <a:bodyPr/>
        <a:lstStyle/>
        <a:p>
          <a:endParaRPr lang="en-US"/>
        </a:p>
      </dgm:t>
    </dgm:pt>
    <dgm:pt modelId="{D4132CAF-3CE7-4B5E-89A2-785D35E2FFC8}">
      <dgm:prSet phldrT="[Text]"/>
      <dgm:spPr/>
      <dgm:t>
        <a:bodyPr/>
        <a:lstStyle/>
        <a:p>
          <a:r>
            <a:rPr lang="en-US" dirty="0"/>
            <a:t>View components</a:t>
          </a:r>
        </a:p>
      </dgm:t>
    </dgm:pt>
    <dgm:pt modelId="{8B285257-88C2-4999-A075-67B3F51848BB}" type="parTrans" cxnId="{A6C4A3D1-05DC-42A3-8544-6D7E2FAF2012}">
      <dgm:prSet/>
      <dgm:spPr/>
      <dgm:t>
        <a:bodyPr/>
        <a:lstStyle/>
        <a:p>
          <a:endParaRPr lang="en-US"/>
        </a:p>
      </dgm:t>
    </dgm:pt>
    <dgm:pt modelId="{A72BF1BA-E57A-40E8-A988-2232449B88F2}" type="sibTrans" cxnId="{A6C4A3D1-05DC-42A3-8544-6D7E2FAF2012}">
      <dgm:prSet/>
      <dgm:spPr/>
      <dgm:t>
        <a:bodyPr/>
        <a:lstStyle/>
        <a:p>
          <a:endParaRPr lang="en-US"/>
        </a:p>
      </dgm:t>
    </dgm:pt>
    <dgm:pt modelId="{9354B187-7573-489F-9927-3FFE815BDBC0}">
      <dgm:prSet phldrT="[Text]"/>
      <dgm:spPr/>
      <dgm:t>
        <a:bodyPr/>
        <a:lstStyle/>
        <a:p>
          <a:r>
            <a:rPr lang="en-US" dirty="0"/>
            <a:t>Tag helpers</a:t>
          </a:r>
        </a:p>
      </dgm:t>
    </dgm:pt>
    <dgm:pt modelId="{9FC2FEEC-9B4B-4776-B67C-B49526D1D516}" type="parTrans" cxnId="{188566AC-79B6-48C9-A51B-4599C1F72658}">
      <dgm:prSet/>
      <dgm:spPr/>
      <dgm:t>
        <a:bodyPr/>
        <a:lstStyle/>
        <a:p>
          <a:endParaRPr lang="en-US"/>
        </a:p>
      </dgm:t>
    </dgm:pt>
    <dgm:pt modelId="{A5ABBEF3-3FF1-4C14-B681-38FA6FA2198B}" type="sibTrans" cxnId="{188566AC-79B6-48C9-A51B-4599C1F72658}">
      <dgm:prSet/>
      <dgm:spPr/>
      <dgm:t>
        <a:bodyPr/>
        <a:lstStyle/>
        <a:p>
          <a:endParaRPr lang="en-US"/>
        </a:p>
      </dgm:t>
    </dgm:pt>
    <dgm:pt modelId="{484DC8D2-D29C-4BBF-8CF5-B117BB735119}">
      <dgm:prSet phldrT="[Text]"/>
      <dgm:spPr/>
      <dgm:t>
        <a:bodyPr/>
        <a:lstStyle/>
        <a:p>
          <a:r>
            <a:rPr lang="en-US" dirty="0"/>
            <a:t>Razor Class Libraries</a:t>
          </a:r>
        </a:p>
      </dgm:t>
    </dgm:pt>
    <dgm:pt modelId="{C88826D7-72FF-46D6-9E67-AC732E5D68B3}" type="parTrans" cxnId="{EB780CED-E2B4-4AE5-8626-B340B765CA93}">
      <dgm:prSet/>
      <dgm:spPr/>
      <dgm:t>
        <a:bodyPr/>
        <a:lstStyle/>
        <a:p>
          <a:endParaRPr lang="en-US"/>
        </a:p>
      </dgm:t>
    </dgm:pt>
    <dgm:pt modelId="{E6FF875B-8FF0-4B27-B328-C8B8E2098C88}" type="sibTrans" cxnId="{EB780CED-E2B4-4AE5-8626-B340B765CA93}">
      <dgm:prSet/>
      <dgm:spPr/>
      <dgm:t>
        <a:bodyPr/>
        <a:lstStyle/>
        <a:p>
          <a:endParaRPr lang="en-US"/>
        </a:p>
      </dgm:t>
    </dgm:pt>
    <dgm:pt modelId="{815311F3-4F53-45CC-AF6E-83C6D9E9757F}">
      <dgm:prSet phldrT="[Text]"/>
      <dgm:spPr/>
      <dgm:t>
        <a:bodyPr/>
        <a:lstStyle/>
        <a:p>
          <a:r>
            <a:rPr lang="en-US" dirty="0"/>
            <a:t>NuGet packages</a:t>
          </a:r>
        </a:p>
      </dgm:t>
    </dgm:pt>
    <dgm:pt modelId="{5DD0DB59-C987-4B12-9383-FC33B5486756}" type="parTrans" cxnId="{9E19E460-113E-472D-9ACC-358E52C875D8}">
      <dgm:prSet/>
      <dgm:spPr/>
      <dgm:t>
        <a:bodyPr/>
        <a:lstStyle/>
        <a:p>
          <a:endParaRPr lang="en-US"/>
        </a:p>
      </dgm:t>
    </dgm:pt>
    <dgm:pt modelId="{D775ABCC-7204-455A-81BD-50278DD1F591}" type="sibTrans" cxnId="{9E19E460-113E-472D-9ACC-358E52C875D8}">
      <dgm:prSet/>
      <dgm:spPr/>
      <dgm:t>
        <a:bodyPr/>
        <a:lstStyle/>
        <a:p>
          <a:endParaRPr lang="en-US"/>
        </a:p>
      </dgm:t>
    </dgm:pt>
    <dgm:pt modelId="{88BD863B-6358-46CC-A03B-2241880C8691}" type="pres">
      <dgm:prSet presAssocID="{3D9A6997-05AC-47D0-8EB8-4A251895106F}" presName="diagram" presStyleCnt="0">
        <dgm:presLayoutVars>
          <dgm:dir/>
          <dgm:resizeHandles val="exact"/>
        </dgm:presLayoutVars>
      </dgm:prSet>
      <dgm:spPr/>
    </dgm:pt>
    <dgm:pt modelId="{3A600C19-FF63-4A59-AB90-00A9B5924FCD}" type="pres">
      <dgm:prSet presAssocID="{98B31389-63D6-4E95-9118-CF053C4E12C4}" presName="node" presStyleLbl="node1" presStyleIdx="0" presStyleCnt="5">
        <dgm:presLayoutVars>
          <dgm:bulletEnabled val="1"/>
        </dgm:presLayoutVars>
      </dgm:prSet>
      <dgm:spPr/>
    </dgm:pt>
    <dgm:pt modelId="{BC0CDD67-0B2E-443E-9231-8BE58AD4B655}" type="pres">
      <dgm:prSet presAssocID="{1FC496A0-0C94-448E-B96F-9D6D974522CF}" presName="sibTrans" presStyleCnt="0"/>
      <dgm:spPr/>
    </dgm:pt>
    <dgm:pt modelId="{82FD6108-509B-495E-A6E3-5C354DA47D85}" type="pres">
      <dgm:prSet presAssocID="{D4132CAF-3CE7-4B5E-89A2-785D35E2FFC8}" presName="node" presStyleLbl="node1" presStyleIdx="1" presStyleCnt="5">
        <dgm:presLayoutVars>
          <dgm:bulletEnabled val="1"/>
        </dgm:presLayoutVars>
      </dgm:prSet>
      <dgm:spPr/>
    </dgm:pt>
    <dgm:pt modelId="{4DBFEC6F-C4FC-4584-9B2D-A1970607FF85}" type="pres">
      <dgm:prSet presAssocID="{A72BF1BA-E57A-40E8-A988-2232449B88F2}" presName="sibTrans" presStyleCnt="0"/>
      <dgm:spPr/>
    </dgm:pt>
    <dgm:pt modelId="{AAA2C927-D6BC-43D7-A071-3E17C35A1B44}" type="pres">
      <dgm:prSet presAssocID="{9354B187-7573-489F-9927-3FFE815BDBC0}" presName="node" presStyleLbl="node1" presStyleIdx="2" presStyleCnt="5">
        <dgm:presLayoutVars>
          <dgm:bulletEnabled val="1"/>
        </dgm:presLayoutVars>
      </dgm:prSet>
      <dgm:spPr/>
    </dgm:pt>
    <dgm:pt modelId="{BCF94DEE-CDF4-4A7D-93BA-8A894FE03E32}" type="pres">
      <dgm:prSet presAssocID="{A5ABBEF3-3FF1-4C14-B681-38FA6FA2198B}" presName="sibTrans" presStyleCnt="0"/>
      <dgm:spPr/>
    </dgm:pt>
    <dgm:pt modelId="{AD4218A3-BA73-4EF8-9F7B-9D1D60E46F7E}" type="pres">
      <dgm:prSet presAssocID="{484DC8D2-D29C-4BBF-8CF5-B117BB735119}" presName="node" presStyleLbl="node1" presStyleIdx="3" presStyleCnt="5">
        <dgm:presLayoutVars>
          <dgm:bulletEnabled val="1"/>
        </dgm:presLayoutVars>
      </dgm:prSet>
      <dgm:spPr/>
    </dgm:pt>
    <dgm:pt modelId="{8DFBD448-5018-44FA-A103-0195A71AF108}" type="pres">
      <dgm:prSet presAssocID="{E6FF875B-8FF0-4B27-B328-C8B8E2098C88}" presName="sibTrans" presStyleCnt="0"/>
      <dgm:spPr/>
    </dgm:pt>
    <dgm:pt modelId="{54288226-4DFF-45A9-9320-8F8A2FEFB4C5}" type="pres">
      <dgm:prSet presAssocID="{815311F3-4F53-45CC-AF6E-83C6D9E9757F}" presName="node" presStyleLbl="node1" presStyleIdx="4" presStyleCnt="5">
        <dgm:presLayoutVars>
          <dgm:bulletEnabled val="1"/>
        </dgm:presLayoutVars>
      </dgm:prSet>
      <dgm:spPr/>
    </dgm:pt>
  </dgm:ptLst>
  <dgm:cxnLst>
    <dgm:cxn modelId="{5340FD0A-1EAF-4E95-9696-0BCE82293542}" type="presOf" srcId="{484DC8D2-D29C-4BBF-8CF5-B117BB735119}" destId="{AD4218A3-BA73-4EF8-9F7B-9D1D60E46F7E}" srcOrd="0" destOrd="0" presId="urn:microsoft.com/office/officeart/2005/8/layout/default"/>
    <dgm:cxn modelId="{901BC70B-4A9E-40A6-A6DB-A04F14EC3BFA}" type="presOf" srcId="{815311F3-4F53-45CC-AF6E-83C6D9E9757F}" destId="{54288226-4DFF-45A9-9320-8F8A2FEFB4C5}" srcOrd="0" destOrd="0" presId="urn:microsoft.com/office/officeart/2005/8/layout/default"/>
    <dgm:cxn modelId="{9E19E460-113E-472D-9ACC-358E52C875D8}" srcId="{3D9A6997-05AC-47D0-8EB8-4A251895106F}" destId="{815311F3-4F53-45CC-AF6E-83C6D9E9757F}" srcOrd="4" destOrd="0" parTransId="{5DD0DB59-C987-4B12-9383-FC33B5486756}" sibTransId="{D775ABCC-7204-455A-81BD-50278DD1F591}"/>
    <dgm:cxn modelId="{5AB60B44-2370-4F11-A3D9-BA268DD314FF}" srcId="{3D9A6997-05AC-47D0-8EB8-4A251895106F}" destId="{98B31389-63D6-4E95-9118-CF053C4E12C4}" srcOrd="0" destOrd="0" parTransId="{175015FD-62E5-4DC4-885F-5912997FEF74}" sibTransId="{1FC496A0-0C94-448E-B96F-9D6D974522CF}"/>
    <dgm:cxn modelId="{6FB14F66-C0B3-46F7-B735-A0F736463B6A}" type="presOf" srcId="{9354B187-7573-489F-9927-3FFE815BDBC0}" destId="{AAA2C927-D6BC-43D7-A071-3E17C35A1B44}" srcOrd="0" destOrd="0" presId="urn:microsoft.com/office/officeart/2005/8/layout/default"/>
    <dgm:cxn modelId="{28AF78A9-642E-4DD4-B60E-57F50A6FAE13}" type="presOf" srcId="{98B31389-63D6-4E95-9118-CF053C4E12C4}" destId="{3A600C19-FF63-4A59-AB90-00A9B5924FCD}" srcOrd="0" destOrd="0" presId="urn:microsoft.com/office/officeart/2005/8/layout/default"/>
    <dgm:cxn modelId="{188566AC-79B6-48C9-A51B-4599C1F72658}" srcId="{3D9A6997-05AC-47D0-8EB8-4A251895106F}" destId="{9354B187-7573-489F-9927-3FFE815BDBC0}" srcOrd="2" destOrd="0" parTransId="{9FC2FEEC-9B4B-4776-B67C-B49526D1D516}" sibTransId="{A5ABBEF3-3FF1-4C14-B681-38FA6FA2198B}"/>
    <dgm:cxn modelId="{87460BC2-3C8C-4AD4-86BB-45FCED0D4140}" type="presOf" srcId="{D4132CAF-3CE7-4B5E-89A2-785D35E2FFC8}" destId="{82FD6108-509B-495E-A6E3-5C354DA47D85}" srcOrd="0" destOrd="0" presId="urn:microsoft.com/office/officeart/2005/8/layout/default"/>
    <dgm:cxn modelId="{A6C4A3D1-05DC-42A3-8544-6D7E2FAF2012}" srcId="{3D9A6997-05AC-47D0-8EB8-4A251895106F}" destId="{D4132CAF-3CE7-4B5E-89A2-785D35E2FFC8}" srcOrd="1" destOrd="0" parTransId="{8B285257-88C2-4999-A075-67B3F51848BB}" sibTransId="{A72BF1BA-E57A-40E8-A988-2232449B88F2}"/>
    <dgm:cxn modelId="{3BFACBEA-8316-4DB6-AA67-4A2E3C792AEC}" type="presOf" srcId="{3D9A6997-05AC-47D0-8EB8-4A251895106F}" destId="{88BD863B-6358-46CC-A03B-2241880C8691}" srcOrd="0" destOrd="0" presId="urn:microsoft.com/office/officeart/2005/8/layout/default"/>
    <dgm:cxn modelId="{EB780CED-E2B4-4AE5-8626-B340B765CA93}" srcId="{3D9A6997-05AC-47D0-8EB8-4A251895106F}" destId="{484DC8D2-D29C-4BBF-8CF5-B117BB735119}" srcOrd="3" destOrd="0" parTransId="{C88826D7-72FF-46D6-9E67-AC732E5D68B3}" sibTransId="{E6FF875B-8FF0-4B27-B328-C8B8E2098C88}"/>
    <dgm:cxn modelId="{733EA650-B9D2-48CD-878C-73C82FFC4C25}" type="presParOf" srcId="{88BD863B-6358-46CC-A03B-2241880C8691}" destId="{3A600C19-FF63-4A59-AB90-00A9B5924FCD}" srcOrd="0" destOrd="0" presId="urn:microsoft.com/office/officeart/2005/8/layout/default"/>
    <dgm:cxn modelId="{3FA9E100-A26F-417D-90D6-C39EC5645956}" type="presParOf" srcId="{88BD863B-6358-46CC-A03B-2241880C8691}" destId="{BC0CDD67-0B2E-443E-9231-8BE58AD4B655}" srcOrd="1" destOrd="0" presId="urn:microsoft.com/office/officeart/2005/8/layout/default"/>
    <dgm:cxn modelId="{EDA0C7CE-CAC8-48AE-85BA-6EA3F676AD5C}" type="presParOf" srcId="{88BD863B-6358-46CC-A03B-2241880C8691}" destId="{82FD6108-509B-495E-A6E3-5C354DA47D85}" srcOrd="2" destOrd="0" presId="urn:microsoft.com/office/officeart/2005/8/layout/default"/>
    <dgm:cxn modelId="{E4D7AC37-640D-44F4-A416-B60A47DF45DE}" type="presParOf" srcId="{88BD863B-6358-46CC-A03B-2241880C8691}" destId="{4DBFEC6F-C4FC-4584-9B2D-A1970607FF85}" srcOrd="3" destOrd="0" presId="urn:microsoft.com/office/officeart/2005/8/layout/default"/>
    <dgm:cxn modelId="{AF59C690-88E2-4C0B-BB76-0D283D743234}" type="presParOf" srcId="{88BD863B-6358-46CC-A03B-2241880C8691}" destId="{AAA2C927-D6BC-43D7-A071-3E17C35A1B44}" srcOrd="4" destOrd="0" presId="urn:microsoft.com/office/officeart/2005/8/layout/default"/>
    <dgm:cxn modelId="{FD67CF37-3E94-47DD-A094-E858ACD652CD}" type="presParOf" srcId="{88BD863B-6358-46CC-A03B-2241880C8691}" destId="{BCF94DEE-CDF4-4A7D-93BA-8A894FE03E32}" srcOrd="5" destOrd="0" presId="urn:microsoft.com/office/officeart/2005/8/layout/default"/>
    <dgm:cxn modelId="{33AEA7B5-E93D-4FC5-A90D-23D1B7E2A046}" type="presParOf" srcId="{88BD863B-6358-46CC-A03B-2241880C8691}" destId="{AD4218A3-BA73-4EF8-9F7B-9D1D60E46F7E}" srcOrd="6" destOrd="0" presId="urn:microsoft.com/office/officeart/2005/8/layout/default"/>
    <dgm:cxn modelId="{EC8651D5-FA20-4A8A-9B2A-45F19FDFCE59}" type="presParOf" srcId="{88BD863B-6358-46CC-A03B-2241880C8691}" destId="{8DFBD448-5018-44FA-A103-0195A71AF108}" srcOrd="7" destOrd="0" presId="urn:microsoft.com/office/officeart/2005/8/layout/default"/>
    <dgm:cxn modelId="{F2F38895-3952-45AB-8A13-312B16C4D881}" type="presParOf" srcId="{88BD863B-6358-46CC-A03B-2241880C8691}" destId="{54288226-4DFF-45A9-9320-8F8A2FEFB4C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/>
            <a:t>Introduction</a:t>
          </a:r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/>
            <a:t>&gt; .NET (Framework &amp; Core)</a:t>
          </a:r>
        </a:p>
        <a:p>
          <a:r>
            <a:rPr lang="en-US" sz="2400" dirty="0"/>
            <a:t>&gt; ASP.NET Core</a:t>
          </a:r>
        </a:p>
        <a:p>
          <a:r>
            <a:rPr lang="en-US" sz="2400" dirty="0"/>
            <a:t>&gt; Visual Studio &amp; VS Code</a:t>
          </a:r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/>
            <a:t>References + Wrap-up</a:t>
          </a:r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422707-9229-47AE-9F85-55A4D6F4C292}" type="presOf" srcId="{A85D72A2-E45E-4CBC-A327-92003FC03E48}" destId="{33873E8C-2839-494D-888B-2D6045555E23}" srcOrd="0" destOrd="0" presId="urn:microsoft.com/office/officeart/2008/layout/VerticalCurvedList"/>
    <dgm:cxn modelId="{B8C21F10-2688-4991-87F5-07B59583E397}" type="presOf" srcId="{D8099A2D-DFAF-4615-BA0D-8546DEE309E3}" destId="{F4D9450E-B429-4F4B-8D51-12EDAE993C6E}" srcOrd="0" destOrd="0" presId="urn:microsoft.com/office/officeart/2008/layout/VerticalCurvedList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07913A54-349F-4AD9-B052-150A7F381A0F}" type="presOf" srcId="{8BF3C4E9-F523-4844-A02F-E2C5E7F72065}" destId="{8A181E3F-A5E6-42EC-B617-38C9DB2D11F2}" srcOrd="0" destOrd="0" presId="urn:microsoft.com/office/officeart/2008/layout/VerticalCurvedList"/>
    <dgm:cxn modelId="{1DDEBA7F-71E5-4D81-8FD7-D14A1780AFE1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9CB585F6-67F2-4502-A289-852709E4FE0A}" type="presOf" srcId="{E2E715B1-F839-4A90-97CA-36FB28EBEABE}" destId="{41C0712D-6230-42F5-8134-6AA77C571944}" srcOrd="0" destOrd="0" presId="urn:microsoft.com/office/officeart/2008/layout/VerticalCurvedList"/>
    <dgm:cxn modelId="{F3A36F00-ABB8-40C5-8809-C269369F87E1}" type="presParOf" srcId="{33873E8C-2839-494D-888B-2D6045555E23}" destId="{D59E550D-D540-47A2-AD11-29F1227ADA12}" srcOrd="0" destOrd="0" presId="urn:microsoft.com/office/officeart/2008/layout/VerticalCurvedList"/>
    <dgm:cxn modelId="{4E476C4F-DC3B-41CE-A332-36825B0F5026}" type="presParOf" srcId="{D59E550D-D540-47A2-AD11-29F1227ADA12}" destId="{2B945AF4-EBAD-4BCF-A053-8CAC79D97DB0}" srcOrd="0" destOrd="0" presId="urn:microsoft.com/office/officeart/2008/layout/VerticalCurvedList"/>
    <dgm:cxn modelId="{70D06BBE-70C4-4FCF-9679-79280BE8A135}" type="presParOf" srcId="{2B945AF4-EBAD-4BCF-A053-8CAC79D97DB0}" destId="{35404107-AD22-4C43-A8C0-048C8CA28C68}" srcOrd="0" destOrd="0" presId="urn:microsoft.com/office/officeart/2008/layout/VerticalCurvedList"/>
    <dgm:cxn modelId="{48B9300F-23F8-471E-A9B4-58CC8F3A11D2}" type="presParOf" srcId="{2B945AF4-EBAD-4BCF-A053-8CAC79D97DB0}" destId="{8A181E3F-A5E6-42EC-B617-38C9DB2D11F2}" srcOrd="1" destOrd="0" presId="urn:microsoft.com/office/officeart/2008/layout/VerticalCurvedList"/>
    <dgm:cxn modelId="{288A9071-2D45-4371-8F3E-C91C50244CB6}" type="presParOf" srcId="{2B945AF4-EBAD-4BCF-A053-8CAC79D97DB0}" destId="{DDB94675-9A40-4FB4-A0BA-6E33CFF76253}" srcOrd="2" destOrd="0" presId="urn:microsoft.com/office/officeart/2008/layout/VerticalCurvedList"/>
    <dgm:cxn modelId="{A9E7BB27-B76E-40DC-A56F-AD5493F248BE}" type="presParOf" srcId="{2B945AF4-EBAD-4BCF-A053-8CAC79D97DB0}" destId="{66352355-C448-46B8-8708-0C0B4FA6D1EF}" srcOrd="3" destOrd="0" presId="urn:microsoft.com/office/officeart/2008/layout/VerticalCurvedList"/>
    <dgm:cxn modelId="{2254F741-DD67-468E-820F-7267918753C5}" type="presParOf" srcId="{D59E550D-D540-47A2-AD11-29F1227ADA12}" destId="{41C0712D-6230-42F5-8134-6AA77C571944}" srcOrd="1" destOrd="0" presId="urn:microsoft.com/office/officeart/2008/layout/VerticalCurvedList"/>
    <dgm:cxn modelId="{59D2973D-3327-47E2-961C-5FA7C648899B}" type="presParOf" srcId="{D59E550D-D540-47A2-AD11-29F1227ADA12}" destId="{D38834FE-0550-4E19-A777-696F868F313F}" srcOrd="2" destOrd="0" presId="urn:microsoft.com/office/officeart/2008/layout/VerticalCurvedList"/>
    <dgm:cxn modelId="{751284FE-2B7A-4272-847A-29F20DE82D93}" type="presParOf" srcId="{D38834FE-0550-4E19-A777-696F868F313F}" destId="{62AF6F62-0EC8-4091-A054-8417D73400FD}" srcOrd="0" destOrd="0" presId="urn:microsoft.com/office/officeart/2008/layout/VerticalCurvedList"/>
    <dgm:cxn modelId="{BD00448B-DE22-463F-AFE9-79E8D9798CB6}" type="presParOf" srcId="{D59E550D-D540-47A2-AD11-29F1227ADA12}" destId="{F4D9450E-B429-4F4B-8D51-12EDAE993C6E}" srcOrd="3" destOrd="0" presId="urn:microsoft.com/office/officeart/2008/layout/VerticalCurvedList"/>
    <dgm:cxn modelId="{A04E3FA0-B83F-4704-B36A-E607CAA6FEDB}" type="presParOf" srcId="{D59E550D-D540-47A2-AD11-29F1227ADA12}" destId="{31740FF1-553D-4F29-96E7-2814DB57E2A1}" srcOrd="4" destOrd="0" presId="urn:microsoft.com/office/officeart/2008/layout/VerticalCurvedList"/>
    <dgm:cxn modelId="{7FA89A1F-40C5-49B7-8F3C-EC5CA5392472}" type="presParOf" srcId="{31740FF1-553D-4F29-96E7-2814DB57E2A1}" destId="{C95EA77B-C461-4AE5-ACC6-E2281CC000F5}" srcOrd="0" destOrd="0" presId="urn:microsoft.com/office/officeart/2008/layout/VerticalCurvedList"/>
    <dgm:cxn modelId="{90FB3558-9BF2-40FB-8DF9-81D96FE5C19B}" type="presParOf" srcId="{D59E550D-D540-47A2-AD11-29F1227ADA12}" destId="{6B747725-816F-497E-AD1A-3B239F472931}" srcOrd="5" destOrd="0" presId="urn:microsoft.com/office/officeart/2008/layout/VerticalCurvedList"/>
    <dgm:cxn modelId="{D24557CB-4298-4105-A0A6-6CAB581F224D}" type="presParOf" srcId="{D59E550D-D540-47A2-AD11-29F1227ADA12}" destId="{0E9D947C-13F2-4239-B168-E36A53AC6625}" srcOrd="6" destOrd="0" presId="urn:microsoft.com/office/officeart/2008/layout/VerticalCurvedList"/>
    <dgm:cxn modelId="{46153DEE-0F65-42FA-AC5E-482F11449A01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/>
            <a:t>Introduction</a:t>
          </a:r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/>
            <a:t>&gt; .NET (Framework &amp; Core)</a:t>
          </a:r>
        </a:p>
        <a:p>
          <a:r>
            <a:rPr lang="en-US" sz="2400" dirty="0"/>
            <a:t>&gt; ASP.NET Core</a:t>
          </a:r>
        </a:p>
        <a:p>
          <a:r>
            <a:rPr lang="en-US" sz="2400" dirty="0"/>
            <a:t>&gt; Visual Studio &amp; VS Code</a:t>
          </a:r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/>
            <a:t>References + Wrap-up</a:t>
          </a:r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422707-9229-47AE-9F85-55A4D6F4C292}" type="presOf" srcId="{A85D72A2-E45E-4CBC-A327-92003FC03E48}" destId="{33873E8C-2839-494D-888B-2D6045555E23}" srcOrd="0" destOrd="0" presId="urn:microsoft.com/office/officeart/2008/layout/VerticalCurvedList"/>
    <dgm:cxn modelId="{B8C21F10-2688-4991-87F5-07B59583E397}" type="presOf" srcId="{D8099A2D-DFAF-4615-BA0D-8546DEE309E3}" destId="{F4D9450E-B429-4F4B-8D51-12EDAE993C6E}" srcOrd="0" destOrd="0" presId="urn:microsoft.com/office/officeart/2008/layout/VerticalCurvedList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07913A54-349F-4AD9-B052-150A7F381A0F}" type="presOf" srcId="{8BF3C4E9-F523-4844-A02F-E2C5E7F72065}" destId="{8A181E3F-A5E6-42EC-B617-38C9DB2D11F2}" srcOrd="0" destOrd="0" presId="urn:microsoft.com/office/officeart/2008/layout/VerticalCurvedList"/>
    <dgm:cxn modelId="{1DDEBA7F-71E5-4D81-8FD7-D14A1780AFE1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9CB585F6-67F2-4502-A289-852709E4FE0A}" type="presOf" srcId="{E2E715B1-F839-4A90-97CA-36FB28EBEABE}" destId="{41C0712D-6230-42F5-8134-6AA77C571944}" srcOrd="0" destOrd="0" presId="urn:microsoft.com/office/officeart/2008/layout/VerticalCurvedList"/>
    <dgm:cxn modelId="{F3A36F00-ABB8-40C5-8809-C269369F87E1}" type="presParOf" srcId="{33873E8C-2839-494D-888B-2D6045555E23}" destId="{D59E550D-D540-47A2-AD11-29F1227ADA12}" srcOrd="0" destOrd="0" presId="urn:microsoft.com/office/officeart/2008/layout/VerticalCurvedList"/>
    <dgm:cxn modelId="{4E476C4F-DC3B-41CE-A332-36825B0F5026}" type="presParOf" srcId="{D59E550D-D540-47A2-AD11-29F1227ADA12}" destId="{2B945AF4-EBAD-4BCF-A053-8CAC79D97DB0}" srcOrd="0" destOrd="0" presId="urn:microsoft.com/office/officeart/2008/layout/VerticalCurvedList"/>
    <dgm:cxn modelId="{70D06BBE-70C4-4FCF-9679-79280BE8A135}" type="presParOf" srcId="{2B945AF4-EBAD-4BCF-A053-8CAC79D97DB0}" destId="{35404107-AD22-4C43-A8C0-048C8CA28C68}" srcOrd="0" destOrd="0" presId="urn:microsoft.com/office/officeart/2008/layout/VerticalCurvedList"/>
    <dgm:cxn modelId="{48B9300F-23F8-471E-A9B4-58CC8F3A11D2}" type="presParOf" srcId="{2B945AF4-EBAD-4BCF-A053-8CAC79D97DB0}" destId="{8A181E3F-A5E6-42EC-B617-38C9DB2D11F2}" srcOrd="1" destOrd="0" presId="urn:microsoft.com/office/officeart/2008/layout/VerticalCurvedList"/>
    <dgm:cxn modelId="{288A9071-2D45-4371-8F3E-C91C50244CB6}" type="presParOf" srcId="{2B945AF4-EBAD-4BCF-A053-8CAC79D97DB0}" destId="{DDB94675-9A40-4FB4-A0BA-6E33CFF76253}" srcOrd="2" destOrd="0" presId="urn:microsoft.com/office/officeart/2008/layout/VerticalCurvedList"/>
    <dgm:cxn modelId="{A9E7BB27-B76E-40DC-A56F-AD5493F248BE}" type="presParOf" srcId="{2B945AF4-EBAD-4BCF-A053-8CAC79D97DB0}" destId="{66352355-C448-46B8-8708-0C0B4FA6D1EF}" srcOrd="3" destOrd="0" presId="urn:microsoft.com/office/officeart/2008/layout/VerticalCurvedList"/>
    <dgm:cxn modelId="{2254F741-DD67-468E-820F-7267918753C5}" type="presParOf" srcId="{D59E550D-D540-47A2-AD11-29F1227ADA12}" destId="{41C0712D-6230-42F5-8134-6AA77C571944}" srcOrd="1" destOrd="0" presId="urn:microsoft.com/office/officeart/2008/layout/VerticalCurvedList"/>
    <dgm:cxn modelId="{59D2973D-3327-47E2-961C-5FA7C648899B}" type="presParOf" srcId="{D59E550D-D540-47A2-AD11-29F1227ADA12}" destId="{D38834FE-0550-4E19-A777-696F868F313F}" srcOrd="2" destOrd="0" presId="urn:microsoft.com/office/officeart/2008/layout/VerticalCurvedList"/>
    <dgm:cxn modelId="{751284FE-2B7A-4272-847A-29F20DE82D93}" type="presParOf" srcId="{D38834FE-0550-4E19-A777-696F868F313F}" destId="{62AF6F62-0EC8-4091-A054-8417D73400FD}" srcOrd="0" destOrd="0" presId="urn:microsoft.com/office/officeart/2008/layout/VerticalCurvedList"/>
    <dgm:cxn modelId="{BD00448B-DE22-463F-AFE9-79E8D9798CB6}" type="presParOf" srcId="{D59E550D-D540-47A2-AD11-29F1227ADA12}" destId="{F4D9450E-B429-4F4B-8D51-12EDAE993C6E}" srcOrd="3" destOrd="0" presId="urn:microsoft.com/office/officeart/2008/layout/VerticalCurvedList"/>
    <dgm:cxn modelId="{A04E3FA0-B83F-4704-B36A-E607CAA6FEDB}" type="presParOf" srcId="{D59E550D-D540-47A2-AD11-29F1227ADA12}" destId="{31740FF1-553D-4F29-96E7-2814DB57E2A1}" srcOrd="4" destOrd="0" presId="urn:microsoft.com/office/officeart/2008/layout/VerticalCurvedList"/>
    <dgm:cxn modelId="{7FA89A1F-40C5-49B7-8F3C-EC5CA5392472}" type="presParOf" srcId="{31740FF1-553D-4F29-96E7-2814DB57E2A1}" destId="{C95EA77B-C461-4AE5-ACC6-E2281CC000F5}" srcOrd="0" destOrd="0" presId="urn:microsoft.com/office/officeart/2008/layout/VerticalCurvedList"/>
    <dgm:cxn modelId="{90FB3558-9BF2-40FB-8DF9-81D96FE5C19B}" type="presParOf" srcId="{D59E550D-D540-47A2-AD11-29F1227ADA12}" destId="{6B747725-816F-497E-AD1A-3B239F472931}" srcOrd="5" destOrd="0" presId="urn:microsoft.com/office/officeart/2008/layout/VerticalCurvedList"/>
    <dgm:cxn modelId="{D24557CB-4298-4105-A0A6-6CAB581F224D}" type="presParOf" srcId="{D59E550D-D540-47A2-AD11-29F1227ADA12}" destId="{0E9D947C-13F2-4239-B168-E36A53AC6625}" srcOrd="6" destOrd="0" presId="urn:microsoft.com/office/officeart/2008/layout/VerticalCurvedList"/>
    <dgm:cxn modelId="{46153DEE-0F65-42FA-AC5E-482F11449A01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00C19-FF63-4A59-AB90-00A9B5924FCD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Partial views </a:t>
          </a:r>
        </a:p>
      </dsp:txBody>
      <dsp:txXfrm>
        <a:off x="1221978" y="2645"/>
        <a:ext cx="2706687" cy="1624012"/>
      </dsp:txXfrm>
    </dsp:sp>
    <dsp:sp modelId="{82FD6108-509B-495E-A6E3-5C354DA47D85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View components</a:t>
          </a:r>
        </a:p>
      </dsp:txBody>
      <dsp:txXfrm>
        <a:off x="4199334" y="2645"/>
        <a:ext cx="2706687" cy="1624012"/>
      </dsp:txXfrm>
    </dsp:sp>
    <dsp:sp modelId="{AAA2C927-D6BC-43D7-A071-3E17C35A1B44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Tag helpers</a:t>
          </a:r>
        </a:p>
      </dsp:txBody>
      <dsp:txXfrm>
        <a:off x="1221978" y="1897327"/>
        <a:ext cx="2706687" cy="1624012"/>
      </dsp:txXfrm>
    </dsp:sp>
    <dsp:sp modelId="{AD4218A3-BA73-4EF8-9F7B-9D1D60E46F7E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Razor Class Libraries</a:t>
          </a:r>
        </a:p>
      </dsp:txBody>
      <dsp:txXfrm>
        <a:off x="4199334" y="1897327"/>
        <a:ext cx="2706687" cy="1624012"/>
      </dsp:txXfrm>
    </dsp:sp>
    <dsp:sp modelId="{54288226-4DFF-45A9-9320-8F8A2FEFB4C5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NuGet packages</a:t>
          </a:r>
        </a:p>
      </dsp:txBody>
      <dsp:txXfrm>
        <a:off x="2710656" y="3792008"/>
        <a:ext cx="2706687" cy="1624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90FE3-7537-4D15-A9F5-FDF1805FD5F8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C67A6-C0E7-47DF-97C2-CA9B1127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1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7976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8670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6413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1659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467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1381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2330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5140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010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5622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37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52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1058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0158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449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9748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067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6263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4247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3508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  <a:p>
            <a:endParaRPr lang="en-US" dirty="0"/>
          </a:p>
          <a:p>
            <a:r>
              <a:rPr lang="en-US" dirty="0"/>
              <a:t>Microsoft email:</a:t>
            </a:r>
            <a:r>
              <a:rPr lang="en-US" baseline="0" dirty="0"/>
              <a:t> shchowd@microsoft.com</a:t>
            </a:r>
          </a:p>
          <a:p>
            <a:r>
              <a:rPr lang="en-US" baseline="0" dirty="0"/>
              <a:t>Personal Twitter: @shahedC</a:t>
            </a:r>
            <a:endParaRPr lang="en-US" dirty="0"/>
          </a:p>
          <a:p>
            <a:endParaRPr lang="en-US" dirty="0"/>
          </a:p>
          <a:p>
            <a:r>
              <a:rPr lang="en-US" dirty="0"/>
              <a:t>Dev Blog: WakeUpAndCode.com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>
                <a:solidFill>
                  <a:prstClr val="black"/>
                </a:solidFill>
              </a:rPr>
              <a:pPr/>
              <a:t>119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80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5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75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Variables, Operators &amp; Loops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75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9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08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ASP .NET 5.0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74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6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32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0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04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05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0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9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33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8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23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8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30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ASP .NET 5.0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29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37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27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59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19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6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049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91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556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3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45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63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679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4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14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ASP .NET 5.0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EEC66-7BF3-4CAD-9E14-6F7448A6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5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22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098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43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93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96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192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431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231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839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699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34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853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574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704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2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23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881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188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92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813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/>
              <a:t>ASP .NET 5.0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820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343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411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66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079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49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9E9FC-B671-424D-AD31-3E8C5FC94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469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137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71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06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388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55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380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164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0161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100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6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519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174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54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728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395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629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7270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1/15/2019 8:46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5260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1/15/2019 8:46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82080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120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08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185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667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4472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1919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231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392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6506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6172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678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193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C67A6-C0E7-47DF-97C2-CA9B1127539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5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303830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16497"/>
            <a:ext cx="11079822" cy="92211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98770515"/>
              </p:ext>
            </p:extLst>
          </p:nvPr>
        </p:nvGraphicFramePr>
        <p:xfrm>
          <a:off x="584200" y="1476596"/>
          <a:ext cx="11056420" cy="432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76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13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77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9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con" descr="Ones-and-zeroes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9" y="4928556"/>
            <a:ext cx="2714605" cy="1972396"/>
          </a:xfrm>
          <a:prstGeom prst="rect">
            <a:avLst/>
          </a:prstGeom>
        </p:spPr>
      </p:pic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0" y="2194768"/>
            <a:ext cx="12192001" cy="1081833"/>
          </a:xfrm>
          <a:prstGeom prst="rect">
            <a:avLst/>
          </a:prstGeom>
        </p:spPr>
        <p:txBody>
          <a:bodyPr/>
          <a:lstStyle>
            <a:lvl1pPr algn="ctr">
              <a:defRPr lang="en-US" sz="5400" b="0" kern="1200" cap="none" spc="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-1588" y="3276600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200" b="0" kern="1200" cap="none" spc="-102" baseline="0" dirty="0">
                <a:ln w="3175">
                  <a:noFill/>
                </a:ln>
                <a:solidFill>
                  <a:srgbClr val="FFFF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12158585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03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3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88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17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>
                <a:solidFill>
                  <a:srgbClr val="3C454F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62634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38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22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44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52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0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54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433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89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1323066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>
                <a:solidFill>
                  <a:srgbClr val="289FD7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991024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16497"/>
            <a:ext cx="11079822" cy="92211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2313139"/>
              </p:ext>
            </p:extLst>
          </p:nvPr>
        </p:nvGraphicFramePr>
        <p:xfrm>
          <a:off x="584200" y="1476596"/>
          <a:ext cx="11056420" cy="43203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6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r>
                        <a:rPr lang="en-US" sz="2000" dirty="0"/>
                        <a:t>Heading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9F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Heading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9F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Heading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9F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Heading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9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r>
                        <a:rPr lang="en-US" sz="1600" dirty="0"/>
                        <a:t>Content</a:t>
                      </a:r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93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98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38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2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6960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7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2858845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41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16497"/>
            <a:ext cx="11079822" cy="92211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584200" y="1476596"/>
          <a:ext cx="11056420" cy="432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259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617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>
                <a:solidFill>
                  <a:srgbClr val="BDCD2C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127618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52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92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4040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52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73707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58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16497"/>
            <a:ext cx="11079822" cy="92211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584200" y="1476596"/>
          <a:ext cx="11056420" cy="432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C454F"/>
                          </a:solidFill>
                        </a:rPr>
                        <a:t>Content</a:t>
                      </a:r>
                    </a:p>
                    <a:p>
                      <a:endParaRPr lang="en-US" sz="1600" dirty="0">
                        <a:solidFill>
                          <a:srgbClr val="3C454F"/>
                        </a:solidFill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191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4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183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9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289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38425" y="5517221"/>
            <a:ext cx="5013325" cy="1026863"/>
          </a:xfrm>
        </p:spPr>
        <p:txBody>
          <a:bodyPr/>
          <a:lstStyle>
            <a:lvl1pPr>
              <a:defRPr>
                <a:solidFill>
                  <a:srgbClr val="289FD7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Title/role</a:t>
            </a:r>
          </a:p>
        </p:txBody>
      </p:sp>
    </p:spTree>
    <p:extLst>
      <p:ext uri="{BB962C8B-B14F-4D97-AF65-F5344CB8AC3E}">
        <p14:creationId xmlns:p14="http://schemas.microsoft.com/office/powerpoint/2010/main" val="1069162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531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36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3229571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40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3414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47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731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98" y="457199"/>
            <a:ext cx="4211227" cy="193667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457432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798" y="2604070"/>
            <a:ext cx="4211227" cy="326491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22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78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98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5" y="1122363"/>
            <a:ext cx="1103444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5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425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97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42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07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666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465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27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9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48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46288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48" y="4863467"/>
            <a:ext cx="12190352" cy="199453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51633" y="5253375"/>
            <a:ext cx="2596555" cy="1146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2" y="470066"/>
            <a:ext cx="1423303" cy="3036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599824" y="4863467"/>
            <a:ext cx="4592176" cy="19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22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599824" y="4985515"/>
            <a:ext cx="4592176" cy="1872486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233488" y="291069"/>
            <a:ext cx="2689274" cy="452654"/>
          </a:xfrm>
        </p:spPr>
        <p:txBody>
          <a:bodyPr/>
          <a:lstStyle>
            <a:lvl1pPr marL="0" marR="0" indent="0" algn="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961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77180" y="5923422"/>
            <a:ext cx="1601979" cy="651821"/>
          </a:xfrm>
          <a:prstGeom prst="rect">
            <a:avLst/>
          </a:prstGeom>
        </p:spPr>
        <p:txBody>
          <a:bodyPr wrap="none" lIns="179285" tIns="143428" rIns="179285" bIns="143428">
            <a:spAutoFit/>
          </a:bodyPr>
          <a:lstStyle/>
          <a:p>
            <a:r>
              <a:rPr lang="en-US" sz="2353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353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353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6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044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26326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7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266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941" b="0">
                <a:latin typeface="+mn-lt"/>
              </a:defRPr>
            </a:lvl1pPr>
            <a:lvl2pPr marL="250553" indent="0">
              <a:buFont typeface="Wingdings" panose="05000000000000000000" pitchFamily="2" charset="2"/>
              <a:buNone/>
              <a:defRPr sz="2353" b="0"/>
            </a:lvl2pPr>
            <a:lvl3pPr marL="441968" indent="0">
              <a:buFont typeface="Wingdings" panose="05000000000000000000" pitchFamily="2" charset="2"/>
              <a:buNone/>
              <a:tabLst/>
              <a:defRPr sz="2157" b="0"/>
            </a:lvl3pPr>
            <a:lvl4pPr marL="639608" indent="0">
              <a:buFont typeface="Wingdings" panose="05000000000000000000" pitchFamily="2" charset="2"/>
              <a:buNone/>
              <a:defRPr sz="2157" b="0"/>
            </a:lvl4pPr>
            <a:lvl5pPr marL="837250" indent="0">
              <a:buFont typeface="Wingdings" panose="05000000000000000000" pitchFamily="2" charset="2"/>
              <a:buNone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0553" indent="0">
              <a:buFont typeface="Arial" panose="020B0604020202020204" pitchFamily="34" charset="0"/>
              <a:buNone/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1968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39608" indent="0">
              <a:buFont typeface="Arial" panose="020B0604020202020204" pitchFamily="34" charset="0"/>
              <a:buNone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37250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04217" marR="0" lvl="0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04217" marR="0" lvl="1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04217" marR="0" lvl="2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04217" marR="0" lvl="3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04217" marR="0" lvl="4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227209" indent="-227209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625" indent="-168072">
              <a:buFont typeface="Wingdings" panose="05000000000000000000" pitchFamily="2" charset="2"/>
              <a:buChar char=""/>
              <a:defRPr sz="2353" b="0"/>
            </a:lvl2pPr>
            <a:lvl3pPr marL="627160" indent="-185191">
              <a:buFont typeface="Wingdings" panose="05000000000000000000" pitchFamily="2" charset="2"/>
              <a:buChar char=""/>
              <a:tabLst/>
              <a:defRPr sz="2157" b="0"/>
            </a:lvl3pPr>
            <a:lvl4pPr marL="812350" indent="-172742">
              <a:buFont typeface="Wingdings" panose="05000000000000000000" pitchFamily="2" charset="2"/>
              <a:buChar char=""/>
              <a:defRPr sz="2157" b="0"/>
            </a:lvl4pPr>
            <a:lvl5pPr marL="1003766" indent="-166517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698" indent="-336145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8113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753" indent="-336145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395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209" marR="0" lvl="0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27209" marR="0" lvl="1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209" marR="0" lvl="2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209" marR="0" lvl="3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209" marR="0" lvl="4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018020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855543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16452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697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98" y="2111604"/>
            <a:ext cx="11079822" cy="3980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60388" y="1534096"/>
            <a:ext cx="11080750" cy="4375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cap="all" baseline="0"/>
            </a:lvl1pPr>
            <a:lvl5pPr>
              <a:defRPr/>
            </a:lvl5pPr>
          </a:lstStyle>
          <a:p>
            <a:pPr lvl="0"/>
            <a:r>
              <a:rPr lang="en-US" dirty="0"/>
              <a:t>Secondary refining headline</a:t>
            </a:r>
          </a:p>
        </p:txBody>
      </p:sp>
    </p:spTree>
    <p:extLst>
      <p:ext uri="{BB962C8B-B14F-4D97-AF65-F5344CB8AC3E}">
        <p14:creationId xmlns:p14="http://schemas.microsoft.com/office/powerpoint/2010/main" val="4246363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723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336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2225866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0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8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320828"/>
          </a:xfrm>
        </p:spPr>
        <p:txBody>
          <a:bodyPr>
            <a:spAutoFit/>
          </a:bodyPr>
          <a:lstStyle>
            <a:lvl1pPr>
              <a:defRPr sz="392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663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97420" y="6256216"/>
            <a:ext cx="2743200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6150" y="37658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Topic/Title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9829" y="5363109"/>
            <a:ext cx="5911921" cy="813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8632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9600" kern="120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kern="1200">
          <a:solidFill>
            <a:srgbClr val="1D4380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289FD7"/>
                </a:solidFill>
                <a:latin typeface="+mj-lt"/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6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73" r:id="rId3"/>
    <p:sldLayoutId id="2147483720" r:id="rId4"/>
    <p:sldLayoutId id="2147483779" r:id="rId5"/>
    <p:sldLayoutId id="2147483721" r:id="rId6"/>
    <p:sldLayoutId id="2147483726" r:id="rId7"/>
    <p:sldLayoutId id="2147483722" r:id="rId8"/>
    <p:sldLayoutId id="214748381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1BE4E-1F91-49DA-A204-28A383D68637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EE40-9F35-411C-8984-5CAB3ACA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6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45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60798" y="6256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289FD7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617081"/>
                </a:solidFill>
              </a:rPr>
              <a:t>Microsoft Azure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617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617081"/>
                </a:solidFill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8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75" r:id="rId3"/>
    <p:sldLayoutId id="2147483737" r:id="rId4"/>
    <p:sldLayoutId id="2147483781" r:id="rId5"/>
    <p:sldLayoutId id="2147483738" r:id="rId6"/>
    <p:sldLayoutId id="2147483739" r:id="rId7"/>
    <p:sldLayoutId id="214748374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89FD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4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60798" y="6256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289FD7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171B0"/>
                </a:solidFill>
              </a:rPr>
              <a:t>Microsoft Azure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0171B0"/>
                </a:solidFill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6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76" r:id="rId3"/>
    <p:sldLayoutId id="2147483744" r:id="rId4"/>
    <p:sldLayoutId id="2147483782" r:id="rId5"/>
    <p:sldLayoutId id="2147483745" r:id="rId6"/>
    <p:sldLayoutId id="2147483746" r:id="rId7"/>
    <p:sldLayoutId id="214748374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89FD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60798" y="6256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289FD7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289FD7"/>
                </a:solidFill>
              </a:rPr>
              <a:t>Microsoft Azure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617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289FD7"/>
                </a:solidFill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2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77" r:id="rId3"/>
    <p:sldLayoutId id="2147483751" r:id="rId4"/>
    <p:sldLayoutId id="2147483783" r:id="rId5"/>
    <p:sldLayoutId id="2147483752" r:id="rId6"/>
    <p:sldLayoutId id="2147483753" r:id="rId7"/>
    <p:sldLayoutId id="214748375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89FD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rgbClr val="61708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61708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708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1708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1708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798" y="416496"/>
            <a:ext cx="11079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98" y="1876996"/>
            <a:ext cx="11079822" cy="421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3" y="-1916710"/>
            <a:ext cx="1916710" cy="19167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16172" y="-1299953"/>
            <a:ext cx="848413" cy="683197"/>
          </a:xfrm>
          <a:prstGeom prst="rect">
            <a:avLst/>
          </a:prstGeom>
          <a:solidFill>
            <a:srgbClr val="28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468279" y="-1299953"/>
            <a:ext cx="848413" cy="683197"/>
          </a:xfrm>
          <a:prstGeom prst="rect">
            <a:avLst/>
          </a:prstGeom>
          <a:solidFill>
            <a:srgbClr val="80B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67521" y="-1299953"/>
            <a:ext cx="848413" cy="683197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400774" y="-1299953"/>
            <a:ext cx="848413" cy="683197"/>
          </a:xfrm>
          <a:prstGeom prst="rect">
            <a:avLst/>
          </a:prstGeom>
          <a:solidFill>
            <a:srgbClr val="E3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34027" y="-1299953"/>
            <a:ext cx="848413" cy="683197"/>
          </a:xfrm>
          <a:prstGeom prst="rect">
            <a:avLst/>
          </a:prstGeom>
          <a:solidFill>
            <a:srgbClr val="01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304987" y="-1299953"/>
            <a:ext cx="848413" cy="683197"/>
          </a:xfrm>
          <a:prstGeom prst="rect">
            <a:avLst/>
          </a:prstGeom>
          <a:solidFill>
            <a:srgbClr val="1D4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60798" y="6256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289FD7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617081"/>
                </a:solidFill>
              </a:rPr>
              <a:t>Microsoft Azure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3290" cy="6858000"/>
          </a:xfrm>
          <a:prstGeom prst="rect">
            <a:avLst/>
          </a:prstGeom>
          <a:solidFill>
            <a:srgbClr val="3C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97420" y="6274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617081"/>
                </a:solidFill>
              </a:defRPr>
            </a:lvl1pPr>
          </a:lstStyle>
          <a:p>
            <a:fld id="{0D099E2A-118A-4377-8F98-2DF40BCBA9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4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78" r:id="rId3"/>
    <p:sldLayoutId id="2147483761" r:id="rId4"/>
    <p:sldLayoutId id="2147483762" r:id="rId5"/>
    <p:sldLayoutId id="2147483763" r:id="rId6"/>
    <p:sldLayoutId id="21474837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89FD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D5B8E-D8C5-4D84-BA13-A6CBEAD737F9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DC12-DC60-4FC3-945C-9CE77A62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2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4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ka.ms/AspNetCore-DotNetConf2018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ka.ms/AspNetCore-Ignite2018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ka.ms/AspNetCore-Connect2018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--lYHxrsLsc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otnetconf.net/" TargetMode="External"/><Relationship Id="rId5" Type="http://schemas.openxmlformats.org/officeDocument/2006/relationships/hyperlink" Target="https://channel9.msdn.com/" TargetMode="External"/><Relationship Id="rId4" Type="http://schemas.openxmlformats.org/officeDocument/2006/relationships/image" Target="../media/image7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microsoft.com/en-us/aspnet/core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webdev/2017/08/14/announcing-asp-net-core-2-0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webdev/2018/02/02/asp-net-core-2-1-roadmap/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dotnet/core/blob/master/roadmap.md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webdev/2018/05/07/asp-net-core-2-1-0-rc1-now-available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dotnet/2018/05/30/announcing-net-core-2-1/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webdev/2018/12/04/asp-net-core-2-2-available-today/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nicestack.io/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hyperlink" Target="https://channel9.msdn.com/" TargetMode="External"/><Relationship Id="rId3" Type="http://schemas.openxmlformats.org/officeDocument/2006/relationships/hyperlink" Target="http://www.asp.net/" TargetMode="External"/><Relationship Id="rId7" Type="http://schemas.openxmlformats.org/officeDocument/2006/relationships/hyperlink" Target="http://www.dotnetconf.net/" TargetMode="External"/><Relationship Id="rId12" Type="http://schemas.openxmlformats.org/officeDocument/2006/relationships/hyperlink" Target="https://github.com/dotnet/core/blob/master/roadmap.md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anselman.com/blog" TargetMode="External"/><Relationship Id="rId11" Type="http://schemas.openxmlformats.org/officeDocument/2006/relationships/hyperlink" Target="https://github.com/aspnet/Home/wiki/Roadmap" TargetMode="External"/><Relationship Id="rId5" Type="http://schemas.openxmlformats.org/officeDocument/2006/relationships/hyperlink" Target="https://blogs.msdn.microsoft.com/webdev" TargetMode="External"/><Relationship Id="rId10" Type="http://schemas.openxmlformats.org/officeDocument/2006/relationships/hyperlink" Target="https://docs.microsoft.com/en-us/dotnet/articles/csharp/csharp-7" TargetMode="External"/><Relationship Id="rId4" Type="http://schemas.openxmlformats.org/officeDocument/2006/relationships/hyperlink" Target="https://www.microsoft.com/net" TargetMode="External"/><Relationship Id="rId9" Type="http://schemas.openxmlformats.org/officeDocument/2006/relationships/hyperlink" Target="https://docs.microsoft.com/en-us/aspnet/core/tutorials/first-mvc-app" TargetMode="Externa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otnet/cli" TargetMode="External"/><Relationship Id="rId3" Type="http://schemas.openxmlformats.org/officeDocument/2006/relationships/hyperlink" Target="http://www.hishambinateya.com/welcome-razor-pages" TargetMode="External"/><Relationship Id="rId7" Type="http://schemas.openxmlformats.org/officeDocument/2006/relationships/hyperlink" Target="https://code.visualstudio.com/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microsoft.com/en-us/aspnet/core/migration/mvc" TargetMode="External"/><Relationship Id="rId5" Type="http://schemas.openxmlformats.org/officeDocument/2006/relationships/hyperlink" Target="https://blogs.msdn.microsoft.com/visualstudio/2016/11/18/live-unit-testing-visual-studio-2017-rc" TargetMode="External"/><Relationship Id="rId4" Type="http://schemas.openxmlformats.org/officeDocument/2006/relationships/hyperlink" Target="https://docs.microsoft.com/en-us/aspnet/core/mvc/razor-pages" TargetMode="Externa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mailto:shchowd@microsoft.com" TargetMode="Externa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hyperlink" Target="http://twitter.com/shahed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microsoft.com/en-us/dotnet/csharp/whats-new/csharp-7-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sdn.microsoft.com/dotnet/2018/12/05/take-c-8-0-for-a-spi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ishambinateya.com/welcome-razor-page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microsoft.com/en-us/aspnet/core/mvc/razor-pag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microsoft.com/en-us/aspnet/core/mvc/views/razor?view=aspnetcore-2.2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sdn.microsoft.com/webdev/2018/02/27/asp-net-core-2-1-0-preview1-getting-started-with-signalr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sp.net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dotnet.com/quick-summary-whats-new-asp-net-core-2-1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tnet.microsoft.com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docs.microsoft.com/en-us/aspnet/core/release-notes/aspnetcore-2.2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.xml"/><Relationship Id="rId4" Type="http://schemas.openxmlformats.org/officeDocument/2006/relationships/hyperlink" Target="https://docs.microsoft.com/en-us/aspnet/core/release-notes/aspnetcore-2.2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3.xml"/><Relationship Id="rId4" Type="http://schemas.openxmlformats.org/officeDocument/2006/relationships/hyperlink" Target="https://docs.microsoft.com/en-us/aspnet/core/release-notes/aspnetcore-2.2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logs.msdn.com/b/dotnet/archive/2014/12/04/introducing-net-core.aspx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spnet/core/release-notes/aspnetcore-2.2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s://www.pluralsight.com/authors/julie-lerman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isualstudio.com/vs/preview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isualstudio.com/downloads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icrosoft.com/net/download/dotnet-core/sdk-2.1.300-preview1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tnet.microsoft.com/download/dotnet-core/2.2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sdn.microsoft.com/webdev/2018/02/27/asp-net-core-2-1-0-preview1-using-asp-net-core-previews-on-azure-app-service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de.visualstudio.com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dotnet/2018/05/07/net-core-3-and-support-for-windows-desktop-applications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.msdn.microsoft.com/visualstudio/2016/11/18/live-unit-testing-visual-studio-2017-rc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microsoft.com/en-us/aspnet/core/migration/mvc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dotnet/cli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dotnet/core/tools/?tabs=netcore2x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app-service/scripts/app-service-cli-deploy-github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gs.msdn.microsoft.com/webdev/" TargetMode="External"/><Relationship Id="rId5" Type="http://schemas.openxmlformats.org/officeDocument/2006/relationships/hyperlink" Target="https://www.hanselman.com/blog/" TargetMode="External"/><Relationship Id="rId4" Type="http://schemas.openxmlformats.org/officeDocument/2006/relationships/image" Target="../media/image6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nel9.msdn.com/Events/Visual-Studio/Visual-Studio-2017-Launch?sort=viewed&amp;direction=asc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Events/Build/2017/b8048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Shows/On-NET/NET-Core-21-Roadmap-PT1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Shows/On-NET/NET-Core-21-Roadmap-PT2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uild.microsoft.com/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events/Build/2018/BRK2151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nnel9.msdn.com/events/Build/2018/BRK2147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ka.ms/AspNetCore-Build201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57" y="723520"/>
            <a:ext cx="12192001" cy="1765042"/>
          </a:xfrm>
        </p:spPr>
        <p:txBody>
          <a:bodyPr>
            <a:noAutofit/>
          </a:bodyPr>
          <a:lstStyle/>
          <a:p>
            <a:r>
              <a:rPr lang="en-US" sz="8000" dirty="0"/>
              <a:t>ASP.NET </a:t>
            </a:r>
            <a:r>
              <a:rPr lang="en-US" sz="8000"/>
              <a:t>Core 2.2</a:t>
            </a:r>
            <a:endParaRPr lang="en-US" sz="8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799" y="3666936"/>
            <a:ext cx="5584371" cy="2048064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Shahed Chowdhuri</a:t>
            </a:r>
          </a:p>
          <a:p>
            <a:pPr algn="l"/>
            <a:r>
              <a:rPr lang="en-US" sz="2800" dirty="0"/>
              <a:t>Microsoft Corporation </a:t>
            </a:r>
          </a:p>
          <a:p>
            <a:pPr algn="l"/>
            <a:r>
              <a:rPr lang="en-US" sz="2800" dirty="0"/>
              <a:t>@</a:t>
            </a:r>
            <a:r>
              <a:rPr lang="en-US" sz="2800" dirty="0" err="1"/>
              <a:t>shahedC</a:t>
            </a:r>
            <a:endParaRPr lang="en-US" sz="2800" dirty="0"/>
          </a:p>
          <a:p>
            <a:pPr algn="l"/>
            <a:r>
              <a:rPr lang="en-US" sz="2800" dirty="0"/>
              <a:t>WakeUpAndCode.com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757" y="2182397"/>
            <a:ext cx="12219757" cy="895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 dirty="0"/>
              <a:t>Cross-Platform Web Apps</a:t>
            </a:r>
          </a:p>
        </p:txBody>
      </p:sp>
    </p:spTree>
    <p:extLst>
      <p:ext uri="{BB962C8B-B14F-4D97-AF65-F5344CB8AC3E}">
        <p14:creationId xmlns:p14="http://schemas.microsoft.com/office/powerpoint/2010/main" val="23039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90561" y="1456887"/>
            <a:ext cx="9851318" cy="4213152"/>
            <a:chOff x="1290561" y="1456887"/>
            <a:chExt cx="9851318" cy="4213152"/>
          </a:xfrm>
        </p:grpSpPr>
        <p:grpSp>
          <p:nvGrpSpPr>
            <p:cNvPr id="2" name="Group 1"/>
            <p:cNvGrpSpPr/>
            <p:nvPr/>
          </p:nvGrpSpPr>
          <p:grpSpPr>
            <a:xfrm>
              <a:off x="1290561" y="1456887"/>
              <a:ext cx="4457097" cy="4213152"/>
              <a:chOff x="1900981" y="1485603"/>
              <a:chExt cx="4546470" cy="4297634"/>
            </a:xfrm>
          </p:grpSpPr>
          <p:sp>
            <p:nvSpPr>
              <p:cNvPr id="4" name="Rounded Rectangle 3"/>
              <p:cNvSpPr/>
              <p:nvPr/>
            </p:nvSpPr>
            <p:spPr bwMode="auto">
              <a:xfrm rot="19996717">
                <a:off x="1900981" y="1485603"/>
                <a:ext cx="1737342" cy="1779103"/>
              </a:xfrm>
              <a:prstGeom prst="roundRect">
                <a:avLst/>
              </a:prstGeom>
              <a:solidFill>
                <a:srgbClr val="80B94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29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C# 6.0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>
                <a:off x="4115613" y="4387424"/>
                <a:ext cx="2331838" cy="1395813"/>
              </a:xfrm>
              <a:prstGeom prst="roundRect">
                <a:avLst/>
              </a:prstGeom>
              <a:solidFill>
                <a:srgbClr val="80B94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53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.NET Framework 4.6</a:t>
                </a:r>
              </a:p>
            </p:txBody>
          </p:sp>
        </p:grpSp>
        <p:sp>
          <p:nvSpPr>
            <p:cNvPr id="10" name="Rounded Rectangle 9"/>
            <p:cNvSpPr/>
            <p:nvPr/>
          </p:nvSpPr>
          <p:spPr bwMode="auto">
            <a:xfrm rot="20681468">
              <a:off x="9169766" y="4018108"/>
              <a:ext cx="1972113" cy="1125930"/>
            </a:xfrm>
            <a:prstGeom prst="roundRect">
              <a:avLst/>
            </a:prstGeom>
            <a:solidFill>
              <a:srgbClr val="80B9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137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SignalR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0561" y="1456887"/>
            <a:ext cx="4457096" cy="4213152"/>
            <a:chOff x="1900981" y="1485603"/>
            <a:chExt cx="4546470" cy="4297634"/>
          </a:xfrm>
        </p:grpSpPr>
        <p:sp>
          <p:nvSpPr>
            <p:cNvPr id="16" name="Rounded Rectangle 15"/>
            <p:cNvSpPr/>
            <p:nvPr/>
          </p:nvSpPr>
          <p:spPr bwMode="auto">
            <a:xfrm rot="19996717">
              <a:off x="1900981" y="1485603"/>
              <a:ext cx="1737342" cy="1779103"/>
            </a:xfrm>
            <a:prstGeom prst="roundRect">
              <a:avLst/>
            </a:prstGeom>
            <a:solidFill>
              <a:srgbClr val="80B9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29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C# 7.x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4115613" y="4387424"/>
              <a:ext cx="2331838" cy="1395813"/>
            </a:xfrm>
            <a:prstGeom prst="roundRect">
              <a:avLst/>
            </a:prstGeom>
            <a:solidFill>
              <a:srgbClr val="80B9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.NET Framework 4.7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1416" y="289957"/>
            <a:ext cx="7709169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Names &amp; Version Numbers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5270F6E3-EB4B-4B26-A007-97A3BB593686}"/>
              </a:ext>
            </a:extLst>
          </p:cNvPr>
          <p:cNvSpPr/>
          <p:nvPr/>
        </p:nvSpPr>
        <p:spPr bwMode="auto">
          <a:xfrm>
            <a:off x="3461657" y="2436087"/>
            <a:ext cx="4733715" cy="1744130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ASP.NET Core 2.x 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(runs on .NET Core 2.x)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or .NET Framework 4.5.2+)</a:t>
            </a:r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A30E6EFB-39A2-44E5-9CA4-A08FB49DF056}"/>
              </a:ext>
            </a:extLst>
          </p:cNvPr>
          <p:cNvSpPr/>
          <p:nvPr/>
        </p:nvSpPr>
        <p:spPr bwMode="auto">
          <a:xfrm rot="1600541">
            <a:off x="8498872" y="1354834"/>
            <a:ext cx="2243691" cy="2027152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37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ASP.NET 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37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Core MVC</a:t>
            </a: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CCC59540-2F4D-49B2-BBF4-B7F53145A36E}"/>
              </a:ext>
            </a:extLst>
          </p:cNvPr>
          <p:cNvSpPr/>
          <p:nvPr/>
        </p:nvSpPr>
        <p:spPr bwMode="auto">
          <a:xfrm>
            <a:off x="5861957" y="4301665"/>
            <a:ext cx="2333416" cy="1368374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.NET Core 2.x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202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FBA37-FE74-4073-BEBF-28E697D7B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79" y="1187404"/>
            <a:ext cx="8701238" cy="5093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ASP .NET Core @ .NET Conf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3697942" y="6258965"/>
            <a:ext cx="4796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https://aka.ms/AspNetCore-DotNetConf2018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7563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9B47-9648-467F-B569-52E533183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78" y="1187404"/>
            <a:ext cx="8701239" cy="5093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ASP .NET Core @ Ignite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3541" y="6258965"/>
            <a:ext cx="4084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https://aka.ms/AspNetCore-Ignite2018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96476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B77CA0-9DA8-442A-AB0C-8947AE6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79" y="1187404"/>
            <a:ext cx="8701239" cy="5093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ASP .NET Core @ Connect();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3912721" y="6258965"/>
            <a:ext cx="4366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https://aka.ms/AspNetCore-Connect2018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51675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A70140-4446-46C6-9982-1404D2BE4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234" y="1186895"/>
            <a:ext cx="8663525" cy="50710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5163" y="289957"/>
            <a:ext cx="7521674" cy="8995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Jeff Fritz on Twitch/YouTube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54525" y="6258965"/>
            <a:ext cx="52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https://www.youtube.com/watch?v=--lYHxrsLsc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5422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E9D743-2EEF-4C85-864A-FD32F60A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13" y="1571884"/>
            <a:ext cx="10340894" cy="2974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AE06C-EA5D-4B8B-BD23-73E0A8247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200" y="2355354"/>
            <a:ext cx="7143750" cy="40450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Other Video Sources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34080" y="6346744"/>
            <a:ext cx="4592782" cy="5112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MSDN Channel 9: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5"/>
              </a:rPr>
              <a:t>https://channel9.msdn.com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854" y="1030107"/>
            <a:ext cx="3845589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.NET Conf: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6"/>
              </a:rPr>
              <a:t>http://www.dotnetconf.net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795626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D6DFA-371D-4D3D-B215-24FE24043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41" y="1166262"/>
            <a:ext cx="8885118" cy="52007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3152" y="103924"/>
            <a:ext cx="4825696" cy="1325563"/>
          </a:xfrm>
        </p:spPr>
        <p:txBody>
          <a:bodyPr/>
          <a:lstStyle/>
          <a:p>
            <a:r>
              <a:rPr lang="en-US" dirty="0"/>
              <a:t>Docs + Tutorials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7050" y="6367018"/>
            <a:ext cx="6057900" cy="5112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Docs + Tutorials: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https://docs.microsoft.com/en-us/aspnet/core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768137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8D8C17-0C84-4EDC-9D45-3380D4B3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70" y="1233630"/>
            <a:ext cx="10181059" cy="4756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6874" y="289957"/>
            <a:ext cx="689956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2.0 Release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1824" y="6297777"/>
            <a:ext cx="896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https://blogs.msdn.microsoft.com/webdev/2017/08/14/announcing-asp-net-core-2-0/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699327" y="3309642"/>
            <a:ext cx="2888857" cy="5664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41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E966F-AD06-47A0-9DEF-23BF2306E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100" y="1189494"/>
            <a:ext cx="8681800" cy="50817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5496" y="289957"/>
            <a:ext cx="7281008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 Roadmap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5100" y="6297777"/>
            <a:ext cx="8681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https://blogs.msdn.microsoft.com/webdev/2018/02/02/asp-net-core-2-1-roadmap/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755099" y="2940424"/>
            <a:ext cx="6199583" cy="4123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406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41125-E812-4792-9339-A34DA501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53" y="1180454"/>
            <a:ext cx="8711694" cy="50992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7851" y="289957"/>
            <a:ext cx="5596298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.NET Core Roadmap</a:t>
            </a:r>
          </a:p>
        </p:txBody>
      </p:sp>
      <p:sp>
        <p:nvSpPr>
          <p:cNvPr id="6" name="Rectangle 5"/>
          <p:cNvSpPr/>
          <p:nvPr/>
        </p:nvSpPr>
        <p:spPr>
          <a:xfrm>
            <a:off x="3009065" y="6297777"/>
            <a:ext cx="617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https://github.com/dotnet/core/blob/master/roadmap.md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2222500" y="2463800"/>
            <a:ext cx="7854950" cy="15446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766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27DFD-682F-4294-B848-324B3AA94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94" y="1233630"/>
            <a:ext cx="8574812" cy="5019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6874" y="289957"/>
            <a:ext cx="6899564" cy="899537"/>
          </a:xfrm>
        </p:spPr>
        <p:txBody>
          <a:bodyPr>
            <a:normAutofit/>
          </a:bodyPr>
          <a:lstStyle/>
          <a:p>
            <a:r>
              <a:rPr lang="en-US" dirty="0"/>
              <a:t>ASP.NET Core 2.1 RC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8634" y="6297777"/>
            <a:ext cx="979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https://blogs.msdn.microsoft.com/webdev/2018/05/07/asp-net-core-2-1-0-rc1-now-available/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699328" y="3089836"/>
            <a:ext cx="3524108" cy="369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1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90561" y="1456887"/>
            <a:ext cx="9851318" cy="3687151"/>
            <a:chOff x="1290561" y="1456887"/>
            <a:chExt cx="9851318" cy="3687151"/>
          </a:xfrm>
        </p:grpSpPr>
        <p:sp>
          <p:nvSpPr>
            <p:cNvPr id="4" name="Rounded Rectangle 3"/>
            <p:cNvSpPr/>
            <p:nvPr/>
          </p:nvSpPr>
          <p:spPr bwMode="auto">
            <a:xfrm rot="19996717">
              <a:off x="1290561" y="1456887"/>
              <a:ext cx="1703190" cy="1744130"/>
            </a:xfrm>
            <a:prstGeom prst="roundRect">
              <a:avLst/>
            </a:prstGeom>
            <a:solidFill>
              <a:srgbClr val="80B9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29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C# 6.0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 rot="20681468">
              <a:off x="9169766" y="4018108"/>
              <a:ext cx="1972113" cy="1125930"/>
            </a:xfrm>
            <a:prstGeom prst="roundRect">
              <a:avLst/>
            </a:prstGeom>
            <a:solidFill>
              <a:srgbClr val="80B9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137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SignalR </a:t>
              </a:r>
            </a:p>
          </p:txBody>
        </p:sp>
      </p:grpSp>
      <p:sp>
        <p:nvSpPr>
          <p:cNvPr id="16" name="Rounded Rectangle 15"/>
          <p:cNvSpPr/>
          <p:nvPr/>
        </p:nvSpPr>
        <p:spPr bwMode="auto">
          <a:xfrm rot="19996717">
            <a:off x="1290562" y="1456887"/>
            <a:ext cx="1703190" cy="1744130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29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C# 8.x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578" y="289957"/>
            <a:ext cx="990484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FUTURE: Names &amp; Version Numbers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5270F6E3-EB4B-4B26-A007-97A3BB593686}"/>
              </a:ext>
            </a:extLst>
          </p:cNvPr>
          <p:cNvSpPr/>
          <p:nvPr/>
        </p:nvSpPr>
        <p:spPr bwMode="auto">
          <a:xfrm>
            <a:off x="3461657" y="2436087"/>
            <a:ext cx="4733715" cy="1744130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ASP.NET Core 3.x 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(runs ONLY on .NET Core 3.x)</a:t>
            </a:r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A30E6EFB-39A2-44E5-9CA4-A08FB49DF056}"/>
              </a:ext>
            </a:extLst>
          </p:cNvPr>
          <p:cNvSpPr/>
          <p:nvPr/>
        </p:nvSpPr>
        <p:spPr bwMode="auto">
          <a:xfrm rot="1600541">
            <a:off x="8498872" y="1354834"/>
            <a:ext cx="2243691" cy="2027152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37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ASP.NET 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37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Core MVC</a:t>
            </a: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CCC59540-2F4D-49B2-BBF4-B7F53145A36E}"/>
              </a:ext>
            </a:extLst>
          </p:cNvPr>
          <p:cNvSpPr/>
          <p:nvPr/>
        </p:nvSpPr>
        <p:spPr bwMode="auto">
          <a:xfrm>
            <a:off x="3461657" y="4301665"/>
            <a:ext cx="4733716" cy="1368374"/>
          </a:xfrm>
          <a:prstGeom prst="roundRect">
            <a:avLst/>
          </a:prstGeom>
          <a:solidFill>
            <a:srgbClr val="80B94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.NET Core 3.x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146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8331F-37A0-47AB-AF0D-788A9041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94" y="1233630"/>
            <a:ext cx="8574814" cy="5019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5623" y="289957"/>
            <a:ext cx="7160815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 Released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9368" y="6297777"/>
            <a:ext cx="8413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https://blogs.msdn.microsoft.com/dotnet/2018/05/30/announcing-net-core-2-1/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982972" y="3089835"/>
            <a:ext cx="3240464" cy="4773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3C6B84E-20A0-46D9-87D1-17E87D88615A}"/>
              </a:ext>
            </a:extLst>
          </p:cNvPr>
          <p:cNvSpPr/>
          <p:nvPr/>
        </p:nvSpPr>
        <p:spPr>
          <a:xfrm>
            <a:off x="1982972" y="4575735"/>
            <a:ext cx="3240464" cy="4773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273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C2FC5-7B39-4DC4-BD66-5195FE097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92" y="1233630"/>
            <a:ext cx="8574814" cy="5019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5623" y="289957"/>
            <a:ext cx="7160815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 Released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9368" y="6297777"/>
            <a:ext cx="9319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https://blogs.msdn.microsoft.com/webdev/2018/12/04/asp-net-core-2-2-available-today/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889368" y="3162300"/>
            <a:ext cx="3317632" cy="4191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19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4CF1D5-81B1-45F1-A854-82EC83897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92" y="1233629"/>
            <a:ext cx="8574814" cy="5019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5623" y="289957"/>
            <a:ext cx="7323027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3.0 Preview 1</a:t>
            </a:r>
          </a:p>
        </p:txBody>
      </p:sp>
      <p:sp>
        <p:nvSpPr>
          <p:cNvPr id="6" name="Rectangle 5"/>
          <p:cNvSpPr/>
          <p:nvPr/>
        </p:nvSpPr>
        <p:spPr>
          <a:xfrm>
            <a:off x="425217" y="6297777"/>
            <a:ext cx="11341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https://blogs.msdn.microsoft.com/dotnet/2018/12/04/announcing-net-core-3-preview-1-and-open-sourcing-windows-desktop-frameworks/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1889368" y="3162300"/>
            <a:ext cx="2974732" cy="3683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65F73-78D1-45D4-8F2E-5F87F6E16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811" y="4301974"/>
            <a:ext cx="8191438" cy="17128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1BCC5DD8-A5EE-4131-8C02-1D985F788630}"/>
              </a:ext>
            </a:extLst>
          </p:cNvPr>
          <p:cNvSpPr/>
          <p:nvPr/>
        </p:nvSpPr>
        <p:spPr>
          <a:xfrm>
            <a:off x="3997568" y="4974227"/>
            <a:ext cx="6327532" cy="3683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27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54317-53AC-4862-9FC7-BDF3D5C5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Stack…?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D70AF-B08C-4FE3-8129-4E3576F3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4282-434E-41D4-9582-783D542A7B68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7836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54317-53AC-4862-9FC7-BDF3D5C5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 Stack!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11EB4-9A96-4E5F-885E-36AB49F2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.NET</a:t>
            </a:r>
          </a:p>
          <a:p>
            <a:r>
              <a:rPr lang="en-US" dirty="0"/>
              <a:t>IIS </a:t>
            </a:r>
            <a:r>
              <a:rPr lang="en-US"/>
              <a:t>(optional)</a:t>
            </a:r>
            <a:endParaRPr lang="en-US" dirty="0"/>
          </a:p>
          <a:p>
            <a:r>
              <a:rPr lang="en-US" dirty="0"/>
              <a:t>C#</a:t>
            </a:r>
          </a:p>
          <a:p>
            <a:r>
              <a:rPr lang="en-US" dirty="0"/>
              <a:t>Entity Framework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nicestack.io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D70AF-B08C-4FE3-8129-4E3576F3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4282-434E-41D4-9582-783D542A7B68}" type="slidenum">
              <a:rPr lang="en-US" smtClean="0"/>
              <a:t>114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9D661-AFF3-4314-880B-C9D72BF15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232" y="1644072"/>
            <a:ext cx="6742865" cy="48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901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51" y="0"/>
            <a:ext cx="11079822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8743" y="1129533"/>
            <a:ext cx="11573526" cy="5466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/>
              <a:t>ASP .NET: </a:t>
            </a:r>
            <a:r>
              <a:rPr lang="en-US" sz="2000" dirty="0">
                <a:hlinkClick r:id="rId3"/>
              </a:rPr>
              <a:t>http://www.asp.net</a:t>
            </a:r>
            <a:endParaRPr lang="en-US" sz="2000" dirty="0"/>
          </a:p>
          <a:p>
            <a:r>
              <a:rPr lang="nl-NL" sz="2000" dirty="0"/>
              <a:t>.NET Core: </a:t>
            </a:r>
            <a:r>
              <a:rPr lang="nl-NL" sz="2000" dirty="0">
                <a:hlinkClick r:id="rId4"/>
              </a:rPr>
              <a:t>https://www.microsoft.com/net</a:t>
            </a:r>
            <a:endParaRPr lang="nl-NL" sz="2000" dirty="0"/>
          </a:p>
          <a:p>
            <a:r>
              <a:rPr lang="nl-NL" sz="2000" dirty="0"/>
              <a:t>.NET Web Dev Blog: </a:t>
            </a:r>
            <a:r>
              <a:rPr lang="nl-NL" sz="2000" dirty="0">
                <a:hlinkClick r:id="rId5"/>
              </a:rPr>
              <a:t>https://blogs.msdn.microsoft.com/webdev</a:t>
            </a:r>
            <a:endParaRPr lang="nl-NL" sz="2000" dirty="0"/>
          </a:p>
          <a:p>
            <a:r>
              <a:rPr lang="sv-SE" sz="2000" dirty="0"/>
              <a:t>Scott Hanselman’s Blog: </a:t>
            </a:r>
            <a:r>
              <a:rPr lang="sv-SE" sz="2000" dirty="0">
                <a:hlinkClick r:id="rId6"/>
              </a:rPr>
              <a:t>https://www.hanselman.com/blog</a:t>
            </a:r>
            <a:endParaRPr lang="sv-SE" sz="2000" dirty="0"/>
          </a:p>
          <a:p>
            <a:endParaRPr lang="sv-SE" sz="2000" dirty="0"/>
          </a:p>
          <a:p>
            <a:r>
              <a:rPr lang="nl-NL" sz="2000" dirty="0"/>
              <a:t>.NET Conf: </a:t>
            </a:r>
            <a:r>
              <a:rPr lang="nl-NL" sz="2000" dirty="0">
                <a:hlinkClick r:id="rId7"/>
              </a:rPr>
              <a:t>http://www.dotnetconf.net</a:t>
            </a:r>
            <a:r>
              <a:rPr lang="nl-NL" sz="2000" dirty="0"/>
              <a:t>  </a:t>
            </a:r>
          </a:p>
          <a:p>
            <a:r>
              <a:rPr lang="nl-NL" sz="2000" dirty="0"/>
              <a:t>MSDN Channel 9: </a:t>
            </a:r>
            <a:r>
              <a:rPr lang="nl-NL" sz="2000" dirty="0">
                <a:hlinkClick r:id="rId8"/>
              </a:rPr>
              <a:t>https://channel9.msdn.com</a:t>
            </a:r>
            <a:endParaRPr lang="nl-NL" sz="2000" dirty="0"/>
          </a:p>
          <a:p>
            <a:endParaRPr lang="nl-NL" sz="2000" dirty="0"/>
          </a:p>
          <a:p>
            <a:r>
              <a:rPr lang="it-IT" sz="2000" dirty="0"/>
              <a:t>Tutorials: </a:t>
            </a:r>
            <a:r>
              <a:rPr lang="it-IT" sz="2000" dirty="0">
                <a:hlinkClick r:id="rId9"/>
              </a:rPr>
              <a:t>https://docs.microsoft.com/en-us/aspnet/core/tutorials/first-mvc-app</a:t>
            </a:r>
            <a:r>
              <a:rPr lang="it-IT" sz="2000" dirty="0"/>
              <a:t> </a:t>
            </a:r>
          </a:p>
          <a:p>
            <a:r>
              <a:rPr lang="nl-NL" sz="2000" dirty="0"/>
              <a:t>C# 7: </a:t>
            </a:r>
            <a:r>
              <a:rPr lang="nl-NL" sz="2000" dirty="0">
                <a:hlinkClick r:id="rId10"/>
              </a:rPr>
              <a:t>https://docs.microsoft.com/en-us/dotnet/articles/csharp/csharp-7</a:t>
            </a:r>
            <a:r>
              <a:rPr lang="nl-NL" sz="2000" dirty="0"/>
              <a:t> </a:t>
            </a:r>
          </a:p>
          <a:p>
            <a:endParaRPr lang="nl-NL" sz="2000" dirty="0"/>
          </a:p>
          <a:p>
            <a:r>
              <a:rPr lang="fr-FR" sz="2000" dirty="0"/>
              <a:t>ASP.NET </a:t>
            </a:r>
            <a:r>
              <a:rPr lang="fr-FR" sz="2000" dirty="0" err="1"/>
              <a:t>Core</a:t>
            </a:r>
            <a:r>
              <a:rPr lang="fr-FR" sz="2000" dirty="0"/>
              <a:t> Roadmap: </a:t>
            </a:r>
            <a:r>
              <a:rPr lang="fr-FR" sz="2000" dirty="0">
                <a:hlinkClick r:id="rId11"/>
              </a:rPr>
              <a:t>https://github.com/aspnet/Home/wiki/Roadmap</a:t>
            </a:r>
            <a:endParaRPr lang="fr-FR" sz="2000" dirty="0"/>
          </a:p>
          <a:p>
            <a:r>
              <a:rPr lang="nl-NL" sz="2000" dirty="0"/>
              <a:t>.NET Core Roadmap: </a:t>
            </a:r>
            <a:r>
              <a:rPr lang="nl-NL" sz="2000" dirty="0">
                <a:hlinkClick r:id="rId12"/>
              </a:rPr>
              <a:t>https://github.com/dotnet/core/blob/master/roadmap.md</a:t>
            </a:r>
            <a:r>
              <a:rPr lang="nl-N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8342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3715" y="1798820"/>
            <a:ext cx="11775892" cy="49469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New Razor Pages: </a:t>
            </a:r>
            <a:r>
              <a:rPr lang="en-US" sz="2400" dirty="0">
                <a:hlinkClick r:id="rId3"/>
              </a:rPr>
              <a:t>http://www.hishambinateya.com/welcome-razor-pages</a:t>
            </a:r>
            <a:r>
              <a:rPr lang="en-US" sz="2400" dirty="0"/>
              <a:t> </a:t>
            </a:r>
          </a:p>
          <a:p>
            <a:r>
              <a:rPr lang="en-US" sz="2400" dirty="0"/>
              <a:t>Intro to Razor: </a:t>
            </a:r>
            <a:r>
              <a:rPr lang="en-US" sz="2400" dirty="0">
                <a:hlinkClick r:id="rId4"/>
              </a:rPr>
              <a:t>https://docs.microsoft.com/en-us/aspnet/core/mvc/razor-pages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Live Unit Testing: </a:t>
            </a:r>
            <a:r>
              <a:rPr lang="en-US" sz="2400" dirty="0">
                <a:hlinkClick r:id="rId5"/>
              </a:rPr>
              <a:t>https://blogs.msdn.microsoft.com/visualstudio/2016/11/18/live-unit-testing-visual-studio-2017-rc</a:t>
            </a:r>
            <a:endParaRPr lang="en-US" sz="2400" dirty="0"/>
          </a:p>
          <a:p>
            <a:r>
              <a:rPr lang="en-US" sz="2400" dirty="0"/>
              <a:t>Migrating from MVC to MVC Core: </a:t>
            </a:r>
            <a:r>
              <a:rPr lang="en-US" sz="2400" dirty="0">
                <a:hlinkClick r:id="rId6"/>
              </a:rPr>
              <a:t>https://docs.microsoft.com/en-us/aspnet/core/migration/mvc</a:t>
            </a:r>
            <a:r>
              <a:rPr lang="en-US" sz="2400" dirty="0"/>
              <a:t>  </a:t>
            </a:r>
          </a:p>
          <a:p>
            <a:endParaRPr lang="en-US" sz="2400" dirty="0"/>
          </a:p>
          <a:p>
            <a:r>
              <a:rPr lang="en-US" sz="2400" dirty="0"/>
              <a:t> Visual Studio Code: </a:t>
            </a:r>
            <a:r>
              <a:rPr lang="en-US" sz="2400" dirty="0">
                <a:hlinkClick r:id="rId7"/>
              </a:rPr>
              <a:t>https://code.visualstudio.com</a:t>
            </a:r>
            <a:endParaRPr lang="en-US" sz="2400" dirty="0"/>
          </a:p>
          <a:p>
            <a:r>
              <a:rPr lang="en-US" sz="2400" dirty="0" err="1"/>
              <a:t>dotnet</a:t>
            </a:r>
            <a:r>
              <a:rPr lang="en-US" sz="2400" dirty="0"/>
              <a:t>/cli on GitHub: </a:t>
            </a:r>
            <a:r>
              <a:rPr lang="en-US" sz="2400" dirty="0">
                <a:hlinkClick r:id="rId8"/>
              </a:rPr>
              <a:t>https://github.com/dotnet/cli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1258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283" y="2711868"/>
            <a:ext cx="8964150" cy="1523906"/>
          </a:xfrm>
        </p:spPr>
        <p:txBody>
          <a:bodyPr/>
          <a:lstStyle/>
          <a:p>
            <a:pPr algn="ctr"/>
            <a:r>
              <a:rPr lang="en-US" sz="8627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66815546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966617"/>
              </p:ext>
            </p:extLst>
          </p:nvPr>
        </p:nvGraphicFramePr>
        <p:xfrm>
          <a:off x="2134164" y="2160769"/>
          <a:ext cx="6347512" cy="388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15" y="2492548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40" y="3657900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15" y="4823253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5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5797" y="6207164"/>
            <a:ext cx="7660407" cy="459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defTabSz="914180"/>
            <a:r>
              <a:rPr lang="en-US" sz="2399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Email:</a:t>
            </a:r>
            <a:r>
              <a:rPr lang="en-US" sz="2399" dirty="0">
                <a:solidFill>
                  <a:srgbClr val="505050"/>
                </a:solidFill>
              </a:rPr>
              <a:t> </a:t>
            </a:r>
            <a:r>
              <a:rPr lang="en-US" sz="2399" dirty="0">
                <a:solidFill>
                  <a:srgbClr val="505050"/>
                </a:solidFill>
                <a:hlinkClick r:id="rId3"/>
              </a:rPr>
              <a:t>shchowd@microsoft.com</a:t>
            </a:r>
            <a:r>
              <a:rPr lang="en-US" sz="2399" dirty="0">
                <a:solidFill>
                  <a:srgbClr val="505050"/>
                </a:solidFill>
              </a:rPr>
              <a:t> </a:t>
            </a:r>
            <a:r>
              <a:rPr lang="en-US" sz="2399" dirty="0">
                <a:solidFill>
                  <a:schemeClr val="tx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2399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Twitter: </a:t>
            </a:r>
            <a:r>
              <a:rPr lang="en-US" sz="2399" dirty="0">
                <a:solidFill>
                  <a:srgbClr val="505050"/>
                </a:solidFill>
                <a:hlinkClick r:id="rId4"/>
              </a:rPr>
              <a:t>@shahedC</a:t>
            </a:r>
            <a:r>
              <a:rPr lang="en-US" sz="2399" dirty="0">
                <a:solidFill>
                  <a:srgbClr val="50505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022C0-1FC6-4B32-B4B9-1143BAD60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630" y="116868"/>
            <a:ext cx="7458740" cy="60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9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09" y="1189494"/>
            <a:ext cx="9292390" cy="4800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7851" y="289957"/>
            <a:ext cx="5596298" cy="899537"/>
          </a:xfrm>
        </p:spPr>
        <p:txBody>
          <a:bodyPr>
            <a:normAutofit/>
          </a:bodyPr>
          <a:lstStyle/>
          <a:p>
            <a:r>
              <a:rPr lang="en-US" dirty="0"/>
              <a:t>C# 7.x in VS2017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2356739" y="6297777"/>
            <a:ext cx="747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https://docs.microsoft.com/en-us/dotnet/csharp/whats-new/csharp-7-3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8656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7851" y="289957"/>
            <a:ext cx="5596298" cy="899537"/>
          </a:xfrm>
        </p:spPr>
        <p:txBody>
          <a:bodyPr>
            <a:normAutofit/>
          </a:bodyPr>
          <a:lstStyle/>
          <a:p>
            <a:r>
              <a:rPr lang="en-US" dirty="0"/>
              <a:t>C# 8.x in VS2019</a:t>
            </a:r>
          </a:p>
        </p:txBody>
      </p:sp>
      <p:sp>
        <p:nvSpPr>
          <p:cNvPr id="6" name="Rectangle 5"/>
          <p:cNvSpPr/>
          <p:nvPr/>
        </p:nvSpPr>
        <p:spPr>
          <a:xfrm>
            <a:off x="2356739" y="6297777"/>
            <a:ext cx="7988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https://blogs.msdn.microsoft.com/dotnet/2018/12/05/take-c-8-0-for-a-spin/</a:t>
            </a:r>
            <a:r>
              <a:rPr lang="en-US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B2C6A-8157-4899-AB09-46A96395DE57}"/>
              </a:ext>
            </a:extLst>
          </p:cNvPr>
          <p:cNvGrpSpPr/>
          <p:nvPr/>
        </p:nvGrpSpPr>
        <p:grpSpPr>
          <a:xfrm>
            <a:off x="780893" y="1129487"/>
            <a:ext cx="10630214" cy="4790274"/>
            <a:chOff x="326655" y="1129487"/>
            <a:chExt cx="10630214" cy="47902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2E150D-0EF6-4ECB-9886-902F706B0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655" y="1129487"/>
              <a:ext cx="8183838" cy="47902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BAA5C3-D30C-441D-A9A5-60ADCC400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9586"/>
            <a:stretch/>
          </p:blipFill>
          <p:spPr>
            <a:xfrm>
              <a:off x="1745078" y="2067727"/>
              <a:ext cx="8183838" cy="38520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B7931C-F60A-4F13-84DD-F130850F8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8004"/>
            <a:stretch/>
          </p:blipFill>
          <p:spPr>
            <a:xfrm>
              <a:off x="2773032" y="3429001"/>
              <a:ext cx="8183837" cy="2490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757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42020512"/>
              </p:ext>
            </p:extLst>
          </p:nvPr>
        </p:nvGraphicFramePr>
        <p:xfrm>
          <a:off x="2134164" y="2160769"/>
          <a:ext cx="6347512" cy="388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15" y="2492548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01" y="1815453"/>
            <a:ext cx="9860627" cy="2689245"/>
          </a:xfrm>
        </p:spPr>
        <p:txBody>
          <a:bodyPr/>
          <a:lstStyle/>
          <a:p>
            <a:pPr algn="ctr"/>
            <a:r>
              <a:rPr lang="en-US" sz="8627" dirty="0"/>
              <a:t>.NET Framework </a:t>
            </a:r>
            <a:br>
              <a:rPr lang="en-US" sz="8627" dirty="0"/>
            </a:br>
            <a:r>
              <a:rPr lang="en-US" sz="8627" dirty="0"/>
              <a:t>&amp; .NET Core</a:t>
            </a:r>
          </a:p>
        </p:txBody>
      </p:sp>
    </p:spTree>
    <p:extLst>
      <p:ext uri="{BB962C8B-B14F-4D97-AF65-F5344CB8AC3E}">
        <p14:creationId xmlns:p14="http://schemas.microsoft.com/office/powerpoint/2010/main" val="295085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blog.west-wind.com/images/2016/ASP.NET%20Core%20Overview/AspNetCoreToday.png">
            <a:extLst>
              <a:ext uri="{FF2B5EF4-FFF2-40B4-BE49-F238E27FC236}">
                <a16:creationId xmlns:a16="http://schemas.microsoft.com/office/drawing/2014/main" id="{7BCBDD73-2C97-4FFA-9C3F-2FF36C81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38" y="1189489"/>
            <a:ext cx="9759324" cy="54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867" y="289955"/>
            <a:ext cx="10725243" cy="899537"/>
          </a:xfrm>
        </p:spPr>
        <p:txBody>
          <a:bodyPr>
            <a:normAutofit/>
          </a:bodyPr>
          <a:lstStyle/>
          <a:p>
            <a:r>
              <a:rPr lang="en-US" dirty="0"/>
              <a:t>ASP.NET Core High-Level Overview</a:t>
            </a:r>
          </a:p>
        </p:txBody>
      </p:sp>
    </p:spTree>
    <p:extLst>
      <p:ext uri="{BB962C8B-B14F-4D97-AF65-F5344CB8AC3E}">
        <p14:creationId xmlns:p14="http://schemas.microsoft.com/office/powerpoint/2010/main" val="1003957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82652" y="289955"/>
            <a:ext cx="5826698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Compilation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92" y="1382390"/>
            <a:ext cx="8277619" cy="47046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95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01" y="1815453"/>
            <a:ext cx="9860627" cy="2689245"/>
          </a:xfrm>
        </p:spPr>
        <p:txBody>
          <a:bodyPr/>
          <a:lstStyle/>
          <a:p>
            <a:pPr algn="ctr"/>
            <a:r>
              <a:rPr lang="en-US" sz="8627" dirty="0"/>
              <a:t>ASP .NET Core</a:t>
            </a:r>
          </a:p>
        </p:txBody>
      </p:sp>
    </p:spTree>
    <p:extLst>
      <p:ext uri="{BB962C8B-B14F-4D97-AF65-F5344CB8AC3E}">
        <p14:creationId xmlns:p14="http://schemas.microsoft.com/office/powerpoint/2010/main" val="437611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1840" y="289955"/>
            <a:ext cx="7688320" cy="899537"/>
          </a:xfrm>
        </p:spPr>
        <p:txBody>
          <a:bodyPr>
            <a:normAutofit/>
          </a:bodyPr>
          <a:lstStyle/>
          <a:p>
            <a:r>
              <a:rPr lang="en-US" dirty="0"/>
              <a:t>ASP.NET Core Features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68388" y="1233981"/>
            <a:ext cx="9455224" cy="5315968"/>
            <a:chOff x="1368388" y="1233981"/>
            <a:chExt cx="9455224" cy="53159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388" y="1233981"/>
              <a:ext cx="9455224" cy="531596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8287" y="1447800"/>
              <a:ext cx="1114425" cy="533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2712" y="1447800"/>
              <a:ext cx="1114425" cy="533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358" y="1447800"/>
              <a:ext cx="1114425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82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1528074"/>
              </p:ext>
            </p:extLst>
          </p:nvPr>
        </p:nvGraphicFramePr>
        <p:xfrm>
          <a:off x="2134164" y="2160769"/>
          <a:ext cx="6347512" cy="388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460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Web App Basics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100368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7FC4A3E-35ED-40F1-89C2-1DE65C416732}"/>
              </a:ext>
            </a:extLst>
          </p:cNvPr>
          <p:cNvGrpSpPr/>
          <p:nvPr/>
        </p:nvGrpSpPr>
        <p:grpSpPr>
          <a:xfrm>
            <a:off x="783978" y="1751211"/>
            <a:ext cx="10275480" cy="4420990"/>
            <a:chOff x="5939631" y="5409598"/>
            <a:chExt cx="11887200" cy="4522881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F5197F3-B4F5-42C5-BBB4-94728707FD5E}"/>
                </a:ext>
              </a:extLst>
            </p:cNvPr>
            <p:cNvSpPr/>
            <p:nvPr/>
          </p:nvSpPr>
          <p:spPr>
            <a:xfrm>
              <a:off x="9216231" y="5598527"/>
              <a:ext cx="4038600" cy="1201405"/>
            </a:xfrm>
            <a:prstGeom prst="roundRect">
              <a:avLst/>
            </a:prstGeom>
            <a:solidFill>
              <a:srgbClr val="F37021"/>
            </a:solidFill>
            <a:ln>
              <a:noFill/>
            </a:ln>
          </p:spPr>
          <p:txBody>
            <a:bodyPr lIns="182765" tIns="182765" rIns="182765" bIns="182765" anchor="ctr" anchorCtr="0">
              <a:no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Arial"/>
                  <a:cs typeface="Arial"/>
                </a:rPr>
                <a:t>Controller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CC8939C-6388-4773-8E14-C3E1115613A1}"/>
                </a:ext>
              </a:extLst>
            </p:cNvPr>
            <p:cNvSpPr/>
            <p:nvPr/>
          </p:nvSpPr>
          <p:spPr>
            <a:xfrm>
              <a:off x="9220322" y="8001337"/>
              <a:ext cx="4038600" cy="1201405"/>
            </a:xfrm>
            <a:prstGeom prst="roundRect">
              <a:avLst/>
            </a:prstGeom>
            <a:solidFill>
              <a:srgbClr val="EE2D4A"/>
            </a:solidFill>
            <a:ln>
              <a:noFill/>
            </a:ln>
          </p:spPr>
          <p:txBody>
            <a:bodyPr lIns="182765" tIns="182765" rIns="182765" bIns="182765" anchor="ctr" anchorCtr="0">
              <a:noAutofit/>
            </a:bodyPr>
            <a:lstStyle/>
            <a:p>
              <a:pPr algn="ctr"/>
              <a:r>
                <a:rPr lang="en-US" sz="5595" dirty="0">
                  <a:solidFill>
                    <a:schemeClr val="bg1"/>
                  </a:solidFill>
                </a:rPr>
                <a:t>Model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7A872E3-81D7-46F7-916F-7DCE3A788E93}"/>
                </a:ext>
              </a:extLst>
            </p:cNvPr>
            <p:cNvSpPr/>
            <p:nvPr/>
          </p:nvSpPr>
          <p:spPr>
            <a:xfrm>
              <a:off x="13788231" y="6799932"/>
              <a:ext cx="4038600" cy="1201405"/>
            </a:xfrm>
            <a:prstGeom prst="roundRect">
              <a:avLst/>
            </a:prstGeom>
            <a:solidFill>
              <a:srgbClr val="4285F4"/>
            </a:solidFill>
            <a:ln>
              <a:noFill/>
            </a:ln>
          </p:spPr>
          <p:txBody>
            <a:bodyPr lIns="182765" tIns="182765" rIns="182765" bIns="182765" anchor="ctr" anchorCtr="0">
              <a:noAutofit/>
            </a:bodyPr>
            <a:lstStyle/>
            <a:p>
              <a:pPr algn="ctr"/>
              <a:r>
                <a:rPr lang="en-US" sz="5595" dirty="0">
                  <a:solidFill>
                    <a:schemeClr val="bg1"/>
                  </a:solidFill>
                </a:rPr>
                <a:t>View</a:t>
              </a:r>
            </a:p>
          </p:txBody>
        </p:sp>
        <p:cxnSp>
          <p:nvCxnSpPr>
            <p:cNvPr id="57" name="Shape 229">
              <a:extLst>
                <a:ext uri="{FF2B5EF4-FFF2-40B4-BE49-F238E27FC236}">
                  <a16:creationId xmlns:a16="http://schemas.microsoft.com/office/drawing/2014/main" id="{6B0813E5-98BC-4FBA-8B39-26E4624C5ECA}"/>
                </a:ext>
              </a:extLst>
            </p:cNvPr>
            <p:cNvCxnSpPr>
              <a:cxnSpLocks/>
            </p:cNvCxnSpPr>
            <p:nvPr/>
          </p:nvCxnSpPr>
          <p:spPr>
            <a:xfrm>
              <a:off x="5939631" y="6199229"/>
              <a:ext cx="3200400" cy="0"/>
            </a:xfrm>
            <a:prstGeom prst="straightConnector1">
              <a:avLst/>
            </a:prstGeom>
            <a:noFill/>
            <a:ln w="50800" cap="flat" cmpd="sng">
              <a:solidFill>
                <a:srgbClr val="4285F4"/>
              </a:solidFill>
              <a:prstDash val="dot"/>
              <a:round/>
              <a:headEnd type="none" w="lg" len="lg"/>
              <a:tailEnd type="stealth" w="lg" len="lg"/>
            </a:ln>
          </p:spPr>
        </p:cxnSp>
        <p:cxnSp>
          <p:nvCxnSpPr>
            <p:cNvPr id="58" name="Shape 229">
              <a:extLst>
                <a:ext uri="{FF2B5EF4-FFF2-40B4-BE49-F238E27FC236}">
                  <a16:creationId xmlns:a16="http://schemas.microsoft.com/office/drawing/2014/main" id="{2BF9DFBE-3DC2-49C4-979B-456BF6D73317}"/>
                </a:ext>
              </a:extLst>
            </p:cNvPr>
            <p:cNvCxnSpPr>
              <a:cxnSpLocks/>
            </p:cNvCxnSpPr>
            <p:nvPr/>
          </p:nvCxnSpPr>
          <p:spPr>
            <a:xfrm>
              <a:off x="11121231" y="6682914"/>
              <a:ext cx="0" cy="1201405"/>
            </a:xfrm>
            <a:prstGeom prst="straightConnector1">
              <a:avLst/>
            </a:prstGeom>
            <a:noFill/>
            <a:ln w="50800" cap="flat" cmpd="sng">
              <a:solidFill>
                <a:srgbClr val="4285F4"/>
              </a:solidFill>
              <a:prstDash val="dot"/>
              <a:round/>
              <a:headEnd type="none" w="lg" len="lg"/>
              <a:tailEnd type="stealth" w="lg" len="lg"/>
            </a:ln>
          </p:spPr>
        </p:cxn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1C3FFF9A-AEE0-4604-8E8D-E65B15C55719}"/>
                </a:ext>
              </a:extLst>
            </p:cNvPr>
            <p:cNvSpPr/>
            <p:nvPr/>
          </p:nvSpPr>
          <p:spPr>
            <a:xfrm>
              <a:off x="11334089" y="6485549"/>
              <a:ext cx="3841484" cy="2280901"/>
            </a:xfrm>
            <a:prstGeom prst="arc">
              <a:avLst>
                <a:gd name="adj1" fmla="val 730267"/>
                <a:gd name="adj2" fmla="val 5452777"/>
              </a:avLst>
            </a:prstGeom>
            <a:noFill/>
            <a:ln w="50800" cap="flat" cmpd="sng">
              <a:solidFill>
                <a:srgbClr val="4285F4"/>
              </a:solidFill>
              <a:prstDash val="dot"/>
              <a:round/>
              <a:headEnd type="none" w="lg" len="lg"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E0C0914-A395-4EA3-96B4-BDE65E5716C5}"/>
                </a:ext>
              </a:extLst>
            </p:cNvPr>
            <p:cNvSpPr txBox="1"/>
            <p:nvPr/>
          </p:nvSpPr>
          <p:spPr>
            <a:xfrm>
              <a:off x="6334752" y="5624978"/>
              <a:ext cx="2423451" cy="472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User Requests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BC8722-FC33-4E9C-9F33-951EEA41A9FF}"/>
                </a:ext>
              </a:extLst>
            </p:cNvPr>
            <p:cNvSpPr txBox="1"/>
            <p:nvPr/>
          </p:nvSpPr>
          <p:spPr>
            <a:xfrm>
              <a:off x="9469033" y="7022070"/>
              <a:ext cx="1512626" cy="85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Updates</a:t>
              </a:r>
            </a:p>
            <a:p>
              <a:r>
                <a:rPr lang="en-US" sz="2400" dirty="0"/>
                <a:t>Model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191E874-AD01-454E-91C7-6A21942DB9CB}"/>
                </a:ext>
              </a:extLst>
            </p:cNvPr>
            <p:cNvSpPr txBox="1"/>
            <p:nvPr/>
          </p:nvSpPr>
          <p:spPr>
            <a:xfrm>
              <a:off x="14456059" y="8507671"/>
              <a:ext cx="947987" cy="85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Gets</a:t>
              </a:r>
            </a:p>
            <a:p>
              <a:r>
                <a:rPr lang="en-US" sz="2400" dirty="0"/>
                <a:t>Data</a:t>
              </a:r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1A1576FB-3476-48B0-B957-7DE01BB256F9}"/>
                </a:ext>
              </a:extLst>
            </p:cNvPr>
            <p:cNvSpPr/>
            <p:nvPr/>
          </p:nvSpPr>
          <p:spPr>
            <a:xfrm rot="16200000">
              <a:off x="11199102" y="5324049"/>
              <a:ext cx="3841484" cy="5375375"/>
            </a:xfrm>
            <a:prstGeom prst="arc">
              <a:avLst>
                <a:gd name="adj1" fmla="val 242237"/>
                <a:gd name="adj2" fmla="val 3525486"/>
              </a:avLst>
            </a:prstGeom>
            <a:noFill/>
            <a:ln w="50800" cap="flat" cmpd="sng">
              <a:solidFill>
                <a:srgbClr val="4285F4"/>
              </a:solidFill>
              <a:prstDash val="dot"/>
              <a:round/>
              <a:headEnd type="none" w="lg" len="lg"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7F85C60-C4CC-4B7A-BAC2-BC73C6981211}"/>
                </a:ext>
              </a:extLst>
            </p:cNvPr>
            <p:cNvSpPr txBox="1"/>
            <p:nvPr/>
          </p:nvSpPr>
          <p:spPr>
            <a:xfrm>
              <a:off x="14375025" y="5409598"/>
              <a:ext cx="1512626" cy="85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Updates</a:t>
              </a:r>
            </a:p>
            <a:p>
              <a:r>
                <a:rPr lang="en-US" sz="2400" dirty="0"/>
                <a:t>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15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(Web) Controllers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1003680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HumanController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Controller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private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readonly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ApplicationDbContext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_context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HumanController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ApplicationDbContext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context)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GET: Human, Human/Details/5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 id)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GET: Human/Create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POST: Human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ValidateAntiForgeryToken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([Bind("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Id,FirstName,LastName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")] Human human)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GET: Human/Edit/5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 id)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POST: Human/Edit/5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ValidateAntiForgeryToken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IActionResult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id, [Bind("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Id,FirstName,LastName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")] Human human) {}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42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(API) Controllers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1003680" cy="461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ValuesController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Controller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/Values,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/Values/5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IEnumerable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&lt;string&gt;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("{id}", Name = "Get")]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string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/Values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void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FromBody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]string value) {} 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/Values/5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HttpPut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("{id}")]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void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id,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FromBody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]string value) {}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//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ApiWithActions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HttpDelete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("{id}")]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void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id) {}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56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(Web) Views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0382786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@model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NiceStackWeb.Models.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ViewData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["Title"] = "Details";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&lt;h2&gt;Details&lt;/h2&gt;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&lt;div&gt;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&lt;h4&gt;Human&lt;/h4&gt;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&lt;dl class="dl-horizontal"&gt;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Html.DisplayNameFor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(model =&gt;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model.FirstName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Html.DisplayFor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(model =&gt;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model.FirstName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...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&lt;/dl&gt;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&lt;/div&gt;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&lt;div&gt;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&lt;a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asp-action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="Edit"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asp-route-id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Model.Id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"&gt;Edit&lt;/a&gt; |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&lt;a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asp-action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="Index"&gt;Back to List&lt;/a&gt;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&lt;/div&gt;</a:t>
            </a:r>
          </a:p>
        </p:txBody>
      </p:sp>
    </p:spTree>
    <p:extLst>
      <p:ext uri="{BB962C8B-B14F-4D97-AF65-F5344CB8AC3E}">
        <p14:creationId xmlns:p14="http://schemas.microsoft.com/office/powerpoint/2010/main" val="4253883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/>
          </a:bodyPr>
          <a:lstStyle/>
          <a:p>
            <a:r>
              <a:rPr lang="en-US" dirty="0"/>
              <a:t>MVC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0382786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System.ComponentModel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System.ComponentModel.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DataAnnotations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get; set; }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DisplayName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("First Name")]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string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get; set; }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DisplayName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("First Name")]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LastName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get; set; }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20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8300" y="289957"/>
            <a:ext cx="6781800" cy="899537"/>
          </a:xfrm>
        </p:spPr>
        <p:txBody>
          <a:bodyPr>
            <a:normAutofit/>
          </a:bodyPr>
          <a:lstStyle/>
          <a:p>
            <a:r>
              <a:rPr lang="en-US" dirty="0"/>
              <a:t>New Razor Pages!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19822"/>
            <a:ext cx="11099800" cy="52563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219450" y="3422650"/>
            <a:ext cx="1714500" cy="63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19400" y="3689350"/>
            <a:ext cx="2533650" cy="190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84650" y="3990790"/>
            <a:ext cx="108585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73450" y="4285880"/>
            <a:ext cx="17970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105150" y="4597400"/>
            <a:ext cx="1079500" cy="123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95700" y="5586809"/>
            <a:ext cx="3429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19800" y="5885259"/>
            <a:ext cx="3429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19400" y="6183709"/>
            <a:ext cx="514350" cy="11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847975" y="6496050"/>
            <a:ext cx="1431925" cy="515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-2619726" y="3523733"/>
            <a:ext cx="5822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http://www.hishambinateya.com/welcome-razor-pages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3462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7050" y="289957"/>
            <a:ext cx="6057900" cy="899537"/>
          </a:xfrm>
        </p:spPr>
        <p:txBody>
          <a:bodyPr>
            <a:normAutofit/>
          </a:bodyPr>
          <a:lstStyle/>
          <a:p>
            <a:r>
              <a:rPr lang="en-US" dirty="0"/>
              <a:t>Intro to Razor Pages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89495"/>
            <a:ext cx="8191500" cy="49983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62183" y="6276377"/>
            <a:ext cx="6667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https://docs.microsoft.com/en-us/aspnet/core/mvc/razor-pages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5271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88" y="1197901"/>
            <a:ext cx="10838824" cy="49899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708" y="289957"/>
            <a:ext cx="4032584" cy="899537"/>
          </a:xfrm>
        </p:spPr>
        <p:txBody>
          <a:bodyPr>
            <a:normAutofit/>
          </a:bodyPr>
          <a:lstStyle/>
          <a:p>
            <a:r>
              <a:rPr lang="en-US" dirty="0"/>
              <a:t>Razor Syntax</a:t>
            </a:r>
          </a:p>
        </p:txBody>
      </p:sp>
      <p:sp>
        <p:nvSpPr>
          <p:cNvPr id="6" name="Rectangle 5"/>
          <p:cNvSpPr/>
          <p:nvPr/>
        </p:nvSpPr>
        <p:spPr>
          <a:xfrm>
            <a:off x="8864868" y="3118585"/>
            <a:ext cx="2396690" cy="17132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84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5489" y="289957"/>
            <a:ext cx="3421022" cy="899537"/>
          </a:xfrm>
        </p:spPr>
        <p:txBody>
          <a:bodyPr>
            <a:normAutofit/>
          </a:bodyPr>
          <a:lstStyle/>
          <a:p>
            <a:r>
              <a:rPr lang="en-US" dirty="0"/>
              <a:t>UI Options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6B1ABCE-1A9F-431E-A4CD-64B317AD7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787036"/>
              </p:ext>
            </p:extLst>
          </p:nvPr>
        </p:nvGraphicFramePr>
        <p:xfrm>
          <a:off x="2032000" y="12235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5200F25-0FA2-44B7-A6D1-50C2B3CB2271}"/>
              </a:ext>
            </a:extLst>
          </p:cNvPr>
          <p:cNvGrpSpPr/>
          <p:nvPr/>
        </p:nvGrpSpPr>
        <p:grpSpPr>
          <a:xfrm>
            <a:off x="324678" y="215815"/>
            <a:ext cx="3087757" cy="3117463"/>
            <a:chOff x="324678" y="1189494"/>
            <a:chExt cx="3087757" cy="31174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73554F0-BC6E-43C1-8F03-36E60A86AF80}"/>
                </a:ext>
              </a:extLst>
            </p:cNvPr>
            <p:cNvSpPr/>
            <p:nvPr/>
          </p:nvSpPr>
          <p:spPr>
            <a:xfrm>
              <a:off x="324678" y="1189494"/>
              <a:ext cx="2796209" cy="31174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>
                  <a:solidFill>
                    <a:srgbClr val="000000"/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Razor</a:t>
              </a:r>
              <a:r>
                <a:rPr lang="en-US" sz="2400" dirty="0">
                  <a:solidFill>
                    <a:srgbClr val="000000"/>
                  </a:solidFill>
                </a:rPr>
                <a:t> markup file (</a:t>
              </a:r>
              <a:r>
                <a:rPr lang="en-US" sz="2400" i="1" dirty="0">
                  <a:solidFill>
                    <a:srgbClr val="000000"/>
                  </a:solidFill>
                </a:rPr>
                <a:t>.</a:t>
              </a:r>
              <a:r>
                <a:rPr lang="en-US" sz="2400" i="1" dirty="0" err="1">
                  <a:solidFill>
                    <a:srgbClr val="000000"/>
                  </a:solidFill>
                </a:rPr>
                <a:t>cshtml</a:t>
              </a:r>
              <a:r>
                <a:rPr lang="en-US" sz="2400" dirty="0">
                  <a:solidFill>
                    <a:srgbClr val="000000"/>
                  </a:solidFill>
                </a:rPr>
                <a:t>) that renders HTML output </a:t>
              </a:r>
              <a:r>
                <a:rPr lang="en-US" sz="2400" i="1" dirty="0">
                  <a:solidFill>
                    <a:srgbClr val="000000"/>
                  </a:solidFill>
                </a:rPr>
                <a:t>within</a:t>
              </a:r>
              <a:r>
                <a:rPr lang="en-US" sz="2400" dirty="0">
                  <a:solidFill>
                    <a:srgbClr val="000000"/>
                  </a:solidFill>
                </a:rPr>
                <a:t> another markup file's rendered output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B67ACD7-9B5E-42BC-B7A0-05D4C01D77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8974" y="2636827"/>
              <a:ext cx="523461" cy="36443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527934-8121-4227-8D02-14F1C898F4FB}"/>
              </a:ext>
            </a:extLst>
          </p:cNvPr>
          <p:cNvGrpSpPr/>
          <p:nvPr/>
        </p:nvGrpSpPr>
        <p:grpSpPr>
          <a:xfrm>
            <a:off x="8799443" y="215815"/>
            <a:ext cx="3147392" cy="2668187"/>
            <a:chOff x="-26505" y="1189494"/>
            <a:chExt cx="3147392" cy="311746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B4C5856-D3FE-4FE7-9624-8F720DE387DC}"/>
                </a:ext>
              </a:extLst>
            </p:cNvPr>
            <p:cNvSpPr/>
            <p:nvPr/>
          </p:nvSpPr>
          <p:spPr>
            <a:xfrm>
              <a:off x="324678" y="1189494"/>
              <a:ext cx="2796209" cy="31174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when complex rendering logic or code execution is required to render the markup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FDBFCBE-64F5-424D-9B99-9750D1E9D5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6505" y="2566008"/>
              <a:ext cx="563219" cy="342488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C891B7-1E0A-4C43-8B2D-C25F0B4DB391}"/>
              </a:ext>
            </a:extLst>
          </p:cNvPr>
          <p:cNvGrpSpPr/>
          <p:nvPr/>
        </p:nvGrpSpPr>
        <p:grpSpPr>
          <a:xfrm>
            <a:off x="245165" y="3558746"/>
            <a:ext cx="3226906" cy="3117463"/>
            <a:chOff x="324678" y="1189494"/>
            <a:chExt cx="3226906" cy="311746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6997A3F-D953-4F01-99B3-0718AC06D654}"/>
                </a:ext>
              </a:extLst>
            </p:cNvPr>
            <p:cNvSpPr/>
            <p:nvPr/>
          </p:nvSpPr>
          <p:spPr>
            <a:xfrm>
              <a:off x="324678" y="1189494"/>
              <a:ext cx="2796209" cy="31174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enable server-side code to participate in creating and rendering HTML elements in Razor files.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D91DD5-C161-44A0-9581-EAFF194D0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2713" y="1639531"/>
              <a:ext cx="728871" cy="24516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294806-F6F2-4594-9589-F09E8B5746CE}"/>
              </a:ext>
            </a:extLst>
          </p:cNvPr>
          <p:cNvGrpSpPr/>
          <p:nvPr/>
        </p:nvGrpSpPr>
        <p:grpSpPr>
          <a:xfrm>
            <a:off x="8799443" y="3054436"/>
            <a:ext cx="3147392" cy="3621774"/>
            <a:chOff x="8799443" y="3054436"/>
            <a:chExt cx="3147392" cy="362177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B31361E-1CBD-4D33-AE9E-05067B60CAA6}"/>
                </a:ext>
              </a:extLst>
            </p:cNvPr>
            <p:cNvSpPr/>
            <p:nvPr/>
          </p:nvSpPr>
          <p:spPr>
            <a:xfrm>
              <a:off x="9150626" y="3054436"/>
              <a:ext cx="2796209" cy="36217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Razor views, pages, controllers, page models, View components, data models can be built into a Razor Class Library (RCL).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0BC2FC9-B500-4731-ADB9-00B81E9AA30F}"/>
                </a:ext>
              </a:extLst>
            </p:cNvPr>
            <p:cNvCxnSpPr>
              <a:cxnSpLocks/>
            </p:cNvCxnSpPr>
            <p:nvPr/>
          </p:nvCxnSpPr>
          <p:spPr>
            <a:xfrm>
              <a:off x="8799443" y="3973998"/>
              <a:ext cx="563219" cy="36698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429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542" y="289957"/>
            <a:ext cx="9926916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SignalR in ASP.NET Core 2.1 (Stable!)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90AC21-9E3A-476A-A224-E74C99D76ACA}"/>
              </a:ext>
            </a:extLst>
          </p:cNvPr>
          <p:cNvSpPr/>
          <p:nvPr/>
        </p:nvSpPr>
        <p:spPr>
          <a:xfrm>
            <a:off x="197224" y="6279341"/>
            <a:ext cx="11797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https://blogs.msdn.microsoft.com/webdev/2018/02/27/asp-net-core-2-1-0-preview1-getting-started-with-signalr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1EDB-42B5-406C-927C-B799AE6122E0}"/>
              </a:ext>
            </a:extLst>
          </p:cNvPr>
          <p:cNvSpPr txBox="1"/>
          <p:nvPr/>
        </p:nvSpPr>
        <p:spPr>
          <a:xfrm>
            <a:off x="602626" y="1118507"/>
            <a:ext cx="10382786" cy="51608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Microsoft.AspNetCore.SignalR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namespace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SignalRTutorial.Hubs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[Authorize]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public class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ChatHub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Hub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public override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OnConnectedAsync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await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Clients.All.SendAsync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SendAction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Context.User.Identity.Name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"joined");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public override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OnDisconnectedAsync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(Exception ex)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await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Clients.All.SendAsync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SendAction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Context.User.Identity.Name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"left");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public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Task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(string message)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await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Clients.All.SendAsync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SendMessage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Context.User.Identity.Name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message);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99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340" y="2801510"/>
            <a:ext cx="6185325" cy="1523906"/>
          </a:xfrm>
        </p:spPr>
        <p:txBody>
          <a:bodyPr/>
          <a:lstStyle/>
          <a:p>
            <a:pPr algn="ctr"/>
            <a:r>
              <a:rPr lang="en-US" sz="8627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089235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01" y="1815453"/>
            <a:ext cx="9860627" cy="2689245"/>
          </a:xfrm>
        </p:spPr>
        <p:txBody>
          <a:bodyPr/>
          <a:lstStyle/>
          <a:p>
            <a:pPr algn="ctr"/>
            <a:r>
              <a:rPr lang="en-US" sz="8627" dirty="0"/>
              <a:t>What’s New in 2.1?</a:t>
            </a:r>
          </a:p>
        </p:txBody>
      </p:sp>
    </p:spTree>
    <p:extLst>
      <p:ext uri="{BB962C8B-B14F-4D97-AF65-F5344CB8AC3E}">
        <p14:creationId xmlns:p14="http://schemas.microsoft.com/office/powerpoint/2010/main" val="3301409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3288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FA552983-1229-4690-886B-0D7157E0D0C1}"/>
              </a:ext>
            </a:extLst>
          </p:cNvPr>
          <p:cNvSpPr/>
          <p:nvPr/>
        </p:nvSpPr>
        <p:spPr bwMode="auto">
          <a:xfrm>
            <a:off x="968528" y="2390666"/>
            <a:ext cx="5629475" cy="27584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Real-time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web development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New Typescript client, </a:t>
            </a:r>
            <a:r>
              <a:rPr kumimoji="0" lang="en-US" sz="2353" b="0" i="0" u="none" strike="sng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jQuery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Built-in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sz="2353" kern="0" baseline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Hub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protocols:</a:t>
            </a:r>
          </a:p>
          <a:p>
            <a:pPr marL="793345" lvl="1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JSON-based</a:t>
            </a:r>
            <a:r>
              <a:rPr kumimoji="0" lang="en-US" sz="2353" b="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for text</a:t>
            </a:r>
          </a:p>
          <a:p>
            <a:pPr marL="793345" lvl="1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baseline="0" noProof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MessagePack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for binary</a:t>
            </a:r>
          </a:p>
          <a:p>
            <a:pPr marL="336145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Improved scale-out model </a:t>
            </a:r>
          </a:p>
          <a:p>
            <a:pPr marL="793345" lvl="1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Stick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y sessions required*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76D60D49-094E-4EBA-A357-4D2DF2F12861}"/>
              </a:ext>
            </a:extLst>
          </p:cNvPr>
          <p:cNvSpPr/>
          <p:nvPr/>
        </p:nvSpPr>
        <p:spPr bwMode="auto">
          <a:xfrm>
            <a:off x="5331012" y="2769990"/>
            <a:ext cx="6753412" cy="321843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*</a:t>
            </a:r>
            <a:r>
              <a:rPr lang="en-US" sz="2353" i="1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required when using </a:t>
            </a:r>
            <a:r>
              <a:rPr lang="en-US" sz="2353" i="1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WebSockets</a:t>
            </a:r>
            <a:r>
              <a:rPr lang="en-US" sz="2353" i="1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unless </a:t>
            </a:r>
            <a:r>
              <a:rPr lang="en-US" sz="2353" i="1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skipNegotiation</a:t>
            </a:r>
            <a:r>
              <a:rPr lang="en-US" sz="2353" i="1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flag is set to true</a:t>
            </a:r>
          </a:p>
          <a:p>
            <a:pPr marR="0" lvl="0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353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 connection = new </a:t>
            </a:r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signalR.HubConnectionBuilder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withUrl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("/chat",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skipNegotiation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true,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transport: </a:t>
            </a:r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signalR.HttpTransportType.WebSockets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 </a:t>
            </a:r>
          </a:p>
          <a:p>
            <a:pPr lvl="0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.build();</a:t>
            </a:r>
            <a:endParaRPr kumimoji="0" lang="en-US" sz="2353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F4D5A73E-BDD6-4C11-BF9D-7FA409CF0D63}"/>
              </a:ext>
            </a:extLst>
          </p:cNvPr>
          <p:cNvSpPr/>
          <p:nvPr/>
        </p:nvSpPr>
        <p:spPr bwMode="auto">
          <a:xfrm>
            <a:off x="3626388" y="2563195"/>
            <a:ext cx="5391466" cy="136706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UseHttpsRedirection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by default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HSTS protocol support (non-dev)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&gt;dotnet dev-certs https --trust</a:t>
            </a:r>
          </a:p>
          <a:p>
            <a:pPr marR="0" lvl="0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263A07B2-4B76-4326-BA02-5E2CFF9B8D5C}"/>
              </a:ext>
            </a:extLst>
          </p:cNvPr>
          <p:cNvSpPr/>
          <p:nvPr/>
        </p:nvSpPr>
        <p:spPr bwMode="auto">
          <a:xfrm>
            <a:off x="4901051" y="2745922"/>
            <a:ext cx="5208608" cy="106442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ApiController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attribute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Auto model validation</a:t>
            </a:r>
          </a:p>
          <a:p>
            <a:pPr marR="0" lvl="0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6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634CB72A-308F-436F-8482-E66685D4CCDF}"/>
              </a:ext>
            </a:extLst>
          </p:cNvPr>
          <p:cNvSpPr/>
          <p:nvPr/>
        </p:nvSpPr>
        <p:spPr bwMode="auto">
          <a:xfrm>
            <a:off x="6096000" y="2692926"/>
            <a:ext cx="5208608" cy="106442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Rich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Swagger support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Easier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API documentation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7D73FFF0-3127-45F6-A6F7-A9D46D5F8836}"/>
              </a:ext>
            </a:extLst>
          </p:cNvPr>
          <p:cNvSpPr/>
          <p:nvPr/>
        </p:nvSpPr>
        <p:spPr bwMode="auto">
          <a:xfrm>
            <a:off x="2106706" y="4216705"/>
            <a:ext cx="5208608" cy="141107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type </a:t>
            </a:r>
            <a:r>
              <a:rPr kumimoji="0" lang="en-US" sz="2353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Indicate response type for any action result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D7A498E4-4EDB-4908-928B-62AB128F868E}"/>
              </a:ext>
            </a:extLst>
          </p:cNvPr>
          <p:cNvSpPr/>
          <p:nvPr/>
        </p:nvSpPr>
        <p:spPr bwMode="auto">
          <a:xfrm>
            <a:off x="3451097" y="4257213"/>
            <a:ext cx="5208608" cy="141107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HttpClient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as a service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Register,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configure, consume </a:t>
            </a:r>
            <a:r>
              <a:rPr kumimoji="0" lang="en-US" sz="2353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HttpClient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instances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EE5065C3-F46E-4D0D-BD41-D3E7B09E1D27}"/>
              </a:ext>
            </a:extLst>
          </p:cNvPr>
          <p:cNvSpPr/>
          <p:nvPr/>
        </p:nvSpPr>
        <p:spPr bwMode="auto">
          <a:xfrm>
            <a:off x="6294661" y="4328575"/>
            <a:ext cx="5208608" cy="14708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ASP.NET Core (native IIS) Module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Hooks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into IIS pipeline 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Improved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Performance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3D4A5AE2-ECA7-469C-8114-840CFFEF5852}"/>
              </a:ext>
            </a:extLst>
          </p:cNvPr>
          <p:cNvSpPr/>
          <p:nvPr/>
        </p:nvSpPr>
        <p:spPr bwMode="auto">
          <a:xfrm>
            <a:off x="2031573" y="3381034"/>
            <a:ext cx="5208608" cy="14708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Default UI implemented in a library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Available</a:t>
            </a:r>
            <a:r>
              <a:rPr kumimoji="0" lang="en-US" sz="2353" b="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as NuGet package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Enable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via Startup class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0C26B-16DF-4AE4-A33A-0E372AD72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52" y="1111677"/>
            <a:ext cx="9516854" cy="55705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ASP.NET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57642" y="600421"/>
            <a:ext cx="4121049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Info and Downloads: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http://www.asp.net/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681695" y="4601338"/>
            <a:ext cx="2354730" cy="192496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2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25E82BC9-9DA4-46C9-973A-E8D204A9B752}"/>
              </a:ext>
            </a:extLst>
          </p:cNvPr>
          <p:cNvSpPr/>
          <p:nvPr/>
        </p:nvSpPr>
        <p:spPr bwMode="auto">
          <a:xfrm>
            <a:off x="2718949" y="3393391"/>
            <a:ext cx="5208608" cy="14708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Compliance for EU General 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Data Protection Regulation </a:t>
            </a:r>
            <a:r>
              <a:rPr lang="en-US" sz="2353" kern="0" noProof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reqts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Request user consent for info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2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4283CF9E-F8DB-4DFD-9C01-AAECE51DCA6B}"/>
              </a:ext>
            </a:extLst>
          </p:cNvPr>
          <p:cNvSpPr/>
          <p:nvPr/>
        </p:nvSpPr>
        <p:spPr bwMode="auto">
          <a:xfrm>
            <a:off x="2654738" y="4398544"/>
            <a:ext cx="5208608" cy="111162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Mix authentication schemes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e.g. Bearer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tokens, cookie </a:t>
            </a:r>
            <a:r>
              <a:rPr kumimoji="0" lang="en-US" sz="2353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3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88BC69E2-F1A1-459F-AC73-9941675F1966}"/>
              </a:ext>
            </a:extLst>
          </p:cNvPr>
          <p:cNvSpPr/>
          <p:nvPr/>
        </p:nvSpPr>
        <p:spPr bwMode="auto">
          <a:xfrm>
            <a:off x="5071612" y="3568353"/>
            <a:ext cx="5208608" cy="121557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Compiled during build process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Improved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startup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01061F90-4C47-4589-8DB8-3E10160B4875}"/>
              </a:ext>
            </a:extLst>
          </p:cNvPr>
          <p:cNvSpPr/>
          <p:nvPr/>
        </p:nvSpPr>
        <p:spPr bwMode="auto">
          <a:xfrm>
            <a:off x="6684246" y="3567102"/>
            <a:ext cx="5208608" cy="129023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Razor UI as class library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Share across projects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Share as </a:t>
            </a:r>
            <a:r>
              <a:rPr lang="en-US" sz="2353" kern="0" noProof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Nuget</a:t>
            </a:r>
            <a:r>
              <a:rPr lang="en-US" sz="2353" kern="0" noProof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package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2.1: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1892091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SignalR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4695" y="1183608"/>
            <a:ext cx="2090280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HSTS Protocol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&amp; </a:t>
            </a: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HTTPS by default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Web API conventions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3137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37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Swagger support</a:t>
            </a:r>
            <a:endParaRPr kumimoji="0" lang="en-US" sz="3137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ActionResult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&lt;T&gt;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 Client Factory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ANCM in-process mode for IIS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ASP.NET Identity as UI Library 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52855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GDPR Compliance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Build-time Razor Compilation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783266" y="5399108"/>
            <a:ext cx="2240699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Virtual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Auth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Schemes 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Razor SDK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Functional Test Fixture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http://www.talkingdotnet.com/quick-summary-whats-new-asp-net-core-2-1/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D1853B10-2874-4995-9FFE-CF932B733D98}"/>
              </a:ext>
            </a:extLst>
          </p:cNvPr>
          <p:cNvSpPr/>
          <p:nvPr/>
        </p:nvSpPr>
        <p:spPr bwMode="auto">
          <a:xfrm>
            <a:off x="6096000" y="4642923"/>
            <a:ext cx="5208608" cy="121557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Improved end-to-end testing</a:t>
            </a:r>
          </a:p>
          <a:p>
            <a:pPr marL="336145" lvl="0" indent="-336145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e.g.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routing, filters, controllers, actions, views and pages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01" y="1815453"/>
            <a:ext cx="9860627" cy="2689245"/>
          </a:xfrm>
        </p:spPr>
        <p:txBody>
          <a:bodyPr/>
          <a:lstStyle/>
          <a:p>
            <a:pPr algn="ctr"/>
            <a:r>
              <a:rPr lang="en-US" sz="8627" dirty="0"/>
              <a:t>What’s New in 2.2?</a:t>
            </a:r>
          </a:p>
        </p:txBody>
      </p:sp>
    </p:spTree>
    <p:extLst>
      <p:ext uri="{BB962C8B-B14F-4D97-AF65-F5344CB8AC3E}">
        <p14:creationId xmlns:p14="http://schemas.microsoft.com/office/powerpoint/2010/main" val="4090558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2274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lang="en-US" sz="36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B9A3993A-FB61-4693-9B19-0819B2B3BDE8}"/>
              </a:ext>
            </a:extLst>
          </p:cNvPr>
          <p:cNvSpPr/>
          <p:nvPr/>
        </p:nvSpPr>
        <p:spPr bwMode="auto">
          <a:xfrm>
            <a:off x="2337161" y="2767538"/>
            <a:ext cx="5629475" cy="152516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Improved Open API (Swagger) support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Use </a:t>
            </a: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DefaultApiConventions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Define HTTP responses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D4DC19D5-5492-46E6-AE35-AAE95AAD43ED}"/>
              </a:ext>
            </a:extLst>
          </p:cNvPr>
          <p:cNvSpPr/>
          <p:nvPr/>
        </p:nvSpPr>
        <p:spPr bwMode="auto">
          <a:xfrm>
            <a:off x="3458591" y="2727882"/>
            <a:ext cx="5629475" cy="153296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Improved </a:t>
            </a: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ProblemDetails</a:t>
            </a: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support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Return </a:t>
            </a: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ProblemDetails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for 4xx errors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Used with [</a:t>
            </a: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ApiController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] attribute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29DCBD96-3DE2-4FD0-BCB6-F0FB964D18E7}"/>
              </a:ext>
            </a:extLst>
          </p:cNvPr>
          <p:cNvSpPr/>
          <p:nvPr/>
        </p:nvSpPr>
        <p:spPr bwMode="auto">
          <a:xfrm>
            <a:off x="3746135" y="2690537"/>
            <a:ext cx="5629475" cy="163803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Improved request dispatch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New link generation API members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Route parameter transformers 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Performance Improvements 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BD58A-FC6A-4D98-8ABB-8C6B574E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4" y="1421070"/>
            <a:ext cx="9068617" cy="53081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.NET for Cross-Platform Dev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3854" y="1030107"/>
            <a:ext cx="5191727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.NET Info + Download: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https://dotnet.microsoft.com/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E85589-CE27-4D5D-99F9-8FDB320C007A}"/>
              </a:ext>
            </a:extLst>
          </p:cNvPr>
          <p:cNvSpPr/>
          <p:nvPr/>
        </p:nvSpPr>
        <p:spPr>
          <a:xfrm>
            <a:off x="950259" y="4703483"/>
            <a:ext cx="5707529" cy="99209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159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lang="en-US" sz="6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57713F54-3EAE-45CE-A7E2-CB92B02D6407}"/>
              </a:ext>
            </a:extLst>
          </p:cNvPr>
          <p:cNvSpPr/>
          <p:nvPr/>
        </p:nvSpPr>
        <p:spPr bwMode="auto">
          <a:xfrm>
            <a:off x="3914747" y="2585541"/>
            <a:ext cx="5774723" cy="227524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Middleware for health checks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Used by container orchestrator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Used by load balancer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Used by real-time monitoring service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Verify if system is responding normally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08F9F5F3-096F-4FEA-8367-78C13CFF57CE}"/>
              </a:ext>
            </a:extLst>
          </p:cNvPr>
          <p:cNvSpPr/>
          <p:nvPr/>
        </p:nvSpPr>
        <p:spPr bwMode="auto">
          <a:xfrm>
            <a:off x="3892549" y="3065189"/>
            <a:ext cx="5629475" cy="151951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support for HTTP/2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Header Compression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Fully Multiplexed Streams 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2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lang="en-US" sz="5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57E3466E-B505-4D0A-A2F6-716BBFED6980}"/>
              </a:ext>
            </a:extLst>
          </p:cNvPr>
          <p:cNvSpPr/>
          <p:nvPr/>
        </p:nvSpPr>
        <p:spPr bwMode="auto">
          <a:xfrm>
            <a:off x="3251729" y="4231035"/>
            <a:ext cx="5629475" cy="144335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Improved Kestrel configuration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ConfigureKestrel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on Host Builder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Resolves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in-process hosting issues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2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A2A94EBE-002A-4C5A-BF15-39F81621146B}"/>
              </a:ext>
            </a:extLst>
          </p:cNvPr>
          <p:cNvSpPr/>
          <p:nvPr/>
        </p:nvSpPr>
        <p:spPr bwMode="auto">
          <a:xfrm>
            <a:off x="3222825" y="3769889"/>
            <a:ext cx="5629475" cy="158534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App hosted inside IIS worker process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ASP .NET Core Module boots </a:t>
            </a: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CoreCLR</a:t>
            </a:r>
            <a:endParaRPr lang="en-US" sz="2353" kern="0" dirty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Perf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+ diagnostic gains with IIS use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4BBAF1CB-AE96-4601-A835-2367669B39A8}"/>
              </a:ext>
            </a:extLst>
          </p:cNvPr>
          <p:cNvSpPr/>
          <p:nvPr/>
        </p:nvSpPr>
        <p:spPr bwMode="auto">
          <a:xfrm>
            <a:off x="2994178" y="4636065"/>
            <a:ext cx="5629475" cy="160049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Java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client for SignalR 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baseline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Connect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from Java code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Includes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Android app support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1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31166DE7-047F-4360-9740-D84F7513170A}"/>
              </a:ext>
            </a:extLst>
          </p:cNvPr>
          <p:cNvSpPr/>
          <p:nvPr/>
        </p:nvSpPr>
        <p:spPr bwMode="auto">
          <a:xfrm>
            <a:off x="6037562" y="3672596"/>
            <a:ext cx="5629475" cy="251865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CORS Middleware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policy enforces sent headers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Headers sent in Access-Control-Request-Headers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Match compared with headers stated in </a:t>
            </a: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WithHeaders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4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5F741039-C006-4CE4-86FC-8AA4D8463F86}"/>
              </a:ext>
            </a:extLst>
          </p:cNvPr>
          <p:cNvSpPr/>
          <p:nvPr/>
        </p:nvSpPr>
        <p:spPr bwMode="auto">
          <a:xfrm>
            <a:off x="2181203" y="3866129"/>
            <a:ext cx="5629475" cy="174412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Middleware support for “</a:t>
            </a: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Brotli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” compression data format 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Used for response compression 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Lossless + Efficient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4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0C1E2A1C-3D9A-4D8E-B0C2-9877D365A1B0}"/>
              </a:ext>
            </a:extLst>
          </p:cNvPr>
          <p:cNvSpPr/>
          <p:nvPr/>
        </p:nvSpPr>
        <p:spPr bwMode="auto">
          <a:xfrm>
            <a:off x="3002224" y="4135276"/>
            <a:ext cx="3797653" cy="202767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New 2.2 Templates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Bootstrap 4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Angular 6 (for now)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Simpler UI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8CCB7810-43D5-4DEC-9FBF-37F27FD7D0A2}"/>
              </a:ext>
            </a:extLst>
          </p:cNvPr>
          <p:cNvSpPr/>
          <p:nvPr/>
        </p:nvSpPr>
        <p:spPr bwMode="auto">
          <a:xfrm>
            <a:off x="4831697" y="3530600"/>
            <a:ext cx="5629475" cy="131666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MVC Validation Improvements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Skips validation if possible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52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4FE28500-AF13-428F-8487-8CFC497411A7}"/>
              </a:ext>
            </a:extLst>
          </p:cNvPr>
          <p:cNvSpPr/>
          <p:nvPr/>
        </p:nvSpPr>
        <p:spPr bwMode="auto">
          <a:xfrm>
            <a:off x="5591328" y="4235449"/>
            <a:ext cx="5629475" cy="166692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rgbClr val="B6DF89"/>
              </a:gs>
              <a:gs pos="83000">
                <a:srgbClr val="DDF0C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SocketsHttpHandler</a:t>
            </a:r>
            <a:r>
              <a:rPr kumimoji="0" lang="en-US" sz="2353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 perf improved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Outoing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HTTP requests improvements</a:t>
            </a: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53" kern="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HttpClient</a:t>
            </a:r>
            <a:r>
              <a:rPr lang="en-US" sz="2353" kern="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 throughout improved under load, both Linux + </a:t>
            </a:r>
            <a:r>
              <a:rPr lang="en-US" sz="2353" ker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Windows servers 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336145" marR="0" lvl="0" indent="-336145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3" y="1288468"/>
            <a:ext cx="11254095" cy="49606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6793" y="289957"/>
            <a:ext cx="1039841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.NET Across Windows/Web Platforms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201" y="6249116"/>
            <a:ext cx="12035800" cy="615522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Source: 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http://blogs.msdn.com/b/dotnet/archive/2014/12/04/introducing-net-core.aspx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825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0" y="289955"/>
            <a:ext cx="6684113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2.2: What’s New?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97804" y="1183608"/>
            <a:ext cx="2385462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Open API Analyzers &amp; Conventions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2549" y="1183608"/>
            <a:ext cx="162242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details support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809" y="1183607"/>
            <a:ext cx="2374638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2745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45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Endpoint Routing</a:t>
            </a:r>
            <a:endParaRPr kumimoji="0" lang="en-US" sz="2745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145928" y="1183607"/>
            <a:ext cx="2459365" cy="174413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</a:t>
            </a:r>
            <a:endParaRPr lang="en-US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Health checks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97804" y="3200067"/>
            <a:ext cx="2642290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HTTP/2 in Kestrel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31342" y="3200067"/>
            <a:ext cx="3735294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Kestrel configuration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098118" y="3182971"/>
            <a:ext cx="2696077" cy="1215573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IIS in-process hosting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99003" y="4722158"/>
            <a:ext cx="2240699" cy="1385564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SignalR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Java </a:t>
            </a:r>
          </a:p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client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79906" y="4722158"/>
            <a:ext cx="2642290" cy="764170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CORS improvements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33591" y="4722155"/>
            <a:ext cx="2565374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templates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632200" y="5510172"/>
            <a:ext cx="2582502" cy="81122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Response compression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017854" y="4687966"/>
            <a:ext cx="2075143" cy="922292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Validation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67529" y="5799382"/>
            <a:ext cx="4625468" cy="522017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53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HTTP Client performance</a:t>
            </a: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5A4F5-F49E-498C-BFE7-60A89D703028}"/>
              </a:ext>
            </a:extLst>
          </p:cNvPr>
          <p:cNvSpPr/>
          <p:nvPr/>
        </p:nvSpPr>
        <p:spPr>
          <a:xfrm>
            <a:off x="2106706" y="6345243"/>
            <a:ext cx="7978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https://docs.microsoft.com/en-us/aspnet/core/release-notes/aspnetcore-2.2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05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0440" y="289957"/>
            <a:ext cx="8471121" cy="899537"/>
          </a:xfrm>
        </p:spPr>
        <p:txBody>
          <a:bodyPr>
            <a:normAutofit/>
          </a:bodyPr>
          <a:lstStyle/>
          <a:p>
            <a:r>
              <a:rPr lang="en-US" dirty="0"/>
              <a:t>How about Entity Framework?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27" y="1189494"/>
            <a:ext cx="9174347" cy="5158051"/>
          </a:xfrm>
          <a:prstGeom prst="rect">
            <a:avLst/>
          </a:prstGeom>
        </p:spPr>
      </p:pic>
      <p:sp>
        <p:nvSpPr>
          <p:cNvPr id="2" name="Can 1"/>
          <p:cNvSpPr/>
          <p:nvPr/>
        </p:nvSpPr>
        <p:spPr bwMode="auto">
          <a:xfrm>
            <a:off x="8841531" y="5061143"/>
            <a:ext cx="896425" cy="1192245"/>
          </a:xfrm>
          <a:prstGeom prst="can">
            <a:avLst/>
          </a:prstGeom>
          <a:solidFill>
            <a:srgbClr val="B6DF8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DB</a:t>
            </a:r>
          </a:p>
        </p:txBody>
      </p:sp>
      <p:sp>
        <p:nvSpPr>
          <p:cNvPr id="5" name="Cloud 4"/>
          <p:cNvSpPr/>
          <p:nvPr/>
        </p:nvSpPr>
        <p:spPr bwMode="auto">
          <a:xfrm>
            <a:off x="8471765" y="3713393"/>
            <a:ext cx="1635958" cy="896425"/>
          </a:xfrm>
          <a:prstGeom prst="cloud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ORM</a:t>
            </a:r>
          </a:p>
        </p:txBody>
      </p:sp>
      <p:sp>
        <p:nvSpPr>
          <p:cNvPr id="6" name="Flowchart: Multidocument 5"/>
          <p:cNvSpPr/>
          <p:nvPr/>
        </p:nvSpPr>
        <p:spPr bwMode="auto">
          <a:xfrm>
            <a:off x="8426680" y="2089032"/>
            <a:ext cx="1726130" cy="1173037"/>
          </a:xfrm>
          <a:prstGeom prst="flowChartMultidocumen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Entities in Code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9270096" y="3262069"/>
            <a:ext cx="235579" cy="4513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flipV="1">
            <a:off x="8847593" y="3262069"/>
            <a:ext cx="235579" cy="4513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flipV="1">
            <a:off x="9390832" y="4609819"/>
            <a:ext cx="235579" cy="4513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8968329" y="4609819"/>
            <a:ext cx="235579" cy="4513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8189" y="3229411"/>
            <a:ext cx="8479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1E5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8103" y="4556981"/>
            <a:ext cx="2391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21E57"/>
                </a:solidFill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64433-6222-4631-AC78-04EFA13FCE4C}"/>
              </a:ext>
            </a:extLst>
          </p:cNvPr>
          <p:cNvSpPr txBox="1"/>
          <p:nvPr/>
        </p:nvSpPr>
        <p:spPr>
          <a:xfrm>
            <a:off x="5831544" y="5005727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4.6+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2FE70-19C1-4599-8108-CA6E6B2108CB}"/>
              </a:ext>
            </a:extLst>
          </p:cNvPr>
          <p:cNvSpPr txBox="1"/>
          <p:nvPr/>
        </p:nvSpPr>
        <p:spPr>
          <a:xfrm>
            <a:off x="4395290" y="2675550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4.6+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9872" y="5061143"/>
            <a:ext cx="3673928" cy="310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087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CE76EF2-948F-4618-B807-AE86DC2C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04"/>
            <a:ext cx="12192000" cy="68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84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EB7C-7104-4159-A4FB-DA733AE0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 Core 2.2 and 3.0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6B7E9-DEC1-49BA-89EF-F98B4F063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537489"/>
            <a:ext cx="11670674" cy="495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98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E6A7C-1148-4D9E-A934-814F0116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26" y="1054346"/>
            <a:ext cx="9174347" cy="53700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0440" y="289957"/>
            <a:ext cx="8471121" cy="899537"/>
          </a:xfrm>
        </p:spPr>
        <p:txBody>
          <a:bodyPr>
            <a:normAutofit/>
          </a:bodyPr>
          <a:lstStyle/>
          <a:p>
            <a:r>
              <a:rPr lang="en-US" dirty="0"/>
              <a:t>Pluralsight Courses by Julie </a:t>
            </a:r>
            <a:r>
              <a:rPr lang="en-US" dirty="0" err="1"/>
              <a:t>Lerman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F4F55C-D868-4E10-B0C5-2AFB2AA96E4B}"/>
              </a:ext>
            </a:extLst>
          </p:cNvPr>
          <p:cNvSpPr/>
          <p:nvPr/>
        </p:nvSpPr>
        <p:spPr>
          <a:xfrm>
            <a:off x="3640615" y="6383377"/>
            <a:ext cx="491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https://www.pluralsight.com/authors/julie-lerman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6412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686" y="2165748"/>
            <a:ext cx="9860627" cy="2526505"/>
          </a:xfrm>
        </p:spPr>
        <p:txBody>
          <a:bodyPr>
            <a:normAutofit/>
          </a:bodyPr>
          <a:lstStyle/>
          <a:p>
            <a:pPr algn="ctr"/>
            <a:r>
              <a:rPr lang="en-US" sz="8627" dirty="0"/>
              <a:t>Visual Studio 2017 </a:t>
            </a:r>
            <a:br>
              <a:rPr lang="en-US" sz="8627" dirty="0"/>
            </a:br>
            <a:r>
              <a:rPr lang="en-US" sz="8627" dirty="0"/>
              <a:t>&amp; VS Code</a:t>
            </a:r>
          </a:p>
        </p:txBody>
      </p:sp>
    </p:spTree>
    <p:extLst>
      <p:ext uri="{BB962C8B-B14F-4D97-AF65-F5344CB8AC3E}">
        <p14:creationId xmlns:p14="http://schemas.microsoft.com/office/powerpoint/2010/main" val="886855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0211" y="289957"/>
            <a:ext cx="7731579" cy="899537"/>
          </a:xfrm>
        </p:spPr>
        <p:txBody>
          <a:bodyPr>
            <a:normAutofit/>
          </a:bodyPr>
          <a:lstStyle/>
          <a:p>
            <a:r>
              <a:rPr lang="en-US" dirty="0"/>
              <a:t>New Installer!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1189494"/>
            <a:ext cx="8441796" cy="471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33" y="1976894"/>
            <a:ext cx="8441797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288" y="1367247"/>
            <a:ext cx="7641189" cy="4937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0211" y="289957"/>
            <a:ext cx="7731579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File </a:t>
            </a:r>
            <a:r>
              <a:rPr lang="en-US" dirty="0">
                <a:sym typeface="Wingdings" panose="05000000000000000000" pitchFamily="2" charset="2"/>
              </a:rPr>
              <a:t> New Project  Web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9303" y="2759185"/>
            <a:ext cx="3398287" cy="909699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 marL="336145" indent="-336145">
              <a:lnSpc>
                <a:spcPct val="90000"/>
              </a:lnSpc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ASP .NET Core Web App</a:t>
            </a:r>
          </a:p>
          <a:p>
            <a:pPr marL="336145" indent="-336145">
              <a:lnSpc>
                <a:spcPct val="90000"/>
              </a:lnSpc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Web App (4.x) </a:t>
            </a:r>
          </a:p>
        </p:txBody>
      </p:sp>
    </p:spTree>
    <p:extLst>
      <p:ext uri="{BB962C8B-B14F-4D97-AF65-F5344CB8AC3E}">
        <p14:creationId xmlns:p14="http://schemas.microsoft.com/office/powerpoint/2010/main" val="5204627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CE6A3F-0695-4E76-A72C-C4F8453A4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69" y="1189490"/>
            <a:ext cx="7844837" cy="55132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811" y="289957"/>
            <a:ext cx="504233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Select a Template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3741" y="1189494"/>
            <a:ext cx="3998259" cy="553997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1.0 , 1.1, 2.0, 2.1 or 2.2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Empty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API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Web App (Razor)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Web App (MVC)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Razor Class Library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Angular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React.js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React.js &amp; Redux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Other settings: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Authentication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Docker Support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874" y="1487055"/>
            <a:ext cx="3447102" cy="4895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465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88884-09DF-4CD9-81AA-3738E3B2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28" y="1075133"/>
            <a:ext cx="9074542" cy="5311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071" y="289957"/>
            <a:ext cx="11211859" cy="899537"/>
          </a:xfrm>
        </p:spPr>
        <p:txBody>
          <a:bodyPr>
            <a:normAutofit/>
          </a:bodyPr>
          <a:lstStyle/>
          <a:p>
            <a:r>
              <a:rPr lang="en-US" dirty="0"/>
              <a:t>VS 2017 Preview with ASP.NET Core 2.1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0064" y="6345105"/>
            <a:ext cx="449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https://www.visualstudio.com/vs/preview/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2217272" y="3339894"/>
            <a:ext cx="2510116" cy="4482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9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1" y="289957"/>
            <a:ext cx="11655840" cy="899537"/>
          </a:xfrm>
        </p:spPr>
        <p:txBody>
          <a:bodyPr/>
          <a:lstStyle/>
          <a:p>
            <a:pPr>
              <a:defRPr/>
            </a:pPr>
            <a:r>
              <a:rPr lang="en-US" dirty="0"/>
              <a:t>.NET Standard in 2017 and 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269303" y="4773623"/>
            <a:ext cx="11539832" cy="1731909"/>
          </a:xfrm>
          <a:prstGeom prst="rect">
            <a:avLst/>
          </a:prstGeom>
        </p:spPr>
        <p:txBody>
          <a:bodyPr wrap="square" lIns="179285" tIns="143428" rIns="179285" bIns="143428">
            <a:spAutoFit/>
          </a:bodyPr>
          <a:lstStyle/>
          <a:p>
            <a:pPr defTabSz="913678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sz="2353" dirty="0">
                <a:gradFill>
                  <a:gsLst>
                    <a:gs pos="59477">
                      <a:srgbClr val="0078D7"/>
                    </a:gs>
                    <a:gs pos="49000">
                      <a:srgbClr val="0078D7"/>
                    </a:gs>
                  </a:gsLst>
                  <a:lin ang="5400000" scaled="0"/>
                </a:gradFill>
                <a:latin typeface="Segoe UI Semilight"/>
                <a:cs typeface="Segoe UI Semibold" panose="020B0702040204020203" pitchFamily="34" charset="0"/>
              </a:rPr>
              <a:t>.NET Standard allows sharing code, binaries, and skills between .NET client, </a:t>
            </a:r>
            <a:br>
              <a:rPr lang="en-US" sz="2353" dirty="0">
                <a:gradFill>
                  <a:gsLst>
                    <a:gs pos="59477">
                      <a:srgbClr val="0078D7"/>
                    </a:gs>
                    <a:gs pos="49000">
                      <a:srgbClr val="0078D7"/>
                    </a:gs>
                  </a:gsLst>
                  <a:lin ang="5400000" scaled="0"/>
                </a:gradFill>
                <a:latin typeface="Segoe UI Semilight"/>
                <a:cs typeface="Segoe UI Semibold" panose="020B0702040204020203" pitchFamily="34" charset="0"/>
              </a:rPr>
            </a:br>
            <a:r>
              <a:rPr lang="en-US" sz="2353" dirty="0">
                <a:gradFill>
                  <a:gsLst>
                    <a:gs pos="59477">
                      <a:srgbClr val="0078D7"/>
                    </a:gs>
                    <a:gs pos="49000">
                      <a:srgbClr val="0078D7"/>
                    </a:gs>
                  </a:gsLst>
                  <a:lin ang="5400000" scaled="0"/>
                </a:gradFill>
                <a:latin typeface="Segoe UI Semilight"/>
                <a:cs typeface="Segoe UI Semibold" panose="020B0702040204020203" pitchFamily="34" charset="0"/>
              </a:rPr>
              <a:t>server, and all flavors</a:t>
            </a:r>
          </a:p>
          <a:p>
            <a:pPr defTabSz="913678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sz="1765" dirty="0">
                <a:gradFill>
                  <a:gsLst>
                    <a:gs pos="0">
                      <a:srgbClr val="505050"/>
                    </a:gs>
                    <a:gs pos="13072">
                      <a:srgbClr val="505050"/>
                    </a:gs>
                  </a:gsLst>
                  <a:lin ang="5400000" scaled="0"/>
                </a:gradFill>
                <a:latin typeface="Segoe UI"/>
              </a:rPr>
              <a:t>.NET Standard provides a specification for any platform to implement</a:t>
            </a:r>
          </a:p>
          <a:p>
            <a:pPr defTabSz="913678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sz="1765" dirty="0">
                <a:gradFill>
                  <a:gsLst>
                    <a:gs pos="0">
                      <a:srgbClr val="505050"/>
                    </a:gs>
                    <a:gs pos="13072">
                      <a:srgbClr val="505050"/>
                    </a:gs>
                  </a:gsLst>
                  <a:lin ang="5400000" scaled="0"/>
                </a:gradFill>
                <a:latin typeface="Segoe UI"/>
              </a:rPr>
              <a:t>All .NET runtimes provided by Microsoft implement the standard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69271" y="1456887"/>
            <a:ext cx="9509173" cy="3137487"/>
            <a:chOff x="274670" y="1485604"/>
            <a:chExt cx="9699852" cy="32004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74735" y="1485604"/>
              <a:ext cx="1508760" cy="123444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WINDOWS</a:t>
              </a:r>
            </a:p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DESKTOP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383628" y="1485604"/>
              <a:ext cx="1508760" cy="1234440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WINDOWS </a:t>
              </a:r>
              <a:b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</a:b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829165" y="1485604"/>
              <a:ext cx="1508760" cy="123444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CLOUD MICROSERVICES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938091" y="1485604"/>
              <a:ext cx="1508760" cy="1234440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IOS, </a:t>
              </a:r>
              <a:b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</a:br>
              <a:r>
                <a:rPr lang="en-US" sz="1175" b="1" kern="0" dirty="0"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ANDROID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74670" y="2765750"/>
              <a:ext cx="7726680" cy="1920240"/>
              <a:chOff x="274670" y="2765750"/>
              <a:chExt cx="7726680" cy="192024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74670" y="2765750"/>
                <a:ext cx="7726680" cy="192024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lIns="179234" tIns="143387" rIns="179234" bIns="143387" rtlCol="0" anchor="t" anchorCtr="0">
                <a:noAutofit/>
              </a:bodyPr>
              <a:lstStyle>
                <a:defPPr>
                  <a:defRPr lang="en-US"/>
                </a:defPPr>
                <a:lvl1pPr algn="ctr" defTabSz="914224">
                  <a:lnSpc>
                    <a:spcPct val="90000"/>
                  </a:lnSpc>
                  <a:defRPr sz="2000" kern="0"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bold" panose="020B0702040204020203" pitchFamily="34" charset="0"/>
                    <a:cs typeface="Segoe UI Semibold" panose="020B0702040204020203" pitchFamily="34" charset="0"/>
                  </a:defRPr>
                </a:lvl1pPr>
              </a:lstStyle>
              <a:p>
                <a:pPr defTabSz="913873">
                  <a:defRPr/>
                </a:pPr>
                <a:r>
                  <a:rPr lang="en-US" sz="1765" b="1" dirty="0">
                    <a:gradFill>
                      <a:gsLst>
                        <a:gs pos="0">
                          <a:srgbClr val="505050"/>
                        </a:gs>
                        <a:gs pos="14679">
                          <a:srgbClr val="505050"/>
                        </a:gs>
                      </a:gsLst>
                      <a:lin ang="5400000" scaled="1"/>
                    </a:gradFill>
                    <a:latin typeface="Segoe UI"/>
                  </a:rPr>
                  <a:t>.NET STANDARD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11830" y="3497262"/>
                <a:ext cx="7452360" cy="105156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square" lIns="179234" tIns="143387" rIns="179234" bIns="143387" rtlCol="0" anchor="t" anchorCtr="0">
                <a:noAutofit/>
              </a:bodyPr>
              <a:lstStyle>
                <a:defPPr>
                  <a:defRPr lang="en-US"/>
                </a:defPPr>
                <a:lvl1pPr algn="ctr" defTabSz="914224">
                  <a:lnSpc>
                    <a:spcPct val="90000"/>
                  </a:lnSpc>
                  <a:defRPr sz="1600" b="1" kern="0">
                    <a:gradFill>
                      <a:gsLst>
                        <a:gs pos="2804">
                          <a:srgbClr val="505050"/>
                        </a:gs>
                        <a:gs pos="26000">
                          <a:srgbClr val="505050"/>
                        </a:gs>
                      </a:gsLst>
                      <a:lin ang="5400000" scaled="1"/>
                    </a:gradFill>
                    <a:cs typeface="Segoe UI Semilight" panose="020B0402040204020203" pitchFamily="34" charset="0"/>
                  </a:defRPr>
                </a:lvl1pPr>
              </a:lstStyle>
              <a:p>
                <a:pPr defTabSz="913678">
                  <a:defRPr/>
                </a:pPr>
                <a:r>
                  <a:rPr lang="en-US" sz="1371" dirty="0">
                    <a:gradFill>
                      <a:gsLst>
                        <a:gs pos="44000">
                          <a:srgbClr val="FFFFFF"/>
                        </a:gs>
                        <a:gs pos="34000">
                          <a:srgbClr val="FFFFFF"/>
                        </a:gs>
                      </a:gsLst>
                      <a:lin ang="5400000" scaled="1"/>
                    </a:gradFill>
                    <a:latin typeface="Segoe UI"/>
                  </a:rPr>
                  <a:t>INFRASTRUCTURE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94710" y="3954457"/>
                <a:ext cx="2313432" cy="457200"/>
              </a:xfrm>
              <a:prstGeom prst="rect">
                <a:avLst/>
              </a:prstGeom>
              <a:solidFill>
                <a:srgbClr val="D2D2D2"/>
              </a:solidFill>
            </p:spPr>
            <p:txBody>
              <a:bodyPr wrap="square" lIns="179234" tIns="143387" rIns="179234" bIns="143387" rtlCol="0" anchor="ctr">
                <a:noAutofit/>
              </a:bodyPr>
              <a:lstStyle/>
              <a:p>
                <a:pPr algn="ctr" defTabSz="895870">
                  <a:lnSpc>
                    <a:spcPct val="90000"/>
                  </a:lnSpc>
                  <a:defRPr/>
                </a:pPr>
                <a:r>
                  <a:rPr lang="en-US" sz="980" b="1" kern="0" dirty="0">
                    <a:gradFill>
                      <a:gsLst>
                        <a:gs pos="2804">
                          <a:srgbClr val="505050"/>
                        </a:gs>
                        <a:gs pos="26000">
                          <a:srgbClr val="505050"/>
                        </a:gs>
                      </a:gsLst>
                      <a:lin ang="5400000" scaled="1"/>
                    </a:gradFill>
                    <a:latin typeface="Segoe UI"/>
                    <a:cs typeface="Segoe UI Semilight" panose="020B0402040204020203" pitchFamily="34" charset="0"/>
                  </a:rPr>
                  <a:t>COMPILERS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956910" y="3954457"/>
                <a:ext cx="2313432" cy="457200"/>
              </a:xfrm>
              <a:prstGeom prst="rect">
                <a:avLst/>
              </a:prstGeom>
              <a:solidFill>
                <a:srgbClr val="D2D2D2"/>
              </a:solidFill>
            </p:spPr>
            <p:txBody>
              <a:bodyPr wrap="square" lIns="179234" tIns="143387" rIns="179234" bIns="143387" rtlCol="0" anchor="ctr">
                <a:noAutofit/>
              </a:bodyPr>
              <a:lstStyle/>
              <a:p>
                <a:pPr algn="ctr" defTabSz="895870">
                  <a:lnSpc>
                    <a:spcPct val="90000"/>
                  </a:lnSpc>
                  <a:defRPr/>
                </a:pPr>
                <a:r>
                  <a:rPr lang="en-US" sz="980" b="1" kern="0" dirty="0">
                    <a:gradFill>
                      <a:gsLst>
                        <a:gs pos="2804">
                          <a:srgbClr val="505050"/>
                        </a:gs>
                        <a:gs pos="26000">
                          <a:srgbClr val="505050"/>
                        </a:gs>
                      </a:gsLst>
                      <a:lin ang="5400000" scaled="1"/>
                    </a:gradFill>
                    <a:latin typeface="Segoe UI"/>
                    <a:cs typeface="Segoe UI Semilight" panose="020B0402040204020203" pitchFamily="34" charset="0"/>
                  </a:rPr>
                  <a:t>LANGUAGES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319110" y="3954457"/>
                <a:ext cx="2362200" cy="457200"/>
              </a:xfrm>
              <a:prstGeom prst="rect">
                <a:avLst/>
              </a:prstGeom>
              <a:solidFill>
                <a:srgbClr val="D2D2D2"/>
              </a:solidFill>
            </p:spPr>
            <p:txBody>
              <a:bodyPr wrap="square" lIns="179234" tIns="143387" rIns="179234" bIns="143387" rtlCol="0" anchor="ctr">
                <a:noAutofit/>
              </a:bodyPr>
              <a:lstStyle/>
              <a:p>
                <a:pPr algn="ctr" defTabSz="895870">
                  <a:lnSpc>
                    <a:spcPct val="90000"/>
                  </a:lnSpc>
                  <a:defRPr/>
                </a:pPr>
                <a:r>
                  <a:rPr lang="en-US" sz="980" b="1" kern="0" dirty="0">
                    <a:gradFill>
                      <a:gsLst>
                        <a:gs pos="2804">
                          <a:srgbClr val="505050"/>
                        </a:gs>
                        <a:gs pos="26000">
                          <a:srgbClr val="505050"/>
                        </a:gs>
                      </a:gsLst>
                      <a:lin ang="5400000" scaled="1"/>
                    </a:gradFill>
                    <a:latin typeface="Segoe UI"/>
                    <a:cs typeface="Segoe UI Semilight" panose="020B0402040204020203" pitchFamily="34" charset="0"/>
                  </a:rPr>
                  <a:t>RUNTIME COMPONENTS</a:t>
                </a:r>
              </a:p>
            </p:txBody>
          </p:sp>
        </p:grpSp>
        <p:sp>
          <p:nvSpPr>
            <p:cNvPr id="37" name="Rectangle 36"/>
            <p:cNvSpPr/>
            <p:nvPr/>
          </p:nvSpPr>
          <p:spPr bwMode="auto">
            <a:xfrm>
              <a:off x="6492554" y="1485604"/>
              <a:ext cx="1508760" cy="1234440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89630" tIns="143387" rIns="89630" bIns="1433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5870">
                <a:lnSpc>
                  <a:spcPct val="90000"/>
                </a:lnSpc>
                <a:defRPr/>
              </a:pPr>
              <a:r>
                <a:rPr lang="en-US" sz="1175" b="1" kern="0" dirty="0">
                  <a:gradFill>
                    <a:gsLst>
                      <a:gs pos="11111">
                        <a:srgbClr val="EAEAEA">
                          <a:lumMod val="10000"/>
                        </a:srgbClr>
                      </a:gs>
                      <a:gs pos="25000">
                        <a:srgbClr val="EAEAEA">
                          <a:lumMod val="10000"/>
                        </a:srgbClr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GAMES/</a:t>
              </a:r>
              <a:br>
                <a:rPr lang="en-US" sz="1175" b="1" kern="0" dirty="0">
                  <a:gradFill>
                    <a:gsLst>
                      <a:gs pos="11111">
                        <a:srgbClr val="EAEAEA">
                          <a:lumMod val="10000"/>
                        </a:srgbClr>
                      </a:gs>
                      <a:gs pos="25000">
                        <a:srgbClr val="EAEAEA">
                          <a:lumMod val="10000"/>
                        </a:srgbClr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</a:br>
              <a:r>
                <a:rPr lang="en-US" sz="1175" b="1" kern="0" dirty="0">
                  <a:gradFill>
                    <a:gsLst>
                      <a:gs pos="11111">
                        <a:srgbClr val="EAEAEA">
                          <a:lumMod val="10000"/>
                        </a:srgbClr>
                      </a:gs>
                      <a:gs pos="25000">
                        <a:srgbClr val="EAEAEA">
                          <a:lumMod val="10000"/>
                        </a:srgbClr>
                      </a:gs>
                    </a:gsLst>
                    <a:lin ang="5400000" scaled="0"/>
                  </a:gradFill>
                  <a:latin typeface="Segoe UI"/>
                  <a:cs typeface="Segoe UI Semibold" panose="020B0702040204020203" pitchFamily="34" charset="0"/>
                </a:rPr>
                <a:t>3D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046997" y="1485604"/>
              <a:ext cx="1927525" cy="3200400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79234" tIns="143387" rIns="179234" bIns="143387" numCol="1" rtlCol="0" anchor="t" anchorCtr="0" compatLnSpc="1">
              <a:prstTxWarp prst="textNoShape">
                <a:avLst/>
              </a:prstTxWarp>
            </a:bodyPr>
            <a:lstStyle/>
            <a:p>
              <a:pPr defTabSz="894277">
                <a:lnSpc>
                  <a:spcPct val="90000"/>
                </a:lnSpc>
                <a:defRPr/>
              </a:pPr>
              <a:r>
                <a:rPr lang="en-US" sz="1961" kern="0">
                  <a:gradFill>
                    <a:gsLst>
                      <a:gs pos="14679">
                        <a:srgbClr val="FFFFFF"/>
                      </a:gs>
                      <a:gs pos="38000">
                        <a:srgbClr val="FFFFFF"/>
                      </a:gs>
                    </a:gsLst>
                    <a:lin ang="5400000" scaled="1"/>
                  </a:gradFill>
                  <a:latin typeface="Segoe UI Light"/>
                </a:rPr>
                <a:t>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225776" y="1636170"/>
            <a:ext cx="1266125" cy="966098"/>
            <a:chOff x="9978881" y="2155803"/>
            <a:chExt cx="1291513" cy="985470"/>
          </a:xfrm>
        </p:grpSpPr>
        <p:sp>
          <p:nvSpPr>
            <p:cNvPr id="38" name="TextBox 37"/>
            <p:cNvSpPr txBox="1"/>
            <p:nvPr/>
          </p:nvSpPr>
          <p:spPr>
            <a:xfrm>
              <a:off x="9978881" y="2663452"/>
              <a:ext cx="1291513" cy="477821"/>
            </a:xfrm>
            <a:prstGeom prst="rect">
              <a:avLst/>
            </a:prstGeom>
            <a:noFill/>
          </p:spPr>
          <p:txBody>
            <a:bodyPr wrap="square" lIns="87868" tIns="137824" rIns="87868" bIns="137824" rtlCol="0">
              <a:spAutoFit/>
            </a:bodyPr>
            <a:lstStyle/>
            <a:p>
              <a:pPr algn="ctr" defTabSz="861086">
                <a:lnSpc>
                  <a:spcPct val="90000"/>
                </a:lnSpc>
                <a:defRPr/>
              </a:pPr>
              <a:r>
                <a:rPr lang="en-US" sz="1372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latin typeface="Segoe UI"/>
                  <a:cs typeface="Segoe UI Semilight" panose="020B0402040204020203" pitchFamily="34" charset="0"/>
                </a:rPr>
                <a:t>Visual Studio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6608" y="2155803"/>
              <a:ext cx="576058" cy="576058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939231" y="3697925"/>
            <a:ext cx="1839215" cy="967889"/>
            <a:chOff x="9688241" y="4333244"/>
            <a:chExt cx="1876095" cy="987297"/>
          </a:xfrm>
        </p:grpSpPr>
        <p:sp>
          <p:nvSpPr>
            <p:cNvPr id="41" name="TextBox 40"/>
            <p:cNvSpPr txBox="1"/>
            <p:nvPr/>
          </p:nvSpPr>
          <p:spPr>
            <a:xfrm>
              <a:off x="9688241" y="4833037"/>
              <a:ext cx="1876095" cy="487504"/>
            </a:xfrm>
            <a:prstGeom prst="rect">
              <a:avLst/>
            </a:prstGeom>
            <a:noFill/>
          </p:spPr>
          <p:txBody>
            <a:bodyPr wrap="square" lIns="87868" tIns="137824" rIns="87868" bIns="137824" rtlCol="0">
              <a:spAutoFit/>
            </a:bodyPr>
            <a:lstStyle/>
            <a:p>
              <a:pPr algn="ctr" defTabSz="861086">
                <a:lnSpc>
                  <a:spcPct val="90000"/>
                </a:lnSpc>
                <a:defRPr/>
              </a:pPr>
              <a:r>
                <a:rPr lang="en-US" sz="1372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latin typeface="Segoe UI"/>
                  <a:cs typeface="Segoe UI Semilight" panose="020B0402040204020203" pitchFamily="34" charset="0"/>
                </a:rPr>
                <a:t>Visual Studio Code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954" y="4333244"/>
              <a:ext cx="552297" cy="55229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931501" y="2622227"/>
            <a:ext cx="1854672" cy="1006320"/>
            <a:chOff x="9680357" y="3308706"/>
            <a:chExt cx="1891862" cy="1026499"/>
          </a:xfrm>
        </p:grpSpPr>
        <p:sp>
          <p:nvSpPr>
            <p:cNvPr id="44" name="TextBox 43"/>
            <p:cNvSpPr txBox="1"/>
            <p:nvPr/>
          </p:nvSpPr>
          <p:spPr>
            <a:xfrm>
              <a:off x="9680357" y="3847701"/>
              <a:ext cx="1891862" cy="487504"/>
            </a:xfrm>
            <a:prstGeom prst="rect">
              <a:avLst/>
            </a:prstGeom>
            <a:noFill/>
          </p:spPr>
          <p:txBody>
            <a:bodyPr wrap="square" lIns="0" tIns="137824" rIns="89642" bIns="137824" rtlCol="0">
              <a:spAutoFit/>
            </a:bodyPr>
            <a:lstStyle/>
            <a:p>
              <a:pPr marL="14007" algn="ctr" defTabSz="861086">
                <a:lnSpc>
                  <a:spcPct val="90000"/>
                </a:lnSpc>
                <a:defRPr/>
              </a:pPr>
              <a:r>
                <a:rPr lang="en-US" sz="1372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latin typeface="Segoe UI"/>
                  <a:cs typeface="Segoe UI Semilight" panose="020B0402040204020203" pitchFamily="34" charset="0"/>
                </a:rPr>
                <a:t>Visual Studio for Mac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86" b="90000" l="22467" r="783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89429" y="3308706"/>
              <a:ext cx="1097043" cy="660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7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6CC73-5316-431F-97C1-67F4590A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28" y="1075133"/>
            <a:ext cx="9074542" cy="5311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1718" y="289957"/>
            <a:ext cx="9508564" cy="899537"/>
          </a:xfrm>
        </p:spPr>
        <p:txBody>
          <a:bodyPr>
            <a:normAutofit/>
          </a:bodyPr>
          <a:lstStyle/>
          <a:p>
            <a:r>
              <a:rPr lang="en-US" dirty="0"/>
              <a:t>VS 2017 15.9 + ASP.NET Core 2.2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0064" y="6345105"/>
            <a:ext cx="449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https://www.visualstudio.com/downloads</a:t>
            </a:r>
            <a:r>
              <a:rPr lang="en-US" dirty="0"/>
              <a:t>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2293472" y="2810150"/>
            <a:ext cx="4491871" cy="24802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36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B0C4E-6E12-4C92-8C51-0C37A6384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28" y="1071745"/>
            <a:ext cx="9074542" cy="5311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7695" y="289957"/>
            <a:ext cx="9496611" cy="899537"/>
          </a:xfrm>
        </p:spPr>
        <p:txBody>
          <a:bodyPr>
            <a:normAutofit/>
          </a:bodyPr>
          <a:lstStyle/>
          <a:p>
            <a:r>
              <a:rPr lang="en-US" dirty="0"/>
              <a:t>.NET Core SDK 2.1.300-preview1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6090" y="6383377"/>
            <a:ext cx="799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https://www.microsoft.com/net/download/dotnet-core/sdk-2.1.300-preview1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83105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2EADC-EA41-4DD9-8F88-0F80B430C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28" y="1071746"/>
            <a:ext cx="9074542" cy="53116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81456" y="289957"/>
            <a:ext cx="5629088" cy="899537"/>
          </a:xfrm>
        </p:spPr>
        <p:txBody>
          <a:bodyPr>
            <a:normAutofit/>
          </a:bodyPr>
          <a:lstStyle/>
          <a:p>
            <a:r>
              <a:rPr lang="en-US" dirty="0"/>
              <a:t>.NET Core SDK 2.2</a:t>
            </a:r>
          </a:p>
        </p:txBody>
      </p:sp>
      <p:sp>
        <p:nvSpPr>
          <p:cNvPr id="6" name="Rectangle 5"/>
          <p:cNvSpPr/>
          <p:nvPr/>
        </p:nvSpPr>
        <p:spPr>
          <a:xfrm>
            <a:off x="3115569" y="6383377"/>
            <a:ext cx="5960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https://dotnet.microsoft.com/download/dotnet-core/2.2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681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0E3FE-C4CD-409E-ABF3-EF2927301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4" y="1134182"/>
            <a:ext cx="7950546" cy="55875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810" y="289957"/>
            <a:ext cx="11502503" cy="899537"/>
          </a:xfrm>
        </p:spPr>
        <p:txBody>
          <a:bodyPr>
            <a:normAutofit/>
          </a:bodyPr>
          <a:lstStyle/>
          <a:p>
            <a:r>
              <a:rPr lang="en-US" dirty="0"/>
              <a:t>Select a Template (VS 2017 15.9)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4648" y="1189494"/>
            <a:ext cx="3417352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Includes: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ASP .NET Core 2.2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2706" y="1464235"/>
            <a:ext cx="1819408" cy="16599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26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295" y="289957"/>
            <a:ext cx="11325411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ASP.NET Core Runtime Extension on Azure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989" y="6297777"/>
            <a:ext cx="119260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hlinkClick r:id="rId3"/>
              </a:rPr>
              <a:t>https://blogs.msdn.microsoft.com/webdev/2018/02/27/asp-net-core-2-1-0-preview1-using-asp-net-core-previews-on-azure-app-service/</a:t>
            </a:r>
            <a:r>
              <a:rPr lang="en-US" sz="15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A1257-C0DC-470A-B8D4-EC7536EE5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" y="1422400"/>
            <a:ext cx="9651786" cy="3228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059267-505C-4D5C-B2B5-1AEA2B657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34" y="2784792"/>
            <a:ext cx="6111289" cy="34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454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F52211-40FE-4A26-84D6-9F99AEC4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19" y="1193615"/>
            <a:ext cx="8636963" cy="50555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87716" y="289957"/>
            <a:ext cx="5816569" cy="899537"/>
          </a:xfrm>
        </p:spPr>
        <p:txBody>
          <a:bodyPr>
            <a:normAutofit/>
          </a:bodyPr>
          <a:lstStyle/>
          <a:p>
            <a:r>
              <a:rPr lang="en-US" dirty="0"/>
              <a:t>Visual Studio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1618" y="6249116"/>
            <a:ext cx="5988765" cy="615522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Download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: 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https://code.visualstudio.com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2291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13084-41A2-4D65-9A84-2FA4F6647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0" y="1367244"/>
            <a:ext cx="11536941" cy="48938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021" y="289957"/>
            <a:ext cx="6823959" cy="89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Startup.cs</a:t>
            </a:r>
            <a:r>
              <a:rPr lang="en-US" dirty="0"/>
              <a:t> Configuration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725A7-3A89-4E11-A3B6-25E17DA6A4A2}"/>
              </a:ext>
            </a:extLst>
          </p:cNvPr>
          <p:cNvSpPr/>
          <p:nvPr/>
        </p:nvSpPr>
        <p:spPr>
          <a:xfrm>
            <a:off x="3191603" y="2260599"/>
            <a:ext cx="846997" cy="2933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C2318-4BDF-4226-BA62-2E1F70052239}"/>
              </a:ext>
            </a:extLst>
          </p:cNvPr>
          <p:cNvSpPr/>
          <p:nvPr/>
        </p:nvSpPr>
        <p:spPr>
          <a:xfrm>
            <a:off x="3505200" y="4583429"/>
            <a:ext cx="1689100" cy="2425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DF79A9-5DEC-42F3-8A67-BE52DA2E16C5}"/>
              </a:ext>
            </a:extLst>
          </p:cNvPr>
          <p:cNvSpPr/>
          <p:nvPr/>
        </p:nvSpPr>
        <p:spPr>
          <a:xfrm>
            <a:off x="3505200" y="5308600"/>
            <a:ext cx="901700" cy="1821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891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87" y="1076359"/>
            <a:ext cx="10572426" cy="54916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5190" y="289957"/>
            <a:ext cx="3501621" cy="899537"/>
          </a:xfrm>
        </p:spPr>
        <p:txBody>
          <a:bodyPr/>
          <a:lstStyle/>
          <a:p>
            <a:r>
              <a:rPr lang="en-US" strike="sngStrike" dirty="0" err="1">
                <a:solidFill>
                  <a:srgbClr val="FFC000"/>
                </a:solidFill>
              </a:rPr>
              <a:t>project.json</a:t>
            </a:r>
            <a:endParaRPr lang="en-US" strike="sngStrike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029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021" y="289957"/>
            <a:ext cx="6823959" cy="899537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r>
              <a:rPr lang="en-US" dirty="0" err="1"/>
              <a:t>csproj</a:t>
            </a:r>
            <a:r>
              <a:rPr lang="en-US" dirty="0"/>
              <a:t> project file 2.0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19E536-5B70-463B-975B-4E5634D0F95A}"/>
              </a:ext>
            </a:extLst>
          </p:cNvPr>
          <p:cNvGrpSpPr/>
          <p:nvPr/>
        </p:nvGrpSpPr>
        <p:grpSpPr>
          <a:xfrm>
            <a:off x="1311056" y="1367245"/>
            <a:ext cx="9569889" cy="5197287"/>
            <a:chOff x="358941" y="1367245"/>
            <a:chExt cx="9569889" cy="51972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41" y="1367245"/>
              <a:ext cx="9569889" cy="51972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79338" y="4090737"/>
              <a:ext cx="3572231" cy="29838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27395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62D07F-272A-444A-9EC0-D1E0BF73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41" y="1189494"/>
            <a:ext cx="9847754" cy="54623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021" y="289957"/>
            <a:ext cx="6823959" cy="899537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r>
              <a:rPr lang="en-US" dirty="0" err="1"/>
              <a:t>csproj</a:t>
            </a:r>
            <a:r>
              <a:rPr lang="en-US" dirty="0"/>
              <a:t> project file 2.1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9812" y="3986306"/>
            <a:ext cx="4577976" cy="5856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A0C590-B328-4A70-8924-05185685055A}"/>
              </a:ext>
            </a:extLst>
          </p:cNvPr>
          <p:cNvSpPr/>
          <p:nvPr/>
        </p:nvSpPr>
        <p:spPr>
          <a:xfrm>
            <a:off x="2554381" y="2209800"/>
            <a:ext cx="5726019" cy="3238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6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0679D65-15B3-409C-BF9C-2C613B58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1" y="289957"/>
            <a:ext cx="11655840" cy="899537"/>
          </a:xfrm>
        </p:spPr>
        <p:txBody>
          <a:bodyPr/>
          <a:lstStyle/>
          <a:p>
            <a:pPr>
              <a:defRPr/>
            </a:pPr>
            <a:r>
              <a:rPr lang="en-US" dirty="0"/>
              <a:t>.NET 3.0 in 2019 and Beyond…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85ADC2-5509-4CE2-A484-194AAD020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5"/>
          <a:stretch/>
        </p:blipFill>
        <p:spPr>
          <a:xfrm>
            <a:off x="376518" y="1120039"/>
            <a:ext cx="7266888" cy="5143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95E44A-01C8-461E-860E-F0EBDE7BB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80919" r="6863"/>
          <a:stretch/>
        </p:blipFill>
        <p:spPr>
          <a:xfrm>
            <a:off x="6096000" y="1719271"/>
            <a:ext cx="5400215" cy="1084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FF7260-E84F-4CB0-BCF3-C435D2350028}"/>
              </a:ext>
            </a:extLst>
          </p:cNvPr>
          <p:cNvSpPr/>
          <p:nvPr/>
        </p:nvSpPr>
        <p:spPr>
          <a:xfrm>
            <a:off x="376518" y="6321077"/>
            <a:ext cx="11655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https://blogs.msdn.microsoft.com/dotnet/2018/05/07/net-core-3-and-support-for-windows-desktop-applications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9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0F267B-ACF9-4D11-83E4-49425A52F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15" y="1189494"/>
            <a:ext cx="10983370" cy="54623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021" y="289957"/>
            <a:ext cx="6823959" cy="899537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r>
              <a:rPr lang="en-US" dirty="0" err="1"/>
              <a:t>csproj</a:t>
            </a:r>
            <a:r>
              <a:rPr lang="en-US" dirty="0"/>
              <a:t> project file 2.2</a:t>
            </a:r>
          </a:p>
        </p:txBody>
      </p:sp>
      <p:sp>
        <p:nvSpPr>
          <p:cNvPr id="5" name="Rectangle 4"/>
          <p:cNvSpPr/>
          <p:nvPr/>
        </p:nvSpPr>
        <p:spPr>
          <a:xfrm>
            <a:off x="5210362" y="4380006"/>
            <a:ext cx="5317938" cy="5856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345FE-6940-475E-B441-F83DE78D5292}"/>
              </a:ext>
            </a:extLst>
          </p:cNvPr>
          <p:cNvSpPr/>
          <p:nvPr/>
        </p:nvSpPr>
        <p:spPr>
          <a:xfrm>
            <a:off x="2606862" y="2559050"/>
            <a:ext cx="7083238" cy="3238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667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1189494"/>
            <a:ext cx="7551543" cy="525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06" y="1392318"/>
            <a:ext cx="7428474" cy="51537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9463" y="289957"/>
            <a:ext cx="9233074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Right-click </a:t>
            </a:r>
            <a:r>
              <a:rPr lang="en-US" dirty="0">
                <a:sym typeface="Wingdings" panose="05000000000000000000" pitchFamily="2" charset="2"/>
              </a:rPr>
              <a:t> (</a:t>
            </a:r>
            <a:r>
              <a:rPr lang="en-US" dirty="0"/>
              <a:t>Project) Properties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67037" y="1727690"/>
            <a:ext cx="7398139" cy="5130309"/>
            <a:chOff x="1667037" y="1727690"/>
            <a:chExt cx="7398139" cy="51303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7037" y="1727690"/>
              <a:ext cx="7398139" cy="51303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283242" y="4783756"/>
              <a:ext cx="3070459" cy="2791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923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54" y="1879992"/>
            <a:ext cx="11693291" cy="36060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8487" y="289957"/>
            <a:ext cx="9995027" cy="899537"/>
          </a:xfrm>
        </p:spPr>
        <p:txBody>
          <a:bodyPr>
            <a:normAutofit/>
          </a:bodyPr>
          <a:lstStyle/>
          <a:p>
            <a:r>
              <a:rPr lang="en-US" dirty="0"/>
              <a:t>Choose Profile While Debugging</a:t>
            </a:r>
          </a:p>
        </p:txBody>
      </p:sp>
    </p:spTree>
    <p:extLst>
      <p:ext uri="{BB962C8B-B14F-4D97-AF65-F5344CB8AC3E}">
        <p14:creationId xmlns:p14="http://schemas.microsoft.com/office/powerpoint/2010/main" val="19129348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40" y="1189494"/>
            <a:ext cx="8151720" cy="52080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23043" y="289957"/>
            <a:ext cx="4945915" cy="899537"/>
          </a:xfrm>
        </p:spPr>
        <p:txBody>
          <a:bodyPr>
            <a:normAutofit/>
          </a:bodyPr>
          <a:lstStyle/>
          <a:p>
            <a:r>
              <a:rPr lang="en-US" dirty="0"/>
              <a:t>Live Unit 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20947" y="6397537"/>
            <a:ext cx="10550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https://blogs.msdn.microsoft.com/visualstudio/2016/11/18/live-unit-testing-visual-studio-2017-rc/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31418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7B08B-EF83-425E-9D8D-B8414E265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062" y="1189493"/>
            <a:ext cx="9045876" cy="52948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41866" y="289957"/>
            <a:ext cx="2308268" cy="899537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7374913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013" y="1189494"/>
            <a:ext cx="8681974" cy="49546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Migrating from MVC to MVC Core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8450" y="6258965"/>
            <a:ext cx="6515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https://docs.microsoft.com/en-us/aspnet/core/migration/mvc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9882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9824F1-4F75-4851-B4FC-9CE0E9AE0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80" y="1115533"/>
            <a:ext cx="8728840" cy="51092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59715" y="331713"/>
            <a:ext cx="6072570" cy="89953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dotnet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/cli on GitHub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48728" y="1326800"/>
            <a:ext cx="1858544" cy="427844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This repo contains the .NET Core command-line (CLI) tools, used for building .NET Core apps and libraries.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7808" y="6127401"/>
            <a:ext cx="5916385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2353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GitHub: 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https://github.com/dotnet/cli</a:t>
            </a:r>
            <a:r>
              <a:rPr lang="en-US" sz="2353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28359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.NET Core 2.x CLI Commands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CC2D06-49D2-434F-8C9E-600357EF0541}"/>
              </a:ext>
            </a:extLst>
          </p:cNvPr>
          <p:cNvSpPr/>
          <p:nvPr/>
        </p:nvSpPr>
        <p:spPr>
          <a:xfrm>
            <a:off x="1296128" y="6229989"/>
            <a:ext cx="9599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https://docs.microsoft.com/en-us/dotnet/core/tools/?tabs=netcore2x</a:t>
            </a:r>
            <a:r>
              <a:rPr lang="en-US" sz="24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53ECB-6DDC-4F30-96CF-2FFA06883E71}"/>
              </a:ext>
            </a:extLst>
          </p:cNvPr>
          <p:cNvSpPr/>
          <p:nvPr/>
        </p:nvSpPr>
        <p:spPr>
          <a:xfrm>
            <a:off x="353290" y="1615851"/>
            <a:ext cx="11557816" cy="138499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--version</a:t>
            </a: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--info</a:t>
            </a:r>
          </a:p>
          <a:p>
            <a:r>
              <a:rPr lang="en-US" sz="2800" dirty="0">
                <a:solidFill>
                  <a:srgbClr val="FFFF00"/>
                </a:solidFill>
                <a:highlight>
                  <a:srgbClr val="000080"/>
                </a:highlight>
              </a:rPr>
              <a:t>&gt;</a:t>
            </a:r>
            <a:r>
              <a:rPr lang="en-US" sz="2800" dirty="0" err="1">
                <a:solidFill>
                  <a:srgbClr val="92D050"/>
                </a:solidFill>
                <a:highlight>
                  <a:srgbClr val="000080"/>
                </a:highlight>
              </a:rPr>
              <a:t>dotnet</a:t>
            </a:r>
            <a:r>
              <a:rPr lang="en-US" sz="2800" dirty="0">
                <a:solidFill>
                  <a:srgbClr val="92D050"/>
                </a:solidFill>
                <a:highlight>
                  <a:srgbClr val="000080"/>
                </a:highlight>
              </a:rPr>
              <a:t> new &lt;TEMPLATE&gt; --</a:t>
            </a:r>
            <a:r>
              <a:rPr lang="en-US" sz="2800" dirty="0" err="1">
                <a:solidFill>
                  <a:srgbClr val="92D050"/>
                </a:solidFill>
                <a:highlight>
                  <a:srgbClr val="000080"/>
                </a:highlight>
              </a:rPr>
              <a:t>auth</a:t>
            </a:r>
            <a:r>
              <a:rPr lang="en-US" sz="2800" dirty="0">
                <a:solidFill>
                  <a:srgbClr val="92D050"/>
                </a:solidFill>
                <a:highlight>
                  <a:srgbClr val="000080"/>
                </a:highlight>
              </a:rPr>
              <a:t> &lt;AUTH_TYPE&gt; -o &lt;OUTPUT_DIR&gt;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3356CD-81B2-4A14-9277-24862A245385}"/>
              </a:ext>
            </a:extLst>
          </p:cNvPr>
          <p:cNvSpPr/>
          <p:nvPr/>
        </p:nvSpPr>
        <p:spPr>
          <a:xfrm>
            <a:off x="353290" y="3612585"/>
            <a:ext cx="11557816" cy="2246769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new console -o </a:t>
            </a:r>
            <a:r>
              <a:rPr lang="en-US" sz="2800" dirty="0" err="1">
                <a:solidFill>
                  <a:srgbClr val="92D050"/>
                </a:solidFill>
              </a:rPr>
              <a:t>MyConsoleApp</a:t>
            </a:r>
            <a:r>
              <a:rPr lang="en-US" sz="2800">
                <a:solidFill>
                  <a:srgbClr val="92D050"/>
                </a:solidFill>
              </a:rPr>
              <a:t> </a:t>
            </a:r>
            <a:endParaRPr lang="en-US" sz="2800" dirty="0">
              <a:solidFill>
                <a:srgbClr val="92D050"/>
              </a:solidFill>
            </a:endParaRP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new </a:t>
            </a:r>
            <a:r>
              <a:rPr lang="en-US" sz="2800" dirty="0" err="1">
                <a:solidFill>
                  <a:srgbClr val="92D050"/>
                </a:solidFill>
              </a:rPr>
              <a:t>mvc</a:t>
            </a:r>
            <a:r>
              <a:rPr lang="en-US" sz="2800" dirty="0">
                <a:solidFill>
                  <a:srgbClr val="92D050"/>
                </a:solidFill>
              </a:rPr>
              <a:t> --</a:t>
            </a:r>
            <a:r>
              <a:rPr lang="en-US" sz="2800" dirty="0" err="1">
                <a:solidFill>
                  <a:srgbClr val="92D050"/>
                </a:solidFill>
              </a:rPr>
              <a:t>auth</a:t>
            </a:r>
            <a:r>
              <a:rPr lang="en-US" sz="2800" dirty="0">
                <a:solidFill>
                  <a:srgbClr val="92D050"/>
                </a:solidFill>
              </a:rPr>
              <a:t> Individual -o </a:t>
            </a:r>
            <a:r>
              <a:rPr lang="en-US" sz="2800" dirty="0" err="1">
                <a:solidFill>
                  <a:srgbClr val="92D050"/>
                </a:solidFill>
              </a:rPr>
              <a:t>MyMvcWebApp</a:t>
            </a:r>
            <a:r>
              <a:rPr lang="en-US" sz="2800" dirty="0">
                <a:solidFill>
                  <a:srgbClr val="92D050"/>
                </a:solidFill>
              </a:rPr>
              <a:t> </a:t>
            </a: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restore</a:t>
            </a: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build</a:t>
            </a:r>
          </a:p>
          <a:p>
            <a:r>
              <a:rPr lang="en-US" sz="2800" dirty="0">
                <a:solidFill>
                  <a:srgbClr val="92D050"/>
                </a:solidFill>
              </a:rPr>
              <a:t>&gt;</a:t>
            </a:r>
            <a:r>
              <a:rPr lang="en-US" sz="2800" dirty="0" err="1">
                <a:solidFill>
                  <a:srgbClr val="92D050"/>
                </a:solidFill>
              </a:rPr>
              <a:t>dotnet</a:t>
            </a:r>
            <a:r>
              <a:rPr lang="en-US" sz="2800" dirty="0">
                <a:solidFill>
                  <a:srgbClr val="92D050"/>
                </a:solidFill>
              </a:rPr>
              <a:t> run</a:t>
            </a:r>
            <a:endParaRPr lang="en-US" sz="2800" dirty="0">
              <a:solidFill>
                <a:srgbClr val="92D050"/>
              </a:solidFill>
              <a:highlight>
                <a:srgbClr val="00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4BABBE-0D35-4084-990C-35CEBF8F19B2}"/>
              </a:ext>
            </a:extLst>
          </p:cNvPr>
          <p:cNvSpPr/>
          <p:nvPr/>
        </p:nvSpPr>
        <p:spPr>
          <a:xfrm>
            <a:off x="3729317" y="2972206"/>
            <a:ext cx="8303022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/>
              <a:t>&lt;TEMPLATE&gt; = web | </a:t>
            </a:r>
            <a:r>
              <a:rPr lang="en-US" sz="2000" dirty="0" err="1"/>
              <a:t>mvc</a:t>
            </a:r>
            <a:r>
              <a:rPr lang="en-US" sz="2000" dirty="0"/>
              <a:t> | razor | angular | react | </a:t>
            </a:r>
            <a:r>
              <a:rPr lang="en-US" sz="2000" dirty="0" err="1"/>
              <a:t>webapi</a:t>
            </a:r>
            <a:endParaRPr lang="en-US" sz="2000" dirty="0"/>
          </a:p>
          <a:p>
            <a:r>
              <a:rPr lang="en-US" sz="2000" dirty="0"/>
              <a:t>&lt;AUTH_TYPE&gt; for </a:t>
            </a:r>
            <a:r>
              <a:rPr lang="en-US" sz="2000" dirty="0" err="1"/>
              <a:t>mvc,razor</a:t>
            </a:r>
            <a:r>
              <a:rPr lang="en-US" sz="2000" dirty="0"/>
              <a:t> = None | Individual | </a:t>
            </a:r>
            <a:r>
              <a:rPr lang="en-US" sz="2000" dirty="0" err="1"/>
              <a:t>SingleOrg</a:t>
            </a:r>
            <a:r>
              <a:rPr lang="en-US" sz="2000" dirty="0"/>
              <a:t> | Windows</a:t>
            </a:r>
          </a:p>
        </p:txBody>
      </p:sp>
    </p:spTree>
    <p:extLst>
      <p:ext uri="{BB962C8B-B14F-4D97-AF65-F5344CB8AC3E}">
        <p14:creationId xmlns:p14="http://schemas.microsoft.com/office/powerpoint/2010/main" val="11067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CLI Commands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CC2D06-49D2-434F-8C9E-600357EF0541}"/>
              </a:ext>
            </a:extLst>
          </p:cNvPr>
          <p:cNvSpPr/>
          <p:nvPr/>
        </p:nvSpPr>
        <p:spPr>
          <a:xfrm>
            <a:off x="866395" y="6318564"/>
            <a:ext cx="10459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3"/>
              </a:rPr>
              <a:t>https://docs.microsoft.com/en-us/azure/app-service/scripts/app-service-cli-deploy-github</a:t>
            </a:r>
            <a:r>
              <a:rPr lang="en-US" sz="20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53ECB-6DDC-4F30-96CF-2FFA06883E71}"/>
              </a:ext>
            </a:extLst>
          </p:cNvPr>
          <p:cNvSpPr/>
          <p:nvPr/>
        </p:nvSpPr>
        <p:spPr>
          <a:xfrm>
            <a:off x="179633" y="1436568"/>
            <a:ext cx="11852706" cy="156966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login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group create -l &lt;REGION&gt; -n &lt;RSG&gt;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appservice</a:t>
            </a:r>
            <a:r>
              <a:rPr lang="en-US" sz="2400" dirty="0">
                <a:solidFill>
                  <a:srgbClr val="92D050"/>
                </a:solidFill>
              </a:rPr>
              <a:t> plan create -g &lt;RSG&gt; -n &lt;ASP&gt; --</a:t>
            </a:r>
            <a:r>
              <a:rPr lang="en-US" sz="2400" dirty="0" err="1">
                <a:solidFill>
                  <a:srgbClr val="92D050"/>
                </a:solidFill>
              </a:rPr>
              <a:t>sku</a:t>
            </a:r>
            <a:r>
              <a:rPr lang="en-US" sz="2400" dirty="0">
                <a:solidFill>
                  <a:srgbClr val="92D050"/>
                </a:solidFill>
              </a:rPr>
              <a:t> &lt;PLAN&gt; </a:t>
            </a:r>
            <a:r>
              <a:rPr lang="en-US" sz="2400" i="1" dirty="0">
                <a:solidFill>
                  <a:srgbClr val="92D050"/>
                </a:solidFill>
              </a:rPr>
              <a:t>(e.g. F1)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webapp</a:t>
            </a:r>
            <a:r>
              <a:rPr lang="en-US" sz="2400" dirty="0">
                <a:solidFill>
                  <a:srgbClr val="92D050"/>
                </a:solidFill>
              </a:rPr>
              <a:t> create -g &lt;RSG&gt; -p &lt;ASP&gt; -n &lt;APP&gt;</a:t>
            </a:r>
            <a:endParaRPr lang="en-US" sz="2400" dirty="0">
              <a:solidFill>
                <a:srgbClr val="92D050"/>
              </a:solidFill>
              <a:highlight>
                <a:srgbClr val="00008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3356CD-81B2-4A14-9277-24862A245385}"/>
              </a:ext>
            </a:extLst>
          </p:cNvPr>
          <p:cNvSpPr/>
          <p:nvPr/>
        </p:nvSpPr>
        <p:spPr>
          <a:xfrm>
            <a:off x="179633" y="3294430"/>
            <a:ext cx="11852706" cy="267765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&gt;git </a:t>
            </a:r>
            <a:r>
              <a:rPr lang="en-US" sz="2400" dirty="0" err="1">
                <a:solidFill>
                  <a:srgbClr val="92D050"/>
                </a:solidFill>
              </a:rPr>
              <a:t>init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&gt;git add .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&gt;git commit -m "&lt;COMMIT MESSAGE&gt;“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webapp</a:t>
            </a:r>
            <a:r>
              <a:rPr lang="en-US" sz="2400" dirty="0">
                <a:solidFill>
                  <a:srgbClr val="92D050"/>
                </a:solidFill>
              </a:rPr>
              <a:t> deployment user set --user-name &lt;USER&gt;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</a:t>
            </a:r>
            <a:r>
              <a:rPr lang="en-US" sz="2400" dirty="0" err="1">
                <a:solidFill>
                  <a:srgbClr val="92D050"/>
                </a:solidFill>
              </a:rPr>
              <a:t>az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webapp</a:t>
            </a:r>
            <a:r>
              <a:rPr lang="en-US" sz="2400" dirty="0">
                <a:solidFill>
                  <a:srgbClr val="92D050"/>
                </a:solidFill>
              </a:rPr>
              <a:t> deployment source config-local-git -g &lt;RSG&gt; -n &lt;APP&gt; --out </a:t>
            </a:r>
            <a:r>
              <a:rPr lang="en-US" sz="2400" dirty="0" err="1">
                <a:solidFill>
                  <a:srgbClr val="92D050"/>
                </a:solidFill>
              </a:rPr>
              <a:t>tsv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&gt;git remote add azure &lt;GIT URL&gt;</a:t>
            </a:r>
          </a:p>
          <a:p>
            <a:r>
              <a:rPr lang="en-US" sz="2400" dirty="0">
                <a:solidFill>
                  <a:srgbClr val="92D050"/>
                </a:solidFill>
              </a:rPr>
              <a:t>&gt;git push azure master</a:t>
            </a:r>
            <a:endParaRPr lang="en-US" sz="2400" dirty="0">
              <a:solidFill>
                <a:srgbClr val="92D050"/>
              </a:solidFill>
              <a:highlight>
                <a:srgbClr val="00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4BABBE-0D35-4084-990C-35CEBF8F19B2}"/>
              </a:ext>
            </a:extLst>
          </p:cNvPr>
          <p:cNvSpPr/>
          <p:nvPr/>
        </p:nvSpPr>
        <p:spPr>
          <a:xfrm>
            <a:off x="3729317" y="2974269"/>
            <a:ext cx="8303022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n-NO" sz="2000" dirty="0"/>
              <a:t>RESULT </a:t>
            </a:r>
            <a:r>
              <a:rPr lang="nn-NO" sz="2000" dirty="0">
                <a:sym typeface="Wingdings" panose="05000000000000000000" pitchFamily="2" charset="2"/>
              </a:rPr>
              <a:t></a:t>
            </a:r>
            <a:r>
              <a:rPr lang="nn-NO" sz="2000" dirty="0"/>
              <a:t> http://&lt;APP&gt;.azurewebsites.net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8BFC1-8319-43A6-8E18-9103BA2D0447}"/>
              </a:ext>
            </a:extLst>
          </p:cNvPr>
          <p:cNvSpPr/>
          <p:nvPr/>
        </p:nvSpPr>
        <p:spPr>
          <a:xfrm>
            <a:off x="3729317" y="5816081"/>
            <a:ext cx="8303022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n-NO" sz="2000" dirty="0"/>
              <a:t>GIT URL </a:t>
            </a:r>
            <a:r>
              <a:rPr lang="nn-NO" sz="2000" dirty="0">
                <a:sym typeface="Wingdings" panose="05000000000000000000" pitchFamily="2" charset="2"/>
              </a:rPr>
              <a:t></a:t>
            </a:r>
            <a:r>
              <a:rPr lang="nn-NO" sz="2000" dirty="0"/>
              <a:t> https://&lt;USER&gt;@&lt;APP&gt;.scm.azurewebsites.net/&lt;APP&gt;.git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0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48252081"/>
              </p:ext>
            </p:extLst>
          </p:nvPr>
        </p:nvGraphicFramePr>
        <p:xfrm>
          <a:off x="2134164" y="2160769"/>
          <a:ext cx="6347512" cy="388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15" y="2492548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40" y="3657900"/>
            <a:ext cx="896425" cy="8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17310" y="1277604"/>
            <a:ext cx="6285981" cy="4951368"/>
            <a:chOff x="2017310" y="1277604"/>
            <a:chExt cx="6285981" cy="4951368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320102" y="5042545"/>
              <a:ext cx="1983189" cy="118642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ASP.NET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Web API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017310" y="1277604"/>
              <a:ext cx="1983189" cy="206175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Active Server Pages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(Classic ASP)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4168706" y="1277605"/>
              <a:ext cx="1983189" cy="351557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endParaRP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ASP.NET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(Web Forms)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320102" y="1277604"/>
              <a:ext cx="1983189" cy="206175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endParaRP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ASP.NET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MVC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1/2/3/4/5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320102" y="3606752"/>
              <a:ext cx="1983189" cy="118642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ASP.NET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dirty="0">
                  <a:solidFill>
                    <a:schemeClr val="tx2"/>
                  </a:solidFill>
                  <a:ea typeface="Segoe UI" pitchFamily="34" charset="0"/>
                  <a:cs typeface="Segoe UI" pitchFamily="34" charset="0"/>
                </a:rPr>
                <a:t>Web Pages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3178" y="289957"/>
            <a:ext cx="8605646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ASP and ASP .NET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8471498" y="1277604"/>
            <a:ext cx="1983189" cy="49513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ASP.NET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Core MVC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solidFill>
                <a:schemeClr val="tx2"/>
              </a:solidFill>
              <a:ea typeface="Segoe UI" pitchFamily="34" charset="0"/>
              <a:cs typeface="Segoe UI" pitchFamily="34" charset="0"/>
            </a:endParaRP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Unified MVC + Web API </a:t>
            </a:r>
          </a:p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solidFill>
                  <a:schemeClr val="tx2"/>
                </a:solidFill>
                <a:ea typeface="Segoe UI" pitchFamily="34" charset="0"/>
                <a:cs typeface="Segoe UI" pitchFamily="34" charset="0"/>
              </a:rPr>
              <a:t>… and Razor Pages</a:t>
            </a:r>
          </a:p>
        </p:txBody>
      </p:sp>
    </p:spTree>
    <p:extLst>
      <p:ext uri="{BB962C8B-B14F-4D97-AF65-F5344CB8AC3E}">
        <p14:creationId xmlns:p14="http://schemas.microsoft.com/office/powerpoint/2010/main" val="2791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338" y="2247920"/>
            <a:ext cx="6185325" cy="23621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627" dirty="0"/>
              <a:t>References</a:t>
            </a:r>
            <a:br>
              <a:rPr lang="en-US" sz="8627" dirty="0"/>
            </a:br>
            <a:r>
              <a:rPr lang="en-US" sz="8627" dirty="0"/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29921317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C516FA-763E-4042-BA16-37791EF15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12" y="1553751"/>
            <a:ext cx="10549947" cy="2858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D1BFD-F1D5-4EFC-9505-DFCA19D60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621" y="4108450"/>
            <a:ext cx="9480060" cy="24391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Blog Sources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1701" y="6393365"/>
            <a:ext cx="5755086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Scott </a:t>
            </a:r>
            <a:r>
              <a:rPr lang="en-US" sz="16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Hanselman’s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Blog: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5"/>
              </a:rPr>
              <a:t>https://www.hanselman.com/blog/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765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854" y="1030107"/>
            <a:ext cx="7002672" cy="534083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ASP .NET Web Dev Blog: </a:t>
            </a:r>
            <a:r>
              <a:rPr lang="en-US" sz="1765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6"/>
              </a:rPr>
              <a:t>https://blogs.msdn.microsoft.com/webdev/</a:t>
            </a:r>
            <a:r>
              <a:rPr lang="en-US" sz="1765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6919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Studio 2017 Launch Videos</a:t>
            </a:r>
          </a:p>
        </p:txBody>
      </p:sp>
      <p:sp>
        <p:nvSpPr>
          <p:cNvPr id="4" name="Rectangle 3"/>
          <p:cNvSpPr/>
          <p:nvPr/>
        </p:nvSpPr>
        <p:spPr>
          <a:xfrm>
            <a:off x="626853" y="6258965"/>
            <a:ext cx="10938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https://channel9.msdn.com/Events/Visual-Studio/Visual-Studio-2017-Launch?sort=viewed&amp;direction=asc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317" y="1187405"/>
            <a:ext cx="7941365" cy="50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56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571EA5-3527-41A4-9053-F882478F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02" y="1187405"/>
            <a:ext cx="10158995" cy="50715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Build 2017: ASP .NET Core 2.0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6736" y="6258965"/>
            <a:ext cx="5718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https://channel9.msdn.com/Events/Build/2017/b8048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256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4965B8-3477-4511-9F31-3280B5C7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43" y="1185345"/>
            <a:ext cx="8650913" cy="50636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16920" y="289957"/>
            <a:ext cx="8758161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.NET Core 2.1 Roadmap PT.1</a:t>
            </a:r>
          </a:p>
        </p:txBody>
      </p:sp>
      <p:sp>
        <p:nvSpPr>
          <p:cNvPr id="4" name="Rectangle 3"/>
          <p:cNvSpPr/>
          <p:nvPr/>
        </p:nvSpPr>
        <p:spPr>
          <a:xfrm>
            <a:off x="2320684" y="6258965"/>
            <a:ext cx="7573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https://channel9.msdn.com/Shows/On-NET/NET-Core-21-Roadmap-PT1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8597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4965B8-3477-4511-9F31-3280B5C7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43" y="1185345"/>
            <a:ext cx="8650913" cy="50636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16920" y="289957"/>
            <a:ext cx="8758161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.NET Core 2.1 Roadmap PT.2</a:t>
            </a:r>
          </a:p>
        </p:txBody>
      </p:sp>
      <p:sp>
        <p:nvSpPr>
          <p:cNvPr id="4" name="Rectangle 3"/>
          <p:cNvSpPr/>
          <p:nvPr/>
        </p:nvSpPr>
        <p:spPr>
          <a:xfrm>
            <a:off x="2320684" y="6258965"/>
            <a:ext cx="7573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https://channel9.msdn.com/Shows/On-NET/NET-Core-21-Roadmap-PT2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84262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B97E9C-D631-41EB-9E79-FF15B335C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4665"/>
          <a:stretch/>
        </p:blipFill>
        <p:spPr>
          <a:xfrm>
            <a:off x="463853" y="1211482"/>
            <a:ext cx="10962421" cy="54756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854" y="103924"/>
            <a:ext cx="11079822" cy="1325563"/>
          </a:xfrm>
        </p:spPr>
        <p:txBody>
          <a:bodyPr/>
          <a:lstStyle/>
          <a:p>
            <a:r>
              <a:rPr lang="en-US" dirty="0"/>
              <a:t>Build Conference 2018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78782" y="766705"/>
            <a:ext cx="2839225" cy="51125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4"/>
              </a:rPr>
              <a:t>http://build.microsoft.com</a:t>
            </a: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127489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11B5C-2434-42FB-B283-FEC44FA3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79" y="1187404"/>
            <a:ext cx="8701239" cy="5093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Build 2018: ASP .NET Core 2.1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7882" y="6258965"/>
            <a:ext cx="5877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https://channel9.msdn.com/events/Build/2018/BRK2151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887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F6E25-A4CF-44B9-911A-D1A26E82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79" y="1187404"/>
            <a:ext cx="8701239" cy="50931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SignalR for ASP .NET Core 2.1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7882" y="6258965"/>
            <a:ext cx="5877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https://channel9.msdn.com/events/Build/2018/BRK2147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0274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5C3246-5EBC-4515-8F96-122755881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78" y="1187404"/>
            <a:ext cx="8701239" cy="50931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75" y="289957"/>
            <a:ext cx="9112250" cy="8995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ASP .NET Core @ Build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8296" y="6258965"/>
            <a:ext cx="4055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https://aka.ms/AspNetCore-Build2018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458459"/>
      </p:ext>
    </p:extLst>
  </p:cSld>
  <p:clrMapOvr>
    <a:masterClrMapping/>
  </p:clrMapOvr>
</p:sld>
</file>

<file path=ppt/theme/theme1.xml><?xml version="1.0" encoding="utf-8"?>
<a:theme xmlns:a="http://schemas.openxmlformats.org/drawingml/2006/main" name="Deck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89F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zure Medium">
  <a:themeElements>
    <a:clrScheme name="Custom 3">
      <a:dk1>
        <a:srgbClr val="00B0F0"/>
      </a:dk1>
      <a:lt1>
        <a:srgbClr val="FFFFFF"/>
      </a:lt1>
      <a:dk2>
        <a:srgbClr val="44546A"/>
      </a:dk2>
      <a:lt2>
        <a:srgbClr val="FFFFFF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zure Grap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zure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zure 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zure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5244</Words>
  <Application>Microsoft Office PowerPoint</Application>
  <PresentationFormat>Widescreen</PresentationFormat>
  <Paragraphs>1298</Paragraphs>
  <Slides>119</Slides>
  <Notes>118</Notes>
  <HiddenSlides>16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119</vt:i4>
      </vt:variant>
    </vt:vector>
  </HeadingPairs>
  <TitlesOfParts>
    <vt:vector size="138" baseType="lpstr">
      <vt:lpstr>Arial</vt:lpstr>
      <vt:lpstr>Calibri</vt:lpstr>
      <vt:lpstr>Calibri Light</vt:lpstr>
      <vt:lpstr>Consolas</vt:lpstr>
      <vt:lpstr>Courier New</vt:lpstr>
      <vt:lpstr>Segoe UI</vt:lpstr>
      <vt:lpstr>Segoe UI Light</vt:lpstr>
      <vt:lpstr>Segoe UI Semibold</vt:lpstr>
      <vt:lpstr>Segoe UI Semilight</vt:lpstr>
      <vt:lpstr>Wingdings</vt:lpstr>
      <vt:lpstr>Deck Title Slide</vt:lpstr>
      <vt:lpstr>Azure Medium</vt:lpstr>
      <vt:lpstr>Custom Design</vt:lpstr>
      <vt:lpstr>Azure Graphite</vt:lpstr>
      <vt:lpstr>Azure Dark</vt:lpstr>
      <vt:lpstr>Azure Basic</vt:lpstr>
      <vt:lpstr>Azure Noir</vt:lpstr>
      <vt:lpstr>Office Theme</vt:lpstr>
      <vt:lpstr>5-50111_Build 2017_LIGHT GRAY TEMPLATE</vt:lpstr>
      <vt:lpstr>ASP.NET Core 2.2</vt:lpstr>
      <vt:lpstr>Agenda</vt:lpstr>
      <vt:lpstr>Introduction</vt:lpstr>
      <vt:lpstr>ASP.NET</vt:lpstr>
      <vt:lpstr>.NET for Cross-Platform Dev</vt:lpstr>
      <vt:lpstr>.NET Across Windows/Web Platforms</vt:lpstr>
      <vt:lpstr>.NET Standard in 2017 and 2018</vt:lpstr>
      <vt:lpstr>.NET 3.0 in 2019 and Beyond…</vt:lpstr>
      <vt:lpstr>Evolution of ASP and ASP .NET</vt:lpstr>
      <vt:lpstr>Names &amp; Version Numbers</vt:lpstr>
      <vt:lpstr>FUTURE: Names &amp; Version Numbers</vt:lpstr>
      <vt:lpstr>C# 7.x in VS2017</vt:lpstr>
      <vt:lpstr>C# 8.x in VS2019</vt:lpstr>
      <vt:lpstr>Agenda</vt:lpstr>
      <vt:lpstr>.NET Framework  &amp; .NET Core</vt:lpstr>
      <vt:lpstr>ASP.NET Core High-Level Overview</vt:lpstr>
      <vt:lpstr>Compilation Process</vt:lpstr>
      <vt:lpstr>ASP .NET Core</vt:lpstr>
      <vt:lpstr>ASP.NET Core Features</vt:lpstr>
      <vt:lpstr>MVC Web App Basics</vt:lpstr>
      <vt:lpstr>MVC (Web) Controllers</vt:lpstr>
      <vt:lpstr>MVC (API) Controllers</vt:lpstr>
      <vt:lpstr>MVC (Web) Views</vt:lpstr>
      <vt:lpstr>MVC Models</vt:lpstr>
      <vt:lpstr>New Razor Pages!</vt:lpstr>
      <vt:lpstr>Intro to Razor Pages</vt:lpstr>
      <vt:lpstr>Razor Syntax</vt:lpstr>
      <vt:lpstr>UI Options</vt:lpstr>
      <vt:lpstr>SignalR in ASP.NET Core 2.1 (Stable!) </vt:lpstr>
      <vt:lpstr>What’s New in 2.1?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What’s New in 2.2?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ASP.NET Core 2.2: What’s New?</vt:lpstr>
      <vt:lpstr>How about Entity Framework?</vt:lpstr>
      <vt:lpstr>PowerPoint Presentation</vt:lpstr>
      <vt:lpstr>EF Core 2.2 and 3.0</vt:lpstr>
      <vt:lpstr>Pluralsight Courses by Julie Lerman</vt:lpstr>
      <vt:lpstr>Visual Studio 2017  &amp; VS Code</vt:lpstr>
      <vt:lpstr>New Installer!</vt:lpstr>
      <vt:lpstr>File  New Project  Web</vt:lpstr>
      <vt:lpstr>Select a Template</vt:lpstr>
      <vt:lpstr>VS 2017 Preview with ASP.NET Core 2.1 </vt:lpstr>
      <vt:lpstr>VS 2017 15.9 + ASP.NET Core 2.2 </vt:lpstr>
      <vt:lpstr>.NET Core SDK 2.1.300-preview1 </vt:lpstr>
      <vt:lpstr>.NET Core SDK 2.2</vt:lpstr>
      <vt:lpstr>Select a Template (VS 2017 15.9) </vt:lpstr>
      <vt:lpstr>ASP.NET Core Runtime Extension on Azure</vt:lpstr>
      <vt:lpstr>Visual Studio Code</vt:lpstr>
      <vt:lpstr>Startup.cs Configuration</vt:lpstr>
      <vt:lpstr>project.json</vt:lpstr>
      <vt:lpstr>.csproj project file 2.0</vt:lpstr>
      <vt:lpstr>.csproj project file 2.1</vt:lpstr>
      <vt:lpstr>.csproj project file 2.2</vt:lpstr>
      <vt:lpstr>Right-click  (Project) Properties</vt:lpstr>
      <vt:lpstr>Choose Profile While Debugging</vt:lpstr>
      <vt:lpstr>Live Unit Testing</vt:lpstr>
      <vt:lpstr>DEMO</vt:lpstr>
      <vt:lpstr>Migrating from MVC to MVC Core</vt:lpstr>
      <vt:lpstr>dotnet/cli on GitHub</vt:lpstr>
      <vt:lpstr>.NET Core 2.x CLI Commands</vt:lpstr>
      <vt:lpstr>Azure CLI Commands</vt:lpstr>
      <vt:lpstr>Agenda</vt:lpstr>
      <vt:lpstr>References &amp; Wrap-up</vt:lpstr>
      <vt:lpstr>Blog Sources</vt:lpstr>
      <vt:lpstr>Visual Studio 2017 Launch Videos</vt:lpstr>
      <vt:lpstr>Build 2017: ASP .NET Core 2.0 </vt:lpstr>
      <vt:lpstr>.NET Core 2.1 Roadmap PT.1</vt:lpstr>
      <vt:lpstr>.NET Core 2.1 Roadmap PT.2</vt:lpstr>
      <vt:lpstr>Build Conference 2018 </vt:lpstr>
      <vt:lpstr>Build 2018: ASP .NET Core 2.1 </vt:lpstr>
      <vt:lpstr>SignalR for ASP .NET Core 2.1 </vt:lpstr>
      <vt:lpstr>ASP .NET Core @ Build 2018</vt:lpstr>
      <vt:lpstr>ASP .NET Core @ .NET Conf 2018</vt:lpstr>
      <vt:lpstr>ASP .NET Core @ Ignite 2018</vt:lpstr>
      <vt:lpstr>ASP .NET Core @ Connect(); 2018</vt:lpstr>
      <vt:lpstr>Jeff Fritz on Twitch/YouTube </vt:lpstr>
      <vt:lpstr>Other Video Sources</vt:lpstr>
      <vt:lpstr>Docs + Tutorials</vt:lpstr>
      <vt:lpstr>ASP.NET Core 2.0 Release</vt:lpstr>
      <vt:lpstr>ASP.NET Core 2.1 Roadmap</vt:lpstr>
      <vt:lpstr>.NET Core Roadmap</vt:lpstr>
      <vt:lpstr>ASP.NET Core 2.1 RC</vt:lpstr>
      <vt:lpstr>ASP.NET Core 2.1 Released</vt:lpstr>
      <vt:lpstr>ASP.NET Core 2.2 Released</vt:lpstr>
      <vt:lpstr>ASP.NET Core 3.0 Preview 1</vt:lpstr>
      <vt:lpstr>MEAN Stack…?</vt:lpstr>
      <vt:lpstr>NICE Stack!</vt:lpstr>
      <vt:lpstr>References</vt:lpstr>
      <vt:lpstr>Other Resources </vt:lpstr>
      <vt:lpstr>Q &amp; A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2014-06-19T07:13:47Z</dcterms:created>
  <dcterms:modified xsi:type="dcterms:W3CDTF">2019-01-15T17:22:38Z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Ref">
    <vt:lpwstr>https://api.informationprotection.azure.com/api/72f988bf-86f1-41af-91ab-2d7cd011db47</vt:lpwstr>
  </property>
  <property fmtid="{D5CDD505-2E9C-101B-9397-08002B2CF9AE}" pid="5" name="MSIP_Label_f42aa342-8706-4288-bd11-ebb85995028c_Owner">
    <vt:lpwstr>shchowd@microsoft.com</vt:lpwstr>
  </property>
  <property fmtid="{D5CDD505-2E9C-101B-9397-08002B2CF9AE}" pid="6" name="MSIP_Label_f42aa342-8706-4288-bd11-ebb85995028c_SetDate">
    <vt:lpwstr>2017-10-06T13:44:14.2659651-04:00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