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  <p:sldMasterId id="2147483823" r:id="rId8"/>
    <p:sldMasterId id="2147483842" r:id="rId9"/>
    <p:sldMasterId id="2147483864" r:id="rId10"/>
  </p:sldMasterIdLst>
  <p:notesMasterIdLst>
    <p:notesMasterId r:id="rId34"/>
  </p:notesMasterIdLst>
  <p:sldIdLst>
    <p:sldId id="353" r:id="rId11"/>
    <p:sldId id="361" r:id="rId12"/>
    <p:sldId id="1596" r:id="rId13"/>
    <p:sldId id="1983" r:id="rId14"/>
    <p:sldId id="1629" r:id="rId15"/>
    <p:sldId id="324" r:id="rId16"/>
    <p:sldId id="1946" r:id="rId17"/>
    <p:sldId id="1979" r:id="rId18"/>
    <p:sldId id="1980" r:id="rId19"/>
    <p:sldId id="1576" r:id="rId20"/>
    <p:sldId id="1984" r:id="rId21"/>
    <p:sldId id="1985" r:id="rId22"/>
    <p:sldId id="319" r:id="rId23"/>
    <p:sldId id="1986" r:id="rId24"/>
    <p:sldId id="1987" r:id="rId25"/>
    <p:sldId id="1974" r:id="rId26"/>
    <p:sldId id="1981" r:id="rId27"/>
    <p:sldId id="1982" r:id="rId28"/>
    <p:sldId id="372" r:id="rId29"/>
    <p:sldId id="346" r:id="rId30"/>
    <p:sldId id="1922" r:id="rId31"/>
    <p:sldId id="1924" r:id="rId32"/>
    <p:sldId id="4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21676C1-B9CC-41DF-A165-8F0F30A20403}">
          <p14:sldIdLst>
            <p14:sldId id="353"/>
          </p14:sldIdLst>
        </p14:section>
        <p14:section name="Functions" id="{D9BD6159-F6AD-4E83-8A9A-54848F364906}">
          <p14:sldIdLst>
            <p14:sldId id="361"/>
            <p14:sldId id="1596"/>
            <p14:sldId id="1983"/>
            <p14:sldId id="1629"/>
            <p14:sldId id="324"/>
            <p14:sldId id="1946"/>
            <p14:sldId id="1979"/>
            <p14:sldId id="1980"/>
            <p14:sldId id="1576"/>
            <p14:sldId id="1984"/>
            <p14:sldId id="1985"/>
            <p14:sldId id="319"/>
            <p14:sldId id="1986"/>
            <p14:sldId id="1987"/>
            <p14:sldId id="1974"/>
            <p14:sldId id="1981"/>
            <p14:sldId id="1982"/>
            <p14:sldId id="372"/>
            <p14:sldId id="346"/>
            <p14:sldId id="1922"/>
            <p14:sldId id="1924"/>
          </p14:sldIdLst>
        </p14:section>
        <p14:section name="Wrapup" id="{114EA49F-C51E-4FB1-9F0E-870099196E42}">
          <p14:sldIdLst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0000"/>
    <a:srgbClr val="421E57"/>
    <a:srgbClr val="E98620"/>
    <a:srgbClr val="FFEB8E"/>
    <a:srgbClr val="48BAE7"/>
    <a:srgbClr val="FFFFFF"/>
    <a:srgbClr val="46B4B2"/>
    <a:srgbClr val="009C9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4724" autoAdjust="0"/>
  </p:normalViewPr>
  <p:slideViewPr>
    <p:cSldViewPr snapToGrid="0">
      <p:cViewPr varScale="1">
        <p:scale>
          <a:sx n="72" d="100"/>
          <a:sy n="72" d="100"/>
        </p:scale>
        <p:origin x="27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gnite.techcommunity.microsoft.com/sessions/6588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9A6D4-FB34-4BDB-BA1E-7271914431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6792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9A6D4-FB34-4BDB-BA1E-7271914431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6836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u="none" dirty="0">
                <a:latin typeface="Segoe UI" panose="020B0502040204020203" pitchFamily="34" charset="0"/>
                <a:cs typeface="Segoe UI" panose="020B0502040204020203" pitchFamily="34" charset="0"/>
              </a:rPr>
              <a:t>Additional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Triggers and bindings – https://docs.microsoft.com/en-us/azure/azure-functions/functions-triggers-bindings</a:t>
            </a: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Monitoring—https://azure.microsoft.com/en-us/services/application-insights/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Local debugging—</a:t>
            </a:r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https://docs.microsoft.com/en-us/azure/azure-functions/functions-run-local#run-functions-locally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CI/CD—</a:t>
            </a:r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https://docs.microsoft.com/en-us/azure/azure-functions/functions-continuous-deployment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Run locally—https://docs.microsoft.com/en-us/azure/azure-functions/functions-run-local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/>
              <a:t>Proxies</a:t>
            </a:r>
            <a:r>
              <a:rPr lang="en-US" sz="1000" b="0" dirty="0"/>
              <a:t>—</a:t>
            </a:r>
            <a:r>
              <a:rPr lang="en-US" sz="1000" dirty="0"/>
              <a:t>https://docs.microsoft.com/en-us/azure/azure-functions/functions-proxies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DB1C8-BABC-4722-AFCC-130D14D20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01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9A6D4-FB34-4BDB-BA1E-7271914431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9042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6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EEC66-7BF3-4CAD-9E14-6F7448A6E4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68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EEC66-7BF3-4CAD-9E14-6F7448A6E4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14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DB1C8-BABC-4722-AFCC-130D14D20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3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DB1C8-BABC-4722-AFCC-130D14D20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3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15E9C-87C8-4E38-9641-EDC317EC4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3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0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145BA-C3B4-4DFD-8BEA-002ACC8A21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21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4919F-9FC7-4638-A41A-3D980986B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76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4919F-9FC7-4638-A41A-3D980986B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6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Originally presented at Ignite 2018 by: </a:t>
            </a:r>
          </a:p>
          <a:p>
            <a:r>
              <a:rPr lang="en-US" sz="1200" dirty="0"/>
              <a:t>Fabio Cavalcante</a:t>
            </a:r>
          </a:p>
          <a:p>
            <a:r>
              <a:rPr lang="en-US" sz="1200" dirty="0"/>
              <a:t>Eduardo Laureano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https://myignite.techcommunity.microsoft.com/sessions/65889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DB1C8-BABC-4722-AFCC-130D14D20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2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1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EEC66-7BF3-4CAD-9E14-6F7448A6E4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41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9A6D4-FB34-4BDB-BA1E-7271914431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1/13/2019 2:28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3380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and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" y="0"/>
            <a:ext cx="12192001" cy="6858000"/>
            <a:chOff x="-1" y="0"/>
            <a:chExt cx="12188826" cy="6858000"/>
          </a:xfrm>
        </p:grpSpPr>
        <p:sp>
          <p:nvSpPr>
            <p:cNvPr id="3" name="White Rectangle"/>
            <p:cNvSpPr/>
            <p:nvPr userDrawn="1"/>
          </p:nvSpPr>
          <p:spPr bwMode="auto">
            <a:xfrm>
              <a:off x="0" y="0"/>
              <a:ext cx="137160" cy="68580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White Rectangle"/>
            <p:cNvSpPr/>
            <p:nvPr userDrawn="1"/>
          </p:nvSpPr>
          <p:spPr bwMode="auto">
            <a:xfrm>
              <a:off x="12051665" y="0"/>
              <a:ext cx="137160" cy="68580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White Rectangle"/>
            <p:cNvSpPr/>
            <p:nvPr userDrawn="1"/>
          </p:nvSpPr>
          <p:spPr bwMode="auto">
            <a:xfrm>
              <a:off x="-1" y="0"/>
              <a:ext cx="12188825" cy="14478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5" name="Azure Dark" descr="MS-Azure_rgb_Bl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22" y="303716"/>
            <a:ext cx="1661373" cy="382084"/>
          </a:xfrm>
          <a:prstGeom prst="rect">
            <a:avLst/>
          </a:prstGeom>
        </p:spPr>
      </p:pic>
      <p:sp>
        <p:nvSpPr>
          <p:cNvPr id="13" name="Headline"/>
          <p:cNvSpPr>
            <a:spLocks noGrp="1"/>
          </p:cNvSpPr>
          <p:nvPr userDrawn="1">
            <p:ph type="title" hasCustomPrompt="1"/>
          </p:nvPr>
        </p:nvSpPr>
        <p:spPr>
          <a:xfrm>
            <a:off x="274710" y="295279"/>
            <a:ext cx="9875336" cy="923922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087780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4315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9312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0023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883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50AA-6B52-4D9F-BB5D-013A3C70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C665-C018-40FF-B205-F1DEF0D7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FBA5-29F6-4E6D-889D-DD7ABCC1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6F0-F146-4812-B820-221C44A9C738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77A75-AEEC-42FF-83B4-C8B7F393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3AE4-5D5B-467B-B269-D0EFB49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50FE-C32B-40C2-AFF0-989FEF8E8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9826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354827"/>
            <a:ext cx="11655840" cy="899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3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lo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5"/>
          </a:xfrm>
          <a:prstGeom prst="rect">
            <a:avLst/>
          </a:prstGeom>
        </p:spPr>
      </p:pic>
      <p:pic>
        <p:nvPicPr>
          <p:cNvPr id="8" name="Logo" descr="MS Logo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29" y="6468242"/>
            <a:ext cx="1169019" cy="2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ransition>
    <p:fade/>
  </p:transition>
  <p:txStyles>
    <p:titleStyle>
      <a:lvl1pPr algn="l" defTabSz="914180" rtl="0" eaLnBrk="1" latinLnBrk="0" hangingPunct="1">
        <a:lnSpc>
          <a:spcPct val="90000"/>
        </a:lnSpc>
        <a:spcBef>
          <a:spcPct val="0"/>
        </a:spcBef>
        <a:buNone/>
        <a:defRPr lang="en-US" sz="5293" b="0" kern="1200" cap="none" spc="-100" baseline="0" dirty="0" smtClean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36076" marR="0" indent="-336076" algn="l" defTabSz="9141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Wingdings" panose="05000000000000000000" pitchFamily="2" charset="2"/>
        <a:buChar char="§"/>
        <a:tabLst/>
        <a:defRPr sz="3920" kern="1200" spc="0" baseline="0">
          <a:solidFill>
            <a:schemeClr val="bg1"/>
          </a:solidFill>
          <a:latin typeface="+mj-lt"/>
          <a:ea typeface="+mn-ea"/>
          <a:cs typeface="+mn-cs"/>
        </a:defRPr>
      </a:lvl1pPr>
      <a:lvl2pPr marL="572574" marR="0" indent="-236498" algn="l" defTabSz="9141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Wingdings" panose="05000000000000000000" pitchFamily="2" charset="2"/>
        <a:buChar char="§"/>
        <a:tabLst/>
        <a:defRPr sz="2352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784178" marR="0" indent="-224051" algn="l" defTabSz="9141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Wingdings" panose="05000000000000000000" pitchFamily="2" charset="2"/>
        <a:buChar char="§"/>
        <a:tabLst/>
        <a:defRPr sz="2352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1008229" marR="0" indent="-224051" algn="l" defTabSz="9141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Wingdings" panose="05000000000000000000" pitchFamily="2" charset="2"/>
        <a:buChar char="§"/>
        <a:tabLst/>
        <a:defRPr sz="196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1232280" marR="0" indent="-224051" algn="l" defTabSz="9141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Wingdings" panose="05000000000000000000" pitchFamily="2" charset="2"/>
        <a:buChar char="§"/>
        <a:tabLst/>
        <a:defRPr sz="196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2513996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7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7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81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7640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9" r:id="rId3"/>
    <p:sldLayoutId id="2147483857" r:id="rId4"/>
    <p:sldLayoutId id="2147483861" r:id="rId5"/>
    <p:sldLayoutId id="2147483862" r:id="rId6"/>
    <p:sldLayoutId id="2147483863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grid.com/docs/for-developers/sending-email/v3-csharp-code-examp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2.png"/><Relationship Id="rId21" Type="http://schemas.openxmlformats.org/officeDocument/2006/relationships/image" Target="../media/image58.png"/><Relationship Id="rId7" Type="http://schemas.openxmlformats.org/officeDocument/2006/relationships/image" Target="../media/image9.sv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48.png"/><Relationship Id="rId5" Type="http://schemas.openxmlformats.org/officeDocument/2006/relationships/image" Target="../media/image44.sv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hyperlink" Target="https://myignite.techcommunity.microsoft.com/sessions/65889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azure.microsoft.com/en-us/services/event-grid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azure.microsoft.com/en-us/services/storage/?v=16.50" TargetMode="Externa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hyperlink" Target="https://azure.microsoft.com/en-us/services/stream-analytics/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s://azure.microsoft.com/en-us/services/active-directory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azure.microsoft.com/en-us/services/cosmos-db/" TargetMode="External"/><Relationship Id="rId9" Type="http://schemas.openxmlformats.org/officeDocument/2006/relationships/hyperlink" Target="https://azure.microsoft.com/en-us/services/bot-service/" TargetMode="Externa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Azure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Microsoft Corporation 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Serverless Architecture in the Cloud </a:t>
            </a: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BD4BD6-7B46-4250-A026-079B377D38E3}"/>
              </a:ext>
            </a:extLst>
          </p:cNvPr>
          <p:cNvSpPr txBox="1">
            <a:spLocks/>
          </p:cNvSpPr>
          <p:nvPr/>
        </p:nvSpPr>
        <p:spPr>
          <a:xfrm>
            <a:off x="879558" y="1657938"/>
            <a:ext cx="10308885" cy="520006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Visual Studio</a:t>
            </a: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VS Code</a:t>
            </a: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CLI</a:t>
            </a: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Portal</a:t>
            </a: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Deployment Options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4C46E-8F73-405C-9313-2FD0C6C203E6}"/>
              </a:ext>
            </a:extLst>
          </p:cNvPr>
          <p:cNvSpPr txBox="1">
            <a:spLocks/>
          </p:cNvSpPr>
          <p:nvPr/>
        </p:nvSpPr>
        <p:spPr>
          <a:xfrm>
            <a:off x="821723" y="358435"/>
            <a:ext cx="10308885" cy="129950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5" b="0" i="0" u="none" strike="noStrike" kern="1200" cap="none" spc="-102" normalizeH="0" baseline="0" noProof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Azure Functions Tooling Options</a:t>
            </a:r>
          </a:p>
        </p:txBody>
      </p:sp>
      <p:pic>
        <p:nvPicPr>
          <p:cNvPr id="5" name="Picture 8" descr="Image result for visual studio logo">
            <a:extLst>
              <a:ext uri="{FF2B5EF4-FFF2-40B4-BE49-F238E27FC236}">
                <a16:creationId xmlns:a16="http://schemas.microsoft.com/office/drawing/2014/main" id="{CF57B0C0-DC29-45C2-925E-11EB9EB2D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9" b="-3993"/>
          <a:stretch/>
        </p:blipFill>
        <p:spPr bwMode="auto">
          <a:xfrm>
            <a:off x="5262661" y="1505966"/>
            <a:ext cx="2334440" cy="22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visual studio code logo">
            <a:extLst>
              <a:ext uri="{FF2B5EF4-FFF2-40B4-BE49-F238E27FC236}">
                <a16:creationId xmlns:a16="http://schemas.microsoft.com/office/drawing/2014/main" id="{D2953C2B-9BA0-411B-95E7-6C555EC5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15" y="1532671"/>
            <a:ext cx="3539611" cy="17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Image result for project kudu logo">
            <a:extLst>
              <a:ext uri="{FF2B5EF4-FFF2-40B4-BE49-F238E27FC236}">
                <a16:creationId xmlns:a16="http://schemas.microsoft.com/office/drawing/2014/main" id="{7CC651B2-CD19-4373-9EEF-15FA4453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87" y="4302616"/>
            <a:ext cx="2801328" cy="15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07757-4A8A-40D3-BDD9-23FAEA03D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4889" r="94667">
                        <a14:foregroundMark x1="24000" y1="26667" x2="24000" y2="26667"/>
                        <a14:foregroundMark x1="28000" y1="29778" x2="28000" y2="29778"/>
                        <a14:foregroundMark x1="40889" y1="39556" x2="40889" y2="39556"/>
                        <a14:foregroundMark x1="48889" y1="12889" x2="48889" y2="12889"/>
                        <a14:foregroundMark x1="41333" y1="12889" x2="41333" y2="12889"/>
                        <a14:foregroundMark x1="34667" y1="14667" x2="34667" y2="14667"/>
                        <a14:foregroundMark x1="34667" y1="14667" x2="34667" y2="14667"/>
                        <a14:foregroundMark x1="31556" y1="14667" x2="31556" y2="14667"/>
                        <a14:foregroundMark x1="31556" y1="14667" x2="31556" y2="14667"/>
                        <a14:foregroundMark x1="22667" y1="12889" x2="22667" y2="12889"/>
                        <a14:foregroundMark x1="15111" y1="12889" x2="15111" y2="12889"/>
                        <a14:foregroundMark x1="10222" y1="12889" x2="10222" y2="12889"/>
                        <a14:foregroundMark x1="9333" y1="16889" x2="9333" y2="16889"/>
                        <a14:foregroundMark x1="8889" y1="21333" x2="8889" y2="24000"/>
                        <a14:foregroundMark x1="9333" y1="27556" x2="9333" y2="29333"/>
                        <a14:foregroundMark x1="7111" y1="14222" x2="7556" y2="83556"/>
                        <a14:foregroundMark x1="7556" y1="83556" x2="30667" y2="89333"/>
                        <a14:foregroundMark x1="30667" y1="89333" x2="79111" y2="86222"/>
                        <a14:foregroundMark x1="79111" y1="86222" x2="94667" y2="69778"/>
                        <a14:foregroundMark x1="94667" y1="69778" x2="94667" y2="22222"/>
                        <a14:foregroundMark x1="94667" y1="22222" x2="51111" y2="12000"/>
                        <a14:foregroundMark x1="20889" y1="25333" x2="20889" y2="25333"/>
                        <a14:foregroundMark x1="22667" y1="32000" x2="22667" y2="32000"/>
                        <a14:foregroundMark x1="37333" y1="39111" x2="37333" y2="39111"/>
                        <a14:foregroundMark x1="77333" y1="84000" x2="77333" y2="84000"/>
                        <a14:foregroundMark x1="82667" y1="84000" x2="12444" y2="83111"/>
                        <a14:foregroundMark x1="12444" y1="83111" x2="12889" y2="82667"/>
                        <a14:foregroundMark x1="4889" y1="13333" x2="5333" y2="85333"/>
                        <a14:backgroundMark x1="45778" y1="6667" x2="45778" y2="6667"/>
                        <a14:backgroundMark x1="45778" y1="5778" x2="45778" y2="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9463" y="4029740"/>
            <a:ext cx="2100996" cy="21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D4C46E-8F73-405C-9313-2FD0C6C203E6}"/>
              </a:ext>
            </a:extLst>
          </p:cNvPr>
          <p:cNvSpPr txBox="1">
            <a:spLocks/>
          </p:cNvSpPr>
          <p:nvPr/>
        </p:nvSpPr>
        <p:spPr>
          <a:xfrm>
            <a:off x="821723" y="358435"/>
            <a:ext cx="10308885" cy="129950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5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Visual Studio </a:t>
            </a:r>
            <a:r>
              <a:rPr kumimoji="0" lang="en-US" sz="4705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  <a:sym typeface="Wingdings" panose="05000000000000000000" pitchFamily="2" charset="2"/>
              </a:rPr>
              <a:t> File | New Project </a:t>
            </a:r>
            <a:endParaRPr kumimoji="0" lang="en-US" sz="4705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69A9D-7A50-43B2-8B85-5E8DACC5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61" y="1309594"/>
            <a:ext cx="9411478" cy="54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FD656-FDE0-4ACC-952D-1E2AEE73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888"/>
            <a:ext cx="12192000" cy="6004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D4C46E-8F73-405C-9313-2FD0C6C203E6}"/>
              </a:ext>
            </a:extLst>
          </p:cNvPr>
          <p:cNvSpPr txBox="1">
            <a:spLocks/>
          </p:cNvSpPr>
          <p:nvPr/>
        </p:nvSpPr>
        <p:spPr>
          <a:xfrm>
            <a:off x="2985795" y="358435"/>
            <a:ext cx="8577943" cy="129950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5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Azure Portal </a:t>
            </a:r>
            <a:r>
              <a:rPr kumimoji="0" lang="en-US" sz="4705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  <a:sym typeface="Wingdings" panose="05000000000000000000" pitchFamily="2" charset="2"/>
              </a:rPr>
              <a:t> Function App</a:t>
            </a:r>
            <a:endParaRPr kumimoji="0" lang="en-US" sz="4705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72925E28-7938-4DB2-8B49-DF370BE33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87"/>
            <a:ext cx="12192000" cy="16916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9D8C4E-C789-45FB-9C19-076ACF3E10E7}"/>
              </a:ext>
            </a:extLst>
          </p:cNvPr>
          <p:cNvCxnSpPr>
            <a:cxnSpLocks/>
          </p:cNvCxnSpPr>
          <p:nvPr/>
        </p:nvCxnSpPr>
        <p:spPr>
          <a:xfrm>
            <a:off x="1" y="1692177"/>
            <a:ext cx="12192000" cy="0"/>
          </a:xfrm>
          <a:prstGeom prst="line">
            <a:avLst/>
          </a:prstGeom>
          <a:ln w="127000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3C65ED-ECF2-473E-8147-8D67B67CA088}"/>
              </a:ext>
            </a:extLst>
          </p:cNvPr>
          <p:cNvSpPr txBox="1"/>
          <p:nvPr/>
        </p:nvSpPr>
        <p:spPr>
          <a:xfrm>
            <a:off x="269241" y="1865504"/>
            <a:ext cx="7052700" cy="81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8193">
              <a:defRPr/>
            </a:pPr>
            <a:r>
              <a:rPr lang="en-US" sz="4703" spc="-147" dirty="0">
                <a:ln w="3175"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Boost development</a:t>
            </a:r>
            <a:r>
              <a:rPr lang="en-US" sz="4313" dirty="0">
                <a:solidFill>
                  <a:srgbClr val="505050">
                    <a:lumMod val="65000"/>
                    <a:lumOff val="3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703" spc="-147" dirty="0">
                <a:ln w="3175">
                  <a:noFill/>
                </a:ln>
                <a:gradFill>
                  <a:gsLst>
                    <a:gs pos="1250">
                      <a:srgbClr val="0078D7"/>
                    </a:gs>
                    <a:gs pos="100000">
                      <a:srgbClr val="0078D7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efficiency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8CDDCC-A8C1-4ECF-A82E-55461E826DC2}"/>
              </a:ext>
            </a:extLst>
          </p:cNvPr>
          <p:cNvGrpSpPr/>
          <p:nvPr/>
        </p:nvGrpSpPr>
        <p:grpSpPr>
          <a:xfrm>
            <a:off x="6327877" y="5524259"/>
            <a:ext cx="5603125" cy="806782"/>
            <a:chOff x="470263" y="3064901"/>
            <a:chExt cx="5715479" cy="8229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2572E4D-7C96-4877-A841-E6522E975EE7}"/>
                </a:ext>
              </a:extLst>
            </p:cNvPr>
            <p:cNvSpPr txBox="1"/>
            <p:nvPr/>
          </p:nvSpPr>
          <p:spPr>
            <a:xfrm>
              <a:off x="1888062" y="3068577"/>
              <a:ext cx="42976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Integrate with Azure Application Insights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Get near real-time details about function apps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See metrics around failures, executions, etc.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912231B-EE6C-47D5-A739-2DC2B506C764}"/>
                </a:ext>
              </a:extLst>
            </p:cNvPr>
            <p:cNvCxnSpPr/>
            <p:nvPr/>
          </p:nvCxnSpPr>
          <p:spPr>
            <a:xfrm>
              <a:off x="1749781" y="3064901"/>
              <a:ext cx="0" cy="82296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5CE8E3-9BD1-4D86-B323-690FD8336BD6}"/>
                </a:ext>
              </a:extLst>
            </p:cNvPr>
            <p:cNvSpPr txBox="1"/>
            <p:nvPr/>
          </p:nvSpPr>
          <p:spPr>
            <a:xfrm>
              <a:off x="470263" y="3508608"/>
              <a:ext cx="125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8193">
                <a:defRPr/>
              </a:pPr>
              <a:r>
                <a:rPr lang="en-US" sz="1568" dirty="0"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Monitoring</a:t>
              </a:r>
            </a:p>
          </p:txBody>
        </p:sp>
        <p:sp>
          <p:nvSpPr>
            <p:cNvPr id="83" name="Freeform 115">
              <a:extLst>
                <a:ext uri="{FF2B5EF4-FFF2-40B4-BE49-F238E27FC236}">
                  <a16:creationId xmlns:a16="http://schemas.microsoft.com/office/drawing/2014/main" id="{325BFB27-D3C9-43E7-95FE-86E888C06CB9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921538" y="3123888"/>
              <a:ext cx="353789" cy="347472"/>
            </a:xfrm>
            <a:custGeom>
              <a:avLst/>
              <a:gdLst>
                <a:gd name="T0" fmla="*/ 63 w 68"/>
                <a:gd name="T1" fmla="*/ 12 h 66"/>
                <a:gd name="T2" fmla="*/ 48 w 68"/>
                <a:gd name="T3" fmla="*/ 1 h 66"/>
                <a:gd name="T4" fmla="*/ 42 w 68"/>
                <a:gd name="T5" fmla="*/ 0 h 66"/>
                <a:gd name="T6" fmla="*/ 18 w 68"/>
                <a:gd name="T7" fmla="*/ 19 h 66"/>
                <a:gd name="T8" fmla="*/ 21 w 68"/>
                <a:gd name="T9" fmla="*/ 37 h 66"/>
                <a:gd name="T10" fmla="*/ 2 w 68"/>
                <a:gd name="T11" fmla="*/ 56 h 66"/>
                <a:gd name="T12" fmla="*/ 2 w 68"/>
                <a:gd name="T13" fmla="*/ 65 h 66"/>
                <a:gd name="T14" fmla="*/ 7 w 68"/>
                <a:gd name="T15" fmla="*/ 66 h 66"/>
                <a:gd name="T16" fmla="*/ 11 w 68"/>
                <a:gd name="T17" fmla="*/ 65 h 66"/>
                <a:gd name="T18" fmla="*/ 30 w 68"/>
                <a:gd name="T19" fmla="*/ 46 h 66"/>
                <a:gd name="T20" fmla="*/ 36 w 68"/>
                <a:gd name="T21" fmla="*/ 49 h 66"/>
                <a:gd name="T22" fmla="*/ 42 w 68"/>
                <a:gd name="T23" fmla="*/ 50 h 66"/>
                <a:gd name="T24" fmla="*/ 66 w 68"/>
                <a:gd name="T25" fmla="*/ 31 h 66"/>
                <a:gd name="T26" fmla="*/ 63 w 68"/>
                <a:gd name="T27" fmla="*/ 12 h 66"/>
                <a:gd name="T28" fmla="*/ 59 w 68"/>
                <a:gd name="T29" fmla="*/ 29 h 66"/>
                <a:gd name="T30" fmla="*/ 42 w 68"/>
                <a:gd name="T31" fmla="*/ 42 h 66"/>
                <a:gd name="T32" fmla="*/ 38 w 68"/>
                <a:gd name="T33" fmla="*/ 42 h 66"/>
                <a:gd name="T34" fmla="*/ 26 w 68"/>
                <a:gd name="T35" fmla="*/ 21 h 66"/>
                <a:gd name="T36" fmla="*/ 42 w 68"/>
                <a:gd name="T37" fmla="*/ 8 h 66"/>
                <a:gd name="T38" fmla="*/ 46 w 68"/>
                <a:gd name="T39" fmla="*/ 8 h 66"/>
                <a:gd name="T40" fmla="*/ 57 w 68"/>
                <a:gd name="T41" fmla="*/ 16 h 66"/>
                <a:gd name="T42" fmla="*/ 59 w 68"/>
                <a:gd name="T43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66">
                  <a:moveTo>
                    <a:pt x="63" y="12"/>
                  </a:moveTo>
                  <a:cubicBezTo>
                    <a:pt x="60" y="6"/>
                    <a:pt x="55" y="2"/>
                    <a:pt x="48" y="1"/>
                  </a:cubicBezTo>
                  <a:cubicBezTo>
                    <a:pt x="46" y="0"/>
                    <a:pt x="44" y="0"/>
                    <a:pt x="42" y="0"/>
                  </a:cubicBezTo>
                  <a:cubicBezTo>
                    <a:pt x="31" y="0"/>
                    <a:pt x="21" y="8"/>
                    <a:pt x="18" y="19"/>
                  </a:cubicBezTo>
                  <a:cubicBezTo>
                    <a:pt x="17" y="25"/>
                    <a:pt x="18" y="32"/>
                    <a:pt x="21" y="3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62"/>
                    <a:pt x="2" y="65"/>
                  </a:cubicBezTo>
                  <a:cubicBezTo>
                    <a:pt x="4" y="66"/>
                    <a:pt x="5" y="66"/>
                    <a:pt x="7" y="66"/>
                  </a:cubicBezTo>
                  <a:cubicBezTo>
                    <a:pt x="8" y="66"/>
                    <a:pt x="10" y="66"/>
                    <a:pt x="11" y="6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4" y="48"/>
                    <a:pt x="36" y="49"/>
                  </a:cubicBezTo>
                  <a:cubicBezTo>
                    <a:pt x="38" y="49"/>
                    <a:pt x="40" y="50"/>
                    <a:pt x="42" y="50"/>
                  </a:cubicBezTo>
                  <a:cubicBezTo>
                    <a:pt x="54" y="50"/>
                    <a:pt x="64" y="42"/>
                    <a:pt x="66" y="31"/>
                  </a:cubicBezTo>
                  <a:cubicBezTo>
                    <a:pt x="68" y="24"/>
                    <a:pt x="67" y="18"/>
                    <a:pt x="63" y="12"/>
                  </a:cubicBezTo>
                  <a:close/>
                  <a:moveTo>
                    <a:pt x="59" y="29"/>
                  </a:moveTo>
                  <a:cubicBezTo>
                    <a:pt x="57" y="37"/>
                    <a:pt x="50" y="42"/>
                    <a:pt x="42" y="42"/>
                  </a:cubicBezTo>
                  <a:cubicBezTo>
                    <a:pt x="41" y="42"/>
                    <a:pt x="40" y="42"/>
                    <a:pt x="38" y="42"/>
                  </a:cubicBezTo>
                  <a:cubicBezTo>
                    <a:pt x="29" y="39"/>
                    <a:pt x="23" y="30"/>
                    <a:pt x="26" y="21"/>
                  </a:cubicBezTo>
                  <a:cubicBezTo>
                    <a:pt x="28" y="13"/>
                    <a:pt x="34" y="8"/>
                    <a:pt x="42" y="8"/>
                  </a:cubicBezTo>
                  <a:cubicBezTo>
                    <a:pt x="44" y="8"/>
                    <a:pt x="45" y="8"/>
                    <a:pt x="46" y="8"/>
                  </a:cubicBezTo>
                  <a:cubicBezTo>
                    <a:pt x="51" y="9"/>
                    <a:pt x="55" y="12"/>
                    <a:pt x="57" y="16"/>
                  </a:cubicBezTo>
                  <a:cubicBezTo>
                    <a:pt x="59" y="20"/>
                    <a:pt x="60" y="25"/>
                    <a:pt x="59" y="29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/>
          </p:spPr>
          <p:txBody>
            <a:bodyPr vert="horz" wrap="square" lIns="68578" tIns="34288" rIns="68578" bIns="34288" numCol="1" anchor="t" anchorCtr="0" compatLnSpc="1">
              <a:prstTxWarp prst="textNoShape">
                <a:avLst/>
              </a:prstTxWarp>
            </a:bodyPr>
            <a:lstStyle/>
            <a:p>
              <a:pPr defTabSz="448193">
                <a:defRPr/>
              </a:pPr>
              <a:endParaRPr lang="en-US" sz="1323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063EC8-AD46-40F5-86D5-F2FED980E874}"/>
              </a:ext>
            </a:extLst>
          </p:cNvPr>
          <p:cNvGrpSpPr/>
          <p:nvPr/>
        </p:nvGrpSpPr>
        <p:grpSpPr>
          <a:xfrm>
            <a:off x="461019" y="5524259"/>
            <a:ext cx="5603125" cy="806844"/>
            <a:chOff x="470263" y="5634535"/>
            <a:chExt cx="5715479" cy="82302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E322A9-D253-46C2-9536-C59F3BF61317}"/>
                </a:ext>
              </a:extLst>
            </p:cNvPr>
            <p:cNvSpPr txBox="1"/>
            <p:nvPr/>
          </p:nvSpPr>
          <p:spPr>
            <a:xfrm>
              <a:off x="1888062" y="5641950"/>
              <a:ext cx="42976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Save time with built-in DevOps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Deploy functions using App Service for CI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Leverage Microsoft, partner services for CD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1CC2DB9-C879-4B40-B201-E7BE7996B155}"/>
                </a:ext>
              </a:extLst>
            </p:cNvPr>
            <p:cNvGrpSpPr/>
            <p:nvPr/>
          </p:nvGrpSpPr>
          <p:grpSpPr>
            <a:xfrm>
              <a:off x="470263" y="5634535"/>
              <a:ext cx="1279518" cy="822960"/>
              <a:chOff x="6317586" y="4336711"/>
              <a:chExt cx="1279518" cy="82296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89C68BB-0DCE-403F-B7AC-A0537AD43A8B}"/>
                  </a:ext>
                </a:extLst>
              </p:cNvPr>
              <p:cNvCxnSpPr/>
              <p:nvPr/>
            </p:nvCxnSpPr>
            <p:spPr>
              <a:xfrm>
                <a:off x="7597104" y="4336711"/>
                <a:ext cx="0" cy="822960"/>
              </a:xfrm>
              <a:prstGeom prst="line">
                <a:avLst/>
              </a:prstGeom>
              <a:ln w="38100">
                <a:solidFill>
                  <a:srgbClr val="0078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7A8363D-D790-459A-9EE7-BF9BE4056E39}"/>
                  </a:ext>
                </a:extLst>
              </p:cNvPr>
              <p:cNvSpPr txBox="1"/>
              <p:nvPr/>
            </p:nvSpPr>
            <p:spPr>
              <a:xfrm>
                <a:off x="6317586" y="4780418"/>
                <a:ext cx="1256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48193">
                  <a:defRPr/>
                </a:pPr>
                <a:r>
                  <a:rPr lang="en-US" sz="1568" dirty="0">
                    <a:gradFill>
                      <a:gsLst>
                        <a:gs pos="1250">
                          <a:srgbClr val="0078D7"/>
                        </a:gs>
                        <a:gs pos="100000">
                          <a:srgbClr val="0078D7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CI/CD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EE224652-0EDA-4F78-A20D-BB5E243FB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62875" y="4536019"/>
                <a:ext cx="365760" cy="207151"/>
              </a:xfrm>
              <a:prstGeom prst="rect">
                <a:avLst/>
              </a:prstGeom>
            </p:spPr>
          </p:pic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0060D4-85B9-46C1-86D4-D7C30D901E3A}"/>
              </a:ext>
            </a:extLst>
          </p:cNvPr>
          <p:cNvSpPr txBox="1"/>
          <p:nvPr/>
        </p:nvSpPr>
        <p:spPr>
          <a:xfrm>
            <a:off x="1850947" y="3241517"/>
            <a:ext cx="4213197" cy="79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triggers to define how functions are invoked</a:t>
            </a:r>
          </a:p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Avoid hardcoding with preconfigured JSON files</a:t>
            </a:r>
          </a:p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Build serverless APIs using HTTP triggers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2F8D0B-D5EB-4EB6-B74F-5C7D1A367B88}"/>
              </a:ext>
            </a:extLst>
          </p:cNvPr>
          <p:cNvCxnSpPr/>
          <p:nvPr/>
        </p:nvCxnSpPr>
        <p:spPr>
          <a:xfrm>
            <a:off x="1715384" y="3237914"/>
            <a:ext cx="0" cy="806782"/>
          </a:xfrm>
          <a:prstGeom prst="line">
            <a:avLst/>
          </a:prstGeom>
          <a:ln w="38100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A6CA8-3FEF-486B-9942-C8EED4780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64" y="3277813"/>
            <a:ext cx="327841" cy="3585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CBA54EB-AF5B-43E9-8760-D160707187F1}"/>
              </a:ext>
            </a:extLst>
          </p:cNvPr>
          <p:cNvSpPr txBox="1"/>
          <p:nvPr/>
        </p:nvSpPr>
        <p:spPr>
          <a:xfrm>
            <a:off x="527308" y="3672898"/>
            <a:ext cx="1165352" cy="33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8193">
              <a:defRPr/>
            </a:pPr>
            <a:r>
              <a:rPr lang="en-US" sz="1568" dirty="0">
                <a:gradFill>
                  <a:gsLst>
                    <a:gs pos="1250">
                      <a:srgbClr val="0078D7"/>
                    </a:gs>
                    <a:gs pos="100000">
                      <a:srgbClr val="0078D7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Triggers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9FCC21-7484-407B-9C59-D6A22D412E06}"/>
              </a:ext>
            </a:extLst>
          </p:cNvPr>
          <p:cNvSpPr txBox="1"/>
          <p:nvPr/>
        </p:nvSpPr>
        <p:spPr>
          <a:xfrm>
            <a:off x="7717804" y="3241517"/>
            <a:ext cx="4213197" cy="79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to data with input and output bindings</a:t>
            </a:r>
          </a:p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Bind to Azure solutions and third-party services</a:t>
            </a:r>
          </a:p>
          <a:p>
            <a:pPr defTabSz="448193">
              <a:spcAft>
                <a:spcPts val="294"/>
              </a:spcAft>
              <a:defRPr/>
            </a:pPr>
            <a:r>
              <a:rPr lang="en-US" sz="137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HTTP bindings in tandem with HTTP triggers</a:t>
            </a:r>
          </a:p>
        </p:txBody>
      </p:sp>
      <p:sp>
        <p:nvSpPr>
          <p:cNvPr id="49" name="Freeform 72">
            <a:extLst>
              <a:ext uri="{FF2B5EF4-FFF2-40B4-BE49-F238E27FC236}">
                <a16:creationId xmlns:a16="http://schemas.microsoft.com/office/drawing/2014/main" id="{A4F8F54D-3B07-47C1-B6F6-799B89452D75}"/>
              </a:ext>
            </a:extLst>
          </p:cNvPr>
          <p:cNvSpPr>
            <a:spLocks noChangeAspect="1"/>
          </p:cNvSpPr>
          <p:nvPr/>
        </p:nvSpPr>
        <p:spPr bwMode="black">
          <a:xfrm>
            <a:off x="6807232" y="3295741"/>
            <a:ext cx="339221" cy="340641"/>
          </a:xfrm>
          <a:custGeom>
            <a:avLst/>
            <a:gdLst>
              <a:gd name="connsiteX0" fmla="*/ 349819 w 514705"/>
              <a:gd name="connsiteY0" fmla="*/ 222652 h 516861"/>
              <a:gd name="connsiteX1" fmla="*/ 398315 w 514705"/>
              <a:gd name="connsiteY1" fmla="*/ 245284 h 516861"/>
              <a:gd name="connsiteX2" fmla="*/ 491427 w 514705"/>
              <a:gd name="connsiteY2" fmla="*/ 338396 h 516861"/>
              <a:gd name="connsiteX3" fmla="*/ 491427 w 514705"/>
              <a:gd name="connsiteY3" fmla="*/ 452200 h 516861"/>
              <a:gd name="connsiteX4" fmla="*/ 447458 w 514705"/>
              <a:gd name="connsiteY4" fmla="*/ 493584 h 516861"/>
              <a:gd name="connsiteX5" fmla="*/ 333654 w 514705"/>
              <a:gd name="connsiteY5" fmla="*/ 493584 h 516861"/>
              <a:gd name="connsiteX6" fmla="*/ 243127 w 514705"/>
              <a:gd name="connsiteY6" fmla="*/ 403058 h 516861"/>
              <a:gd name="connsiteX7" fmla="*/ 232782 w 514705"/>
              <a:gd name="connsiteY7" fmla="*/ 299599 h 516861"/>
              <a:gd name="connsiteX8" fmla="*/ 276751 w 514705"/>
              <a:gd name="connsiteY8" fmla="*/ 346156 h 516861"/>
              <a:gd name="connsiteX9" fmla="*/ 284511 w 514705"/>
              <a:gd name="connsiteY9" fmla="*/ 361674 h 516861"/>
              <a:gd name="connsiteX10" fmla="*/ 375037 w 514705"/>
              <a:gd name="connsiteY10" fmla="*/ 452200 h 516861"/>
              <a:gd name="connsiteX11" fmla="*/ 406074 w 514705"/>
              <a:gd name="connsiteY11" fmla="*/ 452200 h 516861"/>
              <a:gd name="connsiteX12" fmla="*/ 450044 w 514705"/>
              <a:gd name="connsiteY12" fmla="*/ 410817 h 516861"/>
              <a:gd name="connsiteX13" fmla="*/ 450044 w 514705"/>
              <a:gd name="connsiteY13" fmla="*/ 379779 h 516861"/>
              <a:gd name="connsiteX14" fmla="*/ 356932 w 514705"/>
              <a:gd name="connsiteY14" fmla="*/ 286667 h 516861"/>
              <a:gd name="connsiteX15" fmla="*/ 343999 w 514705"/>
              <a:gd name="connsiteY15" fmla="*/ 281494 h 516861"/>
              <a:gd name="connsiteX16" fmla="*/ 297443 w 514705"/>
              <a:gd name="connsiteY16" fmla="*/ 234938 h 516861"/>
              <a:gd name="connsiteX17" fmla="*/ 349819 w 514705"/>
              <a:gd name="connsiteY17" fmla="*/ 222652 h 516861"/>
              <a:gd name="connsiteX18" fmla="*/ 194560 w 514705"/>
              <a:gd name="connsiteY18" fmla="*/ 168987 h 516861"/>
              <a:gd name="connsiteX19" fmla="*/ 214305 w 514705"/>
              <a:gd name="connsiteY19" fmla="*/ 178697 h 516861"/>
              <a:gd name="connsiteX20" fmla="*/ 338599 w 514705"/>
              <a:gd name="connsiteY20" fmla="*/ 300402 h 516861"/>
              <a:gd name="connsiteX21" fmla="*/ 338599 w 514705"/>
              <a:gd name="connsiteY21" fmla="*/ 341833 h 516861"/>
              <a:gd name="connsiteX22" fmla="*/ 297168 w 514705"/>
              <a:gd name="connsiteY22" fmla="*/ 341833 h 516861"/>
              <a:gd name="connsiteX23" fmla="*/ 172874 w 514705"/>
              <a:gd name="connsiteY23" fmla="*/ 217539 h 516861"/>
              <a:gd name="connsiteX24" fmla="*/ 172874 w 514705"/>
              <a:gd name="connsiteY24" fmla="*/ 178697 h 516861"/>
              <a:gd name="connsiteX25" fmla="*/ 194560 w 514705"/>
              <a:gd name="connsiteY25" fmla="*/ 168987 h 516861"/>
              <a:gd name="connsiteX26" fmla="*/ 121563 w 514705"/>
              <a:gd name="connsiteY26" fmla="*/ 0 h 516861"/>
              <a:gd name="connsiteX27" fmla="*/ 178465 w 514705"/>
              <a:gd name="connsiteY27" fmla="*/ 23278 h 516861"/>
              <a:gd name="connsiteX28" fmla="*/ 271577 w 514705"/>
              <a:gd name="connsiteY28" fmla="*/ 116391 h 516861"/>
              <a:gd name="connsiteX29" fmla="*/ 279337 w 514705"/>
              <a:gd name="connsiteY29" fmla="*/ 217263 h 516861"/>
              <a:gd name="connsiteX30" fmla="*/ 235367 w 514705"/>
              <a:gd name="connsiteY30" fmla="*/ 173293 h 516861"/>
              <a:gd name="connsiteX31" fmla="*/ 230194 w 514705"/>
              <a:gd name="connsiteY31" fmla="*/ 157774 h 516861"/>
              <a:gd name="connsiteX32" fmla="*/ 137082 w 514705"/>
              <a:gd name="connsiteY32" fmla="*/ 64662 h 516861"/>
              <a:gd name="connsiteX33" fmla="*/ 106044 w 514705"/>
              <a:gd name="connsiteY33" fmla="*/ 64662 h 516861"/>
              <a:gd name="connsiteX34" fmla="*/ 62074 w 514705"/>
              <a:gd name="connsiteY34" fmla="*/ 108631 h 516861"/>
              <a:gd name="connsiteX35" fmla="*/ 62074 w 514705"/>
              <a:gd name="connsiteY35" fmla="*/ 139669 h 516861"/>
              <a:gd name="connsiteX36" fmla="*/ 155187 w 514705"/>
              <a:gd name="connsiteY36" fmla="*/ 232782 h 516861"/>
              <a:gd name="connsiteX37" fmla="*/ 168119 w 514705"/>
              <a:gd name="connsiteY37" fmla="*/ 237955 h 516861"/>
              <a:gd name="connsiteX38" fmla="*/ 214675 w 514705"/>
              <a:gd name="connsiteY38" fmla="*/ 281924 h 516861"/>
              <a:gd name="connsiteX39" fmla="*/ 113804 w 514705"/>
              <a:gd name="connsiteY39" fmla="*/ 271579 h 516861"/>
              <a:gd name="connsiteX40" fmla="*/ 23277 w 514705"/>
              <a:gd name="connsiteY40" fmla="*/ 181052 h 516861"/>
              <a:gd name="connsiteX41" fmla="*/ 23277 w 514705"/>
              <a:gd name="connsiteY41" fmla="*/ 67248 h 516861"/>
              <a:gd name="connsiteX42" fmla="*/ 64661 w 514705"/>
              <a:gd name="connsiteY42" fmla="*/ 23278 h 516861"/>
              <a:gd name="connsiteX43" fmla="*/ 121563 w 514705"/>
              <a:gd name="connsiteY43" fmla="*/ 0 h 51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4705" h="516861">
                <a:moveTo>
                  <a:pt x="349819" y="222652"/>
                </a:moveTo>
                <a:cubicBezTo>
                  <a:pt x="367924" y="224592"/>
                  <a:pt x="385382" y="232351"/>
                  <a:pt x="398315" y="245284"/>
                </a:cubicBezTo>
                <a:cubicBezTo>
                  <a:pt x="398315" y="245284"/>
                  <a:pt x="398315" y="245284"/>
                  <a:pt x="491427" y="338396"/>
                </a:cubicBezTo>
                <a:cubicBezTo>
                  <a:pt x="522465" y="369434"/>
                  <a:pt x="522465" y="421163"/>
                  <a:pt x="491427" y="452200"/>
                </a:cubicBezTo>
                <a:cubicBezTo>
                  <a:pt x="491427" y="452200"/>
                  <a:pt x="491427" y="452200"/>
                  <a:pt x="447458" y="493584"/>
                </a:cubicBezTo>
                <a:cubicBezTo>
                  <a:pt x="416420" y="524621"/>
                  <a:pt x="364691" y="524621"/>
                  <a:pt x="333654" y="493584"/>
                </a:cubicBezTo>
                <a:cubicBezTo>
                  <a:pt x="333654" y="493584"/>
                  <a:pt x="333654" y="493584"/>
                  <a:pt x="243127" y="403058"/>
                </a:cubicBezTo>
                <a:cubicBezTo>
                  <a:pt x="214676" y="374607"/>
                  <a:pt x="212090" y="330637"/>
                  <a:pt x="232782" y="299599"/>
                </a:cubicBezTo>
                <a:cubicBezTo>
                  <a:pt x="232782" y="299599"/>
                  <a:pt x="232782" y="299599"/>
                  <a:pt x="276751" y="346156"/>
                </a:cubicBezTo>
                <a:cubicBezTo>
                  <a:pt x="276751" y="351328"/>
                  <a:pt x="279338" y="356501"/>
                  <a:pt x="284511" y="361674"/>
                </a:cubicBezTo>
                <a:cubicBezTo>
                  <a:pt x="284511" y="361674"/>
                  <a:pt x="284511" y="361674"/>
                  <a:pt x="375037" y="452200"/>
                </a:cubicBezTo>
                <a:cubicBezTo>
                  <a:pt x="385383" y="462546"/>
                  <a:pt x="398315" y="462546"/>
                  <a:pt x="406074" y="452200"/>
                </a:cubicBezTo>
                <a:cubicBezTo>
                  <a:pt x="406074" y="452200"/>
                  <a:pt x="406074" y="452200"/>
                  <a:pt x="450044" y="410817"/>
                </a:cubicBezTo>
                <a:cubicBezTo>
                  <a:pt x="457804" y="400471"/>
                  <a:pt x="457804" y="387539"/>
                  <a:pt x="450044" y="379779"/>
                </a:cubicBezTo>
                <a:cubicBezTo>
                  <a:pt x="450044" y="379779"/>
                  <a:pt x="450044" y="379779"/>
                  <a:pt x="356932" y="286667"/>
                </a:cubicBezTo>
                <a:cubicBezTo>
                  <a:pt x="354345" y="284081"/>
                  <a:pt x="349172" y="281494"/>
                  <a:pt x="343999" y="281494"/>
                </a:cubicBezTo>
                <a:cubicBezTo>
                  <a:pt x="343999" y="281494"/>
                  <a:pt x="343999" y="281494"/>
                  <a:pt x="297443" y="234938"/>
                </a:cubicBezTo>
                <a:cubicBezTo>
                  <a:pt x="312962" y="224592"/>
                  <a:pt x="331714" y="220712"/>
                  <a:pt x="349819" y="222652"/>
                </a:cubicBezTo>
                <a:close/>
                <a:moveTo>
                  <a:pt x="194560" y="168987"/>
                </a:moveTo>
                <a:cubicBezTo>
                  <a:pt x="202005" y="168987"/>
                  <a:pt x="209126" y="172224"/>
                  <a:pt x="214305" y="178697"/>
                </a:cubicBezTo>
                <a:cubicBezTo>
                  <a:pt x="214305" y="178697"/>
                  <a:pt x="214305" y="178697"/>
                  <a:pt x="338599" y="300402"/>
                </a:cubicBezTo>
                <a:cubicBezTo>
                  <a:pt x="348957" y="313349"/>
                  <a:pt x="348957" y="331475"/>
                  <a:pt x="338599" y="341833"/>
                </a:cubicBezTo>
                <a:cubicBezTo>
                  <a:pt x="328241" y="352191"/>
                  <a:pt x="307526" y="352191"/>
                  <a:pt x="297168" y="341833"/>
                </a:cubicBezTo>
                <a:cubicBezTo>
                  <a:pt x="297168" y="341833"/>
                  <a:pt x="297168" y="341833"/>
                  <a:pt x="172874" y="217539"/>
                </a:cubicBezTo>
                <a:cubicBezTo>
                  <a:pt x="162516" y="207181"/>
                  <a:pt x="162516" y="189055"/>
                  <a:pt x="172874" y="178697"/>
                </a:cubicBezTo>
                <a:cubicBezTo>
                  <a:pt x="179348" y="172224"/>
                  <a:pt x="187116" y="168987"/>
                  <a:pt x="194560" y="168987"/>
                </a:cubicBezTo>
                <a:close/>
                <a:moveTo>
                  <a:pt x="121563" y="0"/>
                </a:moveTo>
                <a:cubicBezTo>
                  <a:pt x="142254" y="0"/>
                  <a:pt x="162946" y="7760"/>
                  <a:pt x="178465" y="23278"/>
                </a:cubicBezTo>
                <a:cubicBezTo>
                  <a:pt x="178465" y="23278"/>
                  <a:pt x="178465" y="23278"/>
                  <a:pt x="271577" y="116391"/>
                </a:cubicBezTo>
                <a:cubicBezTo>
                  <a:pt x="297442" y="144842"/>
                  <a:pt x="302615" y="186225"/>
                  <a:pt x="279337" y="217263"/>
                </a:cubicBezTo>
                <a:cubicBezTo>
                  <a:pt x="279337" y="217263"/>
                  <a:pt x="279337" y="217263"/>
                  <a:pt x="235367" y="173293"/>
                </a:cubicBezTo>
                <a:cubicBezTo>
                  <a:pt x="235367" y="168120"/>
                  <a:pt x="235367" y="162947"/>
                  <a:pt x="230194" y="157774"/>
                </a:cubicBezTo>
                <a:cubicBezTo>
                  <a:pt x="230194" y="157774"/>
                  <a:pt x="230194" y="157774"/>
                  <a:pt x="137082" y="64662"/>
                </a:cubicBezTo>
                <a:cubicBezTo>
                  <a:pt x="129322" y="56902"/>
                  <a:pt x="113804" y="56902"/>
                  <a:pt x="106044" y="64662"/>
                </a:cubicBezTo>
                <a:cubicBezTo>
                  <a:pt x="106044" y="64662"/>
                  <a:pt x="106044" y="64662"/>
                  <a:pt x="62074" y="108631"/>
                </a:cubicBezTo>
                <a:cubicBezTo>
                  <a:pt x="54315" y="116391"/>
                  <a:pt x="54315" y="131910"/>
                  <a:pt x="62074" y="139669"/>
                </a:cubicBezTo>
                <a:cubicBezTo>
                  <a:pt x="62074" y="139669"/>
                  <a:pt x="62074" y="139669"/>
                  <a:pt x="155187" y="232782"/>
                </a:cubicBezTo>
                <a:cubicBezTo>
                  <a:pt x="160360" y="235368"/>
                  <a:pt x="165533" y="237955"/>
                  <a:pt x="168119" y="237955"/>
                </a:cubicBezTo>
                <a:cubicBezTo>
                  <a:pt x="168119" y="237955"/>
                  <a:pt x="168119" y="237955"/>
                  <a:pt x="214675" y="281924"/>
                </a:cubicBezTo>
                <a:cubicBezTo>
                  <a:pt x="183638" y="302616"/>
                  <a:pt x="142255" y="300030"/>
                  <a:pt x="113804" y="271579"/>
                </a:cubicBezTo>
                <a:cubicBezTo>
                  <a:pt x="113804" y="271579"/>
                  <a:pt x="113804" y="271579"/>
                  <a:pt x="23277" y="181052"/>
                </a:cubicBezTo>
                <a:cubicBezTo>
                  <a:pt x="-7760" y="150015"/>
                  <a:pt x="-7760" y="98286"/>
                  <a:pt x="23277" y="67248"/>
                </a:cubicBezTo>
                <a:cubicBezTo>
                  <a:pt x="23277" y="67248"/>
                  <a:pt x="23277" y="67248"/>
                  <a:pt x="64661" y="23278"/>
                </a:cubicBezTo>
                <a:cubicBezTo>
                  <a:pt x="80180" y="7760"/>
                  <a:pt x="100871" y="0"/>
                  <a:pt x="121563" y="0"/>
                </a:cubicBezTo>
                <a:close/>
              </a:path>
            </a:pathLst>
          </a:cu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52" tIns="107562" rIns="134452" bIns="107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8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AFBC05-9884-4606-A674-872A0C8ED183}"/>
              </a:ext>
            </a:extLst>
          </p:cNvPr>
          <p:cNvSpPr txBox="1"/>
          <p:nvPr/>
        </p:nvSpPr>
        <p:spPr>
          <a:xfrm>
            <a:off x="6394165" y="3672898"/>
            <a:ext cx="1165352" cy="33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8193">
              <a:defRPr/>
            </a:pPr>
            <a:r>
              <a:rPr lang="en-US" sz="1568" dirty="0">
                <a:gradFill>
                  <a:gsLst>
                    <a:gs pos="1250">
                      <a:srgbClr val="0078D7"/>
                    </a:gs>
                    <a:gs pos="100000">
                      <a:srgbClr val="0078D7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Bindings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FE3064-F443-4675-84BF-B0FD2B95E66B}"/>
              </a:ext>
            </a:extLst>
          </p:cNvPr>
          <p:cNvGrpSpPr/>
          <p:nvPr/>
        </p:nvGrpSpPr>
        <p:grpSpPr>
          <a:xfrm>
            <a:off x="461019" y="4360941"/>
            <a:ext cx="5603125" cy="806844"/>
            <a:chOff x="6452056" y="4339942"/>
            <a:chExt cx="5715479" cy="8230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1BFAEC-E48D-42AA-9847-911871F79954}"/>
                </a:ext>
              </a:extLst>
            </p:cNvPr>
            <p:cNvSpPr txBox="1"/>
            <p:nvPr/>
          </p:nvSpPr>
          <p:spPr>
            <a:xfrm>
              <a:off x="7869855" y="4347357"/>
              <a:ext cx="42976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Define one API surface for multiple function apps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Create endpoints as reverse proxies to other APIs</a:t>
              </a:r>
            </a:p>
            <a:p>
              <a:pPr defTabSz="448193">
                <a:spcAft>
                  <a:spcPts val="294"/>
                </a:spcAft>
                <a:defRPr/>
              </a:pPr>
              <a:r>
                <a:rPr lang="en-US" sz="1372" dirty="0"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Condition proxies to use variables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309675-342A-448A-ADDB-18D29832693B}"/>
                </a:ext>
              </a:extLst>
            </p:cNvPr>
            <p:cNvCxnSpPr/>
            <p:nvPr/>
          </p:nvCxnSpPr>
          <p:spPr>
            <a:xfrm>
              <a:off x="7731574" y="4339942"/>
              <a:ext cx="0" cy="82296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69BB49F-01BA-435C-939E-600C472DF7B3}"/>
                </a:ext>
              </a:extLst>
            </p:cNvPr>
            <p:cNvSpPr txBox="1"/>
            <p:nvPr/>
          </p:nvSpPr>
          <p:spPr>
            <a:xfrm>
              <a:off x="6452056" y="4783649"/>
              <a:ext cx="125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8193">
                <a:defRPr/>
              </a:pPr>
              <a:r>
                <a:rPr lang="en-US" sz="1568" dirty="0"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Proxies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92D0549-EEF9-498D-90F5-C747A1FF80AF}"/>
                </a:ext>
              </a:extLst>
            </p:cNvPr>
            <p:cNvGrpSpPr/>
            <p:nvPr/>
          </p:nvGrpSpPr>
          <p:grpSpPr>
            <a:xfrm>
              <a:off x="6855011" y="4607368"/>
              <a:ext cx="450429" cy="139033"/>
              <a:chOff x="10615579" y="5538993"/>
              <a:chExt cx="594360" cy="183460"/>
            </a:xfrm>
            <a:solidFill>
              <a:srgbClr val="0078D7"/>
            </a:solidFill>
          </p:grpSpPr>
          <p:sp>
            <p:nvSpPr>
              <p:cNvPr id="56" name="Freeform 131">
                <a:extLst>
                  <a:ext uri="{FF2B5EF4-FFF2-40B4-BE49-F238E27FC236}">
                    <a16:creationId xmlns:a16="http://schemas.microsoft.com/office/drawing/2014/main" id="{818ACE19-4F50-4DA1-A4FF-433488B1B3C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10942508" y="5542123"/>
                <a:ext cx="267431" cy="171562"/>
              </a:xfrm>
              <a:custGeom>
                <a:avLst/>
                <a:gdLst>
                  <a:gd name="T0" fmla="*/ 427 w 427"/>
                  <a:gd name="T1" fmla="*/ 123 h 274"/>
                  <a:gd name="T2" fmla="*/ 312 w 427"/>
                  <a:gd name="T3" fmla="*/ 123 h 274"/>
                  <a:gd name="T4" fmla="*/ 312 w 427"/>
                  <a:gd name="T5" fmla="*/ 0 h 274"/>
                  <a:gd name="T6" fmla="*/ 253 w 427"/>
                  <a:gd name="T7" fmla="*/ 0 h 274"/>
                  <a:gd name="T8" fmla="*/ 253 w 427"/>
                  <a:gd name="T9" fmla="*/ 23 h 274"/>
                  <a:gd name="T10" fmla="*/ 118 w 427"/>
                  <a:gd name="T11" fmla="*/ 23 h 274"/>
                  <a:gd name="T12" fmla="*/ 118 w 427"/>
                  <a:gd name="T13" fmla="*/ 68 h 274"/>
                  <a:gd name="T14" fmla="*/ 0 w 427"/>
                  <a:gd name="T15" fmla="*/ 68 h 274"/>
                  <a:gd name="T16" fmla="*/ 0 w 427"/>
                  <a:gd name="T17" fmla="*/ 99 h 274"/>
                  <a:gd name="T18" fmla="*/ 118 w 427"/>
                  <a:gd name="T19" fmla="*/ 99 h 274"/>
                  <a:gd name="T20" fmla="*/ 118 w 427"/>
                  <a:gd name="T21" fmla="*/ 175 h 274"/>
                  <a:gd name="T22" fmla="*/ 0 w 427"/>
                  <a:gd name="T23" fmla="*/ 175 h 274"/>
                  <a:gd name="T24" fmla="*/ 0 w 427"/>
                  <a:gd name="T25" fmla="*/ 208 h 274"/>
                  <a:gd name="T26" fmla="*/ 118 w 427"/>
                  <a:gd name="T27" fmla="*/ 208 h 274"/>
                  <a:gd name="T28" fmla="*/ 118 w 427"/>
                  <a:gd name="T29" fmla="*/ 250 h 274"/>
                  <a:gd name="T30" fmla="*/ 253 w 427"/>
                  <a:gd name="T31" fmla="*/ 250 h 274"/>
                  <a:gd name="T32" fmla="*/ 253 w 427"/>
                  <a:gd name="T33" fmla="*/ 274 h 274"/>
                  <a:gd name="T34" fmla="*/ 312 w 427"/>
                  <a:gd name="T35" fmla="*/ 274 h 274"/>
                  <a:gd name="T36" fmla="*/ 312 w 427"/>
                  <a:gd name="T37" fmla="*/ 160 h 274"/>
                  <a:gd name="T38" fmla="*/ 427 w 427"/>
                  <a:gd name="T39" fmla="*/ 160 h 274"/>
                  <a:gd name="T40" fmla="*/ 427 w 427"/>
                  <a:gd name="T41" fmla="*/ 12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7" h="274">
                    <a:moveTo>
                      <a:pt x="427" y="123"/>
                    </a:moveTo>
                    <a:lnTo>
                      <a:pt x="312" y="123"/>
                    </a:lnTo>
                    <a:lnTo>
                      <a:pt x="312" y="0"/>
                    </a:lnTo>
                    <a:lnTo>
                      <a:pt x="253" y="0"/>
                    </a:lnTo>
                    <a:lnTo>
                      <a:pt x="253" y="23"/>
                    </a:lnTo>
                    <a:lnTo>
                      <a:pt x="118" y="23"/>
                    </a:lnTo>
                    <a:lnTo>
                      <a:pt x="118" y="68"/>
                    </a:lnTo>
                    <a:lnTo>
                      <a:pt x="0" y="68"/>
                    </a:lnTo>
                    <a:lnTo>
                      <a:pt x="0" y="99"/>
                    </a:lnTo>
                    <a:lnTo>
                      <a:pt x="118" y="99"/>
                    </a:lnTo>
                    <a:lnTo>
                      <a:pt x="118" y="175"/>
                    </a:lnTo>
                    <a:lnTo>
                      <a:pt x="0" y="175"/>
                    </a:lnTo>
                    <a:lnTo>
                      <a:pt x="0" y="208"/>
                    </a:lnTo>
                    <a:lnTo>
                      <a:pt x="118" y="208"/>
                    </a:lnTo>
                    <a:lnTo>
                      <a:pt x="118" y="250"/>
                    </a:lnTo>
                    <a:lnTo>
                      <a:pt x="253" y="250"/>
                    </a:lnTo>
                    <a:lnTo>
                      <a:pt x="253" y="274"/>
                    </a:lnTo>
                    <a:lnTo>
                      <a:pt x="312" y="274"/>
                    </a:lnTo>
                    <a:lnTo>
                      <a:pt x="312" y="160"/>
                    </a:lnTo>
                    <a:lnTo>
                      <a:pt x="427" y="160"/>
                    </a:lnTo>
                    <a:lnTo>
                      <a:pt x="427" y="1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0687" tIns="40344" rIns="80687" bIns="40344" numCol="1" anchor="t" anchorCtr="0" compatLnSpc="1">
                <a:prstTxWarp prst="textNoShape">
                  <a:avLst/>
                </a:prstTxWarp>
              </a:bodyPr>
              <a:lstStyle/>
              <a:p>
                <a:pPr defTabSz="448193">
                  <a:defRPr/>
                </a:pPr>
                <a:endParaRPr lang="en-US" sz="1568" dirty="0">
                  <a:solidFill>
                    <a:srgbClr val="505050"/>
                  </a:solidFill>
                  <a:latin typeface="Segoe Pro" pitchFamily="34" charset="0"/>
                </a:endParaRPr>
              </a:p>
            </p:txBody>
          </p:sp>
          <p:sp>
            <p:nvSpPr>
              <p:cNvPr id="57" name="Freeform 132">
                <a:extLst>
                  <a:ext uri="{FF2B5EF4-FFF2-40B4-BE49-F238E27FC236}">
                    <a16:creationId xmlns:a16="http://schemas.microsoft.com/office/drawing/2014/main" id="{CE0E520A-A362-4978-9822-AA0BD2747ED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10615579" y="5538993"/>
                <a:ext cx="274947" cy="183460"/>
              </a:xfrm>
              <a:custGeom>
                <a:avLst/>
                <a:gdLst>
                  <a:gd name="T0" fmla="*/ 156 w 439"/>
                  <a:gd name="T1" fmla="*/ 0 h 293"/>
                  <a:gd name="T2" fmla="*/ 113 w 439"/>
                  <a:gd name="T3" fmla="*/ 57 h 293"/>
                  <a:gd name="T4" fmla="*/ 111 w 439"/>
                  <a:gd name="T5" fmla="*/ 57 h 293"/>
                  <a:gd name="T6" fmla="*/ 111 w 439"/>
                  <a:gd name="T7" fmla="*/ 59 h 293"/>
                  <a:gd name="T8" fmla="*/ 111 w 439"/>
                  <a:gd name="T9" fmla="*/ 61 h 293"/>
                  <a:gd name="T10" fmla="*/ 111 w 439"/>
                  <a:gd name="T11" fmla="*/ 61 h 293"/>
                  <a:gd name="T12" fmla="*/ 111 w 439"/>
                  <a:gd name="T13" fmla="*/ 123 h 293"/>
                  <a:gd name="T14" fmla="*/ 0 w 439"/>
                  <a:gd name="T15" fmla="*/ 123 h 293"/>
                  <a:gd name="T16" fmla="*/ 0 w 439"/>
                  <a:gd name="T17" fmla="*/ 161 h 293"/>
                  <a:gd name="T18" fmla="*/ 111 w 439"/>
                  <a:gd name="T19" fmla="*/ 161 h 293"/>
                  <a:gd name="T20" fmla="*/ 111 w 439"/>
                  <a:gd name="T21" fmla="*/ 234 h 293"/>
                  <a:gd name="T22" fmla="*/ 111 w 439"/>
                  <a:gd name="T23" fmla="*/ 234 h 293"/>
                  <a:gd name="T24" fmla="*/ 111 w 439"/>
                  <a:gd name="T25" fmla="*/ 234 h 293"/>
                  <a:gd name="T26" fmla="*/ 111 w 439"/>
                  <a:gd name="T27" fmla="*/ 239 h 293"/>
                  <a:gd name="T28" fmla="*/ 115 w 439"/>
                  <a:gd name="T29" fmla="*/ 239 h 293"/>
                  <a:gd name="T30" fmla="*/ 156 w 439"/>
                  <a:gd name="T31" fmla="*/ 293 h 293"/>
                  <a:gd name="T32" fmla="*/ 439 w 439"/>
                  <a:gd name="T33" fmla="*/ 293 h 293"/>
                  <a:gd name="T34" fmla="*/ 437 w 439"/>
                  <a:gd name="T35" fmla="*/ 239 h 293"/>
                  <a:gd name="T36" fmla="*/ 437 w 439"/>
                  <a:gd name="T37" fmla="*/ 239 h 293"/>
                  <a:gd name="T38" fmla="*/ 437 w 439"/>
                  <a:gd name="T39" fmla="*/ 57 h 293"/>
                  <a:gd name="T40" fmla="*/ 437 w 439"/>
                  <a:gd name="T41" fmla="*/ 57 h 293"/>
                  <a:gd name="T42" fmla="*/ 439 w 439"/>
                  <a:gd name="T43" fmla="*/ 0 h 293"/>
                  <a:gd name="T44" fmla="*/ 156 w 439"/>
                  <a:gd name="T4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9" h="293">
                    <a:moveTo>
                      <a:pt x="156" y="0"/>
                    </a:moveTo>
                    <a:lnTo>
                      <a:pt x="113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1" y="61"/>
                    </a:lnTo>
                    <a:lnTo>
                      <a:pt x="111" y="123"/>
                    </a:lnTo>
                    <a:lnTo>
                      <a:pt x="0" y="123"/>
                    </a:lnTo>
                    <a:lnTo>
                      <a:pt x="0" y="161"/>
                    </a:lnTo>
                    <a:lnTo>
                      <a:pt x="111" y="161"/>
                    </a:lnTo>
                    <a:lnTo>
                      <a:pt x="111" y="234"/>
                    </a:lnTo>
                    <a:lnTo>
                      <a:pt x="111" y="234"/>
                    </a:lnTo>
                    <a:lnTo>
                      <a:pt x="111" y="234"/>
                    </a:lnTo>
                    <a:lnTo>
                      <a:pt x="111" y="239"/>
                    </a:lnTo>
                    <a:lnTo>
                      <a:pt x="115" y="239"/>
                    </a:lnTo>
                    <a:lnTo>
                      <a:pt x="156" y="293"/>
                    </a:lnTo>
                    <a:lnTo>
                      <a:pt x="439" y="293"/>
                    </a:lnTo>
                    <a:lnTo>
                      <a:pt x="437" y="239"/>
                    </a:lnTo>
                    <a:lnTo>
                      <a:pt x="437" y="239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9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0687" tIns="40344" rIns="80687" bIns="40344" numCol="1" anchor="t" anchorCtr="0" compatLnSpc="1">
                <a:prstTxWarp prst="textNoShape">
                  <a:avLst/>
                </a:prstTxWarp>
              </a:bodyPr>
              <a:lstStyle/>
              <a:p>
                <a:pPr defTabSz="448193">
                  <a:defRPr/>
                </a:pPr>
                <a:endParaRPr lang="en-US" sz="1568" dirty="0">
                  <a:solidFill>
                    <a:srgbClr val="505050"/>
                  </a:solidFill>
                  <a:latin typeface="Segoe Pro" pitchFamily="34" charset="0"/>
                </a:endParaRP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6F74E4-5BE8-4754-8957-2CBD4507F418}"/>
              </a:ext>
            </a:extLst>
          </p:cNvPr>
          <p:cNvCxnSpPr/>
          <p:nvPr/>
        </p:nvCxnSpPr>
        <p:spPr>
          <a:xfrm>
            <a:off x="7582242" y="3237914"/>
            <a:ext cx="0" cy="806782"/>
          </a:xfrm>
          <a:prstGeom prst="line">
            <a:avLst/>
          </a:prstGeom>
          <a:ln w="38100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44F4FC-9644-488F-863B-54F9C7BCB365}"/>
              </a:ext>
            </a:extLst>
          </p:cNvPr>
          <p:cNvGrpSpPr/>
          <p:nvPr/>
        </p:nvGrpSpPr>
        <p:grpSpPr>
          <a:xfrm>
            <a:off x="6344951" y="4306854"/>
            <a:ext cx="5586050" cy="905112"/>
            <a:chOff x="487680" y="4287472"/>
            <a:chExt cx="5698062" cy="92326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BB06FE-630C-47C5-B9EF-2A70590AA7A0}"/>
                </a:ext>
              </a:extLst>
            </p:cNvPr>
            <p:cNvCxnSpPr/>
            <p:nvPr/>
          </p:nvCxnSpPr>
          <p:spPr>
            <a:xfrm>
              <a:off x="1749781" y="4337622"/>
              <a:ext cx="0" cy="82296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16F7379-01A8-491A-809A-DA0A9CBAC86D}"/>
                </a:ext>
              </a:extLst>
            </p:cNvPr>
            <p:cNvGrpSpPr/>
            <p:nvPr/>
          </p:nvGrpSpPr>
          <p:grpSpPr>
            <a:xfrm>
              <a:off x="487680" y="4287472"/>
              <a:ext cx="5698062" cy="923261"/>
              <a:chOff x="487680" y="4287472"/>
              <a:chExt cx="5698062" cy="92326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1E27D-64FE-4EBF-8E9E-E410D31F9AA9}"/>
                  </a:ext>
                </a:extLst>
              </p:cNvPr>
              <p:cNvSpPr txBox="1"/>
              <p:nvPr/>
            </p:nvSpPr>
            <p:spPr>
              <a:xfrm>
                <a:off x="1888062" y="4360534"/>
                <a:ext cx="4297680" cy="77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300"/>
                  </a:spcAft>
                  <a:defRPr sz="140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lvl1pPr>
              </a:lstStyle>
              <a:p>
                <a:pPr defTabSz="448193">
                  <a:spcAft>
                    <a:spcPts val="294"/>
                  </a:spcAft>
                  <a:defRPr/>
                </a:pPr>
                <a:r>
                  <a:rPr lang="en-US" sz="1372" dirty="0"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</a:rPr>
                  <a:t>Debug C# and JavaScript functions locally</a:t>
                </a:r>
              </a:p>
              <a:p>
                <a:pPr defTabSz="448193">
                  <a:spcAft>
                    <a:spcPts val="294"/>
                  </a:spcAft>
                  <a:defRPr/>
                </a:pPr>
                <a:r>
                  <a:rPr lang="en-US" sz="1372" dirty="0"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</a:rPr>
                  <a:t>Use debugging tools in Azure portal, VS, and VS Code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E4B45DE-B3E3-469C-BE9F-56CB4A2DAF20}"/>
                  </a:ext>
                </a:extLst>
              </p:cNvPr>
              <p:cNvGrpSpPr/>
              <p:nvPr/>
            </p:nvGrpSpPr>
            <p:grpSpPr>
              <a:xfrm>
                <a:off x="487680" y="4287472"/>
                <a:ext cx="1238921" cy="923261"/>
                <a:chOff x="487680" y="4395346"/>
                <a:chExt cx="1238921" cy="923261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7CD68C-DAD2-41B6-89C2-42520F7F6CF4}"/>
                    </a:ext>
                  </a:extLst>
                </p:cNvPr>
                <p:cNvSpPr txBox="1"/>
                <p:nvPr/>
              </p:nvSpPr>
              <p:spPr>
                <a:xfrm>
                  <a:off x="487680" y="4832320"/>
                  <a:ext cx="1238921" cy="48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48193">
                    <a:lnSpc>
                      <a:spcPct val="80000"/>
                    </a:lnSpc>
                    <a:defRPr/>
                  </a:pPr>
                  <a:r>
                    <a:rPr lang="en-US" sz="1568" dirty="0">
                      <a:solidFill>
                        <a:srgbClr val="0078D7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Local debugging</a:t>
                  </a:r>
                </a:p>
              </p:txBody>
            </p: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30C960B-F275-4EE4-BA58-96FAC67E0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202" y="4395346"/>
                  <a:ext cx="349877" cy="34747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58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6862A-D75B-4E73-A0C5-7A6320D11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5"/>
          <a:stretch/>
        </p:blipFill>
        <p:spPr>
          <a:xfrm>
            <a:off x="0" y="0"/>
            <a:ext cx="6549843" cy="4376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A7CF4-ABDF-48C3-90A9-3086C62A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591"/>
          <a:stretch/>
        </p:blipFill>
        <p:spPr>
          <a:xfrm>
            <a:off x="6008357" y="2565648"/>
            <a:ext cx="6183643" cy="4292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409EB-B4BA-432D-A1B1-7FA54A0D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1" r="5591" b="90279"/>
          <a:stretch/>
        </p:blipFill>
        <p:spPr>
          <a:xfrm>
            <a:off x="6008357" y="2329543"/>
            <a:ext cx="6183643" cy="2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70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D4C46E-8F73-405C-9313-2FD0C6C203E6}"/>
              </a:ext>
            </a:extLst>
          </p:cNvPr>
          <p:cNvSpPr txBox="1">
            <a:spLocks/>
          </p:cNvSpPr>
          <p:nvPr/>
        </p:nvSpPr>
        <p:spPr>
          <a:xfrm>
            <a:off x="821723" y="358435"/>
            <a:ext cx="10308885" cy="129950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5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Sending Emails with SendGrid</a:t>
            </a:r>
            <a:endParaRPr kumimoji="0" lang="en-US" sz="4705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A76DA-62A3-41E9-ABE1-7FE2C267C93F}"/>
              </a:ext>
            </a:extLst>
          </p:cNvPr>
          <p:cNvSpPr/>
          <p:nvPr/>
        </p:nvSpPr>
        <p:spPr>
          <a:xfrm>
            <a:off x="1738604" y="6314899"/>
            <a:ext cx="8714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https://sendgrid.com/docs/for-developers/sending-email/v3-csharp-code-example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A0948-1D88-41D3-B736-A4DF371DE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03" y="1115603"/>
            <a:ext cx="9629193" cy="5233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E7FC85-67C6-4988-9CDA-9F4660983B20}"/>
              </a:ext>
            </a:extLst>
          </p:cNvPr>
          <p:cNvSpPr/>
          <p:nvPr/>
        </p:nvSpPr>
        <p:spPr bwMode="auto">
          <a:xfrm>
            <a:off x="1561322" y="5022574"/>
            <a:ext cx="7436904" cy="59445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8FF43-359D-4368-9904-9F0224803EA6}"/>
              </a:ext>
            </a:extLst>
          </p:cNvPr>
          <p:cNvSpPr/>
          <p:nvPr/>
        </p:nvSpPr>
        <p:spPr bwMode="auto">
          <a:xfrm>
            <a:off x="1299793" y="1368103"/>
            <a:ext cx="7638797" cy="699236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227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D6F1-1DDF-41F8-B5E8-9A78258B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414400"/>
            <a:ext cx="11018521" cy="553999"/>
          </a:xfrm>
        </p:spPr>
        <p:txBody>
          <a:bodyPr/>
          <a:lstStyle/>
          <a:p>
            <a:r>
              <a:rPr lang="en-US"/>
              <a:t>Functions Hosting Models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41920723-CAFF-4880-829A-5DC32823FC3B}"/>
              </a:ext>
            </a:extLst>
          </p:cNvPr>
          <p:cNvSpPr/>
          <p:nvPr/>
        </p:nvSpPr>
        <p:spPr bwMode="auto">
          <a:xfrm>
            <a:off x="1476375" y="5819825"/>
            <a:ext cx="10287150" cy="726353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75000"/>
                  <a:lumOff val="2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7C9B06-05A3-4809-AFF5-082C89D59F8B}"/>
              </a:ext>
            </a:extLst>
          </p:cNvPr>
          <p:cNvSpPr txBox="1"/>
          <p:nvPr/>
        </p:nvSpPr>
        <p:spPr>
          <a:xfrm>
            <a:off x="1974588" y="6072696"/>
            <a:ext cx="12034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 Historic" panose="020B0502040204020203" pitchFamily="34" charset="0"/>
                <a:cs typeface="Segoe UI Historic" panose="020B0502040204020203" pitchFamily="34" charset="0"/>
              </a:rPr>
              <a:t>Azure Managed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3B7C0A-DEDE-4D85-8802-2A2C3104C402}"/>
              </a:ext>
            </a:extLst>
          </p:cNvPr>
          <p:cNvSpPr txBox="1"/>
          <p:nvPr/>
        </p:nvSpPr>
        <p:spPr>
          <a:xfrm>
            <a:off x="9806253" y="6072696"/>
            <a:ext cx="14956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 Historic" panose="020B0502040204020203" pitchFamily="34" charset="0"/>
                <a:cs typeface="Segoe UI Historic" panose="020B0502040204020203" pitchFamily="34" charset="0"/>
              </a:rPr>
              <a:t>Customer Managed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348BEC-DCDE-4BAE-8F1F-6B7AF42F0A8F}"/>
              </a:ext>
            </a:extLst>
          </p:cNvPr>
          <p:cNvSpPr txBox="1"/>
          <p:nvPr/>
        </p:nvSpPr>
        <p:spPr>
          <a:xfrm>
            <a:off x="412413" y="5120746"/>
            <a:ext cx="8518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rPr>
              <a:t>Operating System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0086AA-A330-44E5-B03A-914C205724C2}"/>
              </a:ext>
            </a:extLst>
          </p:cNvPr>
          <p:cNvSpPr txBox="1"/>
          <p:nvPr/>
        </p:nvSpPr>
        <p:spPr>
          <a:xfrm>
            <a:off x="321777" y="4200614"/>
            <a:ext cx="108874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l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rPr>
              <a:t>Infrastructure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C7CB5C-7EAF-4D0A-ACF4-CB935C432BAD}"/>
              </a:ext>
            </a:extLst>
          </p:cNvPr>
          <p:cNvSpPr txBox="1"/>
          <p:nvPr/>
        </p:nvSpPr>
        <p:spPr>
          <a:xfrm>
            <a:off x="293546" y="3183036"/>
            <a:ext cx="9531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rPr>
              <a:t>Execution</a:t>
            </a:r>
          </a:p>
          <a:p>
            <a:pPr marL="0" marR="0" lvl="0" indent="0" algn="ctr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Isolation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Segoe UI"/>
              <a:cs typeface="Segoe UI"/>
              <a:sym typeface="Segoe U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F77A35-458A-4B65-932A-324F3FDD83DA}"/>
              </a:ext>
            </a:extLst>
          </p:cNvPr>
          <p:cNvSpPr txBox="1"/>
          <p:nvPr/>
        </p:nvSpPr>
        <p:spPr>
          <a:xfrm>
            <a:off x="356189" y="2278094"/>
            <a:ext cx="9531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rPr>
              <a:t>Application</a:t>
            </a:r>
          </a:p>
          <a:p>
            <a:pPr marL="0" marR="0" lvl="0" indent="0" algn="ctr" defTabSz="9143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Delivery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Segoe UI"/>
              <a:cs typeface="Segoe UI"/>
              <a:sym typeface="Segoe UI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2FCD362-3CE1-4F30-B768-3B434CA65282}"/>
              </a:ext>
            </a:extLst>
          </p:cNvPr>
          <p:cNvGrpSpPr/>
          <p:nvPr/>
        </p:nvGrpSpPr>
        <p:grpSpPr>
          <a:xfrm>
            <a:off x="1476375" y="1204263"/>
            <a:ext cx="1464647" cy="4532991"/>
            <a:chOff x="1476375" y="1204263"/>
            <a:chExt cx="1464647" cy="4532991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806C72-CE5B-4F25-B267-927DC4A71FDC}"/>
                </a:ext>
              </a:extLst>
            </p:cNvPr>
            <p:cNvSpPr/>
            <p:nvPr/>
          </p:nvSpPr>
          <p:spPr>
            <a:xfrm>
              <a:off x="1521020" y="2809434"/>
              <a:ext cx="1368704" cy="29278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18" name="Picture 1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787598A-CB63-49F2-BA81-C9B9ED5EA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87"/>
            <a:stretch/>
          </p:blipFill>
          <p:spPr>
            <a:xfrm>
              <a:off x="1710983" y="4866792"/>
              <a:ext cx="933154" cy="74276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60D430-C416-410B-B871-1CB5D5C3332C}"/>
                </a:ext>
              </a:extLst>
            </p:cNvPr>
            <p:cNvSpPr/>
            <p:nvPr/>
          </p:nvSpPr>
          <p:spPr>
            <a:xfrm>
              <a:off x="1476375" y="1204263"/>
              <a:ext cx="1464647" cy="726353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Serverless Functions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25B9C1F-FD5B-423A-96A9-A0556332F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167" t="33018" r="36836" b="32153"/>
            <a:stretch/>
          </p:blipFill>
          <p:spPr>
            <a:xfrm>
              <a:off x="1949469" y="4017547"/>
              <a:ext cx="548640" cy="548640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E8EAA0DF-FA45-46DA-8A22-998CDFF8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66774" y="2095209"/>
              <a:ext cx="549632" cy="549632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ED82D2-6FD0-4917-A0C8-30188938EA2E}"/>
                </a:ext>
              </a:extLst>
            </p:cNvPr>
            <p:cNvSpPr/>
            <p:nvPr/>
          </p:nvSpPr>
          <p:spPr>
            <a:xfrm>
              <a:off x="1511730" y="1820708"/>
              <a:ext cx="1392836" cy="3916546"/>
            </a:xfrm>
            <a:prstGeom prst="rect">
              <a:avLst/>
            </a:prstGeom>
            <a:noFill/>
            <a:ln w="28575" cap="flat">
              <a:solidFill>
                <a:srgbClr val="00317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94" name="Picture 93" descr="A screen shot of a computer&#10;&#10;Description generated with high confidence">
              <a:extLst>
                <a:ext uri="{FF2B5EF4-FFF2-40B4-BE49-F238E27FC236}">
                  <a16:creationId xmlns:a16="http://schemas.microsoft.com/office/drawing/2014/main" id="{6F24A68B-16D3-4AAB-A225-C73E8658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84" y="3050634"/>
              <a:ext cx="1192213" cy="510512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850FE89-3B10-427B-BEAF-A237DB9D593B}"/>
              </a:ext>
            </a:extLst>
          </p:cNvPr>
          <p:cNvGrpSpPr/>
          <p:nvPr/>
        </p:nvGrpSpPr>
        <p:grpSpPr>
          <a:xfrm>
            <a:off x="10298878" y="1204263"/>
            <a:ext cx="1464647" cy="4532991"/>
            <a:chOff x="10298878" y="1204263"/>
            <a:chExt cx="1464647" cy="453299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DC6C1ED-28FB-40A8-89EC-6D0F793223FF}"/>
                </a:ext>
              </a:extLst>
            </p:cNvPr>
            <p:cNvSpPr/>
            <p:nvPr/>
          </p:nvSpPr>
          <p:spPr>
            <a:xfrm>
              <a:off x="10298878" y="1204263"/>
              <a:ext cx="1464647" cy="7263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On Prem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Functions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46" name="Picture 4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81990E6-9BC7-44D6-AB5C-68844B919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87"/>
            <a:stretch/>
          </p:blipFill>
          <p:spPr>
            <a:xfrm>
              <a:off x="10562498" y="4848454"/>
              <a:ext cx="933154" cy="742762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46FBDEA9-3364-4653-BBEE-88522F40B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56385" y="2031825"/>
              <a:ext cx="549632" cy="549632"/>
            </a:xfrm>
            <a:prstGeom prst="rect">
              <a:avLst/>
            </a:prstGeom>
          </p:spPr>
        </p:pic>
        <p:pic>
          <p:nvPicPr>
            <p:cNvPr id="29" name="Picture 28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B1039137-389E-4D9B-9E37-A6EE848B5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7"/>
            <a:stretch/>
          </p:blipFill>
          <p:spPr>
            <a:xfrm>
              <a:off x="10756385" y="3995625"/>
              <a:ext cx="451935" cy="330149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10D4BF8-7F77-4B07-9131-1944947E13EB}"/>
                </a:ext>
              </a:extLst>
            </p:cNvPr>
            <p:cNvSpPr/>
            <p:nvPr/>
          </p:nvSpPr>
          <p:spPr>
            <a:xfrm>
              <a:off x="10330718" y="1820708"/>
              <a:ext cx="1396715" cy="3916546"/>
            </a:xfrm>
            <a:prstGeom prst="rect">
              <a:avLst/>
            </a:prstGeom>
            <a:noFill/>
            <a:ln w="285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96" name="Picture 95" descr="A screen shot of a computer&#10;&#10;Description generated with high confidence">
              <a:extLst>
                <a:ext uri="{FF2B5EF4-FFF2-40B4-BE49-F238E27FC236}">
                  <a16:creationId xmlns:a16="http://schemas.microsoft.com/office/drawing/2014/main" id="{4F71A6C0-7BA5-468A-BFC2-6324974B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570" y="3050634"/>
              <a:ext cx="1192213" cy="510512"/>
            </a:xfrm>
            <a:prstGeom prst="rect">
              <a:avLst/>
            </a:prstGeom>
          </p:spPr>
        </p:pic>
        <p:pic>
          <p:nvPicPr>
            <p:cNvPr id="102" name="Picture 101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2C281C63-5EC8-4F59-B0A7-3DF5E3AAF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9" t="-3898"/>
            <a:stretch/>
          </p:blipFill>
          <p:spPr>
            <a:xfrm>
              <a:off x="10605065" y="4362684"/>
              <a:ext cx="754573" cy="175363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480FA02-2396-4278-B71C-AF0879D434F8}"/>
              </a:ext>
            </a:extLst>
          </p:cNvPr>
          <p:cNvGrpSpPr/>
          <p:nvPr/>
        </p:nvGrpSpPr>
        <p:grpSpPr>
          <a:xfrm>
            <a:off x="4417209" y="1204263"/>
            <a:ext cx="1464647" cy="4532991"/>
            <a:chOff x="4417209" y="1204263"/>
            <a:chExt cx="1464647" cy="4532991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42F9BEE-AD6F-45A0-9F34-446DEC117FB6}"/>
                </a:ext>
              </a:extLst>
            </p:cNvPr>
            <p:cNvSpPr/>
            <p:nvPr/>
          </p:nvSpPr>
          <p:spPr>
            <a:xfrm>
              <a:off x="4467407" y="2801862"/>
              <a:ext cx="1368704" cy="29278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23" name="Picture 22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1FA7A406-0997-4EB0-AF1D-B0C974E7D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468" y="5057896"/>
              <a:ext cx="488759" cy="48875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4312DF-8AA1-4AA2-B2E5-38AAFE14139D}"/>
                </a:ext>
              </a:extLst>
            </p:cNvPr>
            <p:cNvSpPr/>
            <p:nvPr/>
          </p:nvSpPr>
          <p:spPr>
            <a:xfrm>
              <a:off x="4417209" y="1204263"/>
              <a:ext cx="1464647" cy="72635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Functions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Containers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EABCFDB-5E4F-42FD-BD9D-77FDD657D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167" t="33018" r="36836" b="32153"/>
            <a:stretch/>
          </p:blipFill>
          <p:spPr>
            <a:xfrm>
              <a:off x="4881889" y="4033111"/>
              <a:ext cx="548640" cy="548640"/>
            </a:xfrm>
            <a:prstGeom prst="rect">
              <a:avLst/>
            </a:prstGeom>
          </p:spPr>
        </p:pic>
        <p:pic>
          <p:nvPicPr>
            <p:cNvPr id="64" name="Picture 6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B346CCB-1DDD-4A3C-959C-7051AC1B5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r="21139" b="31945"/>
            <a:stretch/>
          </p:blipFill>
          <p:spPr>
            <a:xfrm>
              <a:off x="4711725" y="3007607"/>
              <a:ext cx="898550" cy="526703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94D45E5-CD1A-4DBB-8445-43322E10BFB9}"/>
                </a:ext>
              </a:extLst>
            </p:cNvPr>
            <p:cNvSpPr/>
            <p:nvPr/>
          </p:nvSpPr>
          <p:spPr>
            <a:xfrm>
              <a:off x="4453034" y="1820708"/>
              <a:ext cx="1391954" cy="3916546"/>
            </a:xfrm>
            <a:prstGeom prst="rect">
              <a:avLst/>
            </a:prstGeom>
            <a:noFill/>
            <a:ln w="28575" cap="flat">
              <a:solidFill>
                <a:srgbClr val="0078D4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B8F9C19-AA69-4A01-BCAD-44C1598F3E4E}"/>
                </a:ext>
              </a:extLst>
            </p:cNvPr>
            <p:cNvGrpSpPr/>
            <p:nvPr/>
          </p:nvGrpSpPr>
          <p:grpSpPr>
            <a:xfrm>
              <a:off x="4620768" y="2156688"/>
              <a:ext cx="1079123" cy="413076"/>
              <a:chOff x="4620768" y="2156688"/>
              <a:chExt cx="1079123" cy="413076"/>
            </a:xfrm>
          </p:grpSpPr>
          <p:pic>
            <p:nvPicPr>
              <p:cNvPr id="62" name="Picture 61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BDAFD04A-557F-419E-BF0A-A0B07261AE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0" r="21139" b="31945"/>
              <a:stretch/>
            </p:blipFill>
            <p:spPr>
              <a:xfrm>
                <a:off x="5107160" y="2191714"/>
                <a:ext cx="592731" cy="347441"/>
              </a:xfrm>
              <a:prstGeom prst="rect">
                <a:avLst/>
              </a:prstGeom>
            </p:spPr>
          </p:pic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B0E32769-6565-443D-B625-BBF100682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20768" y="2156688"/>
                <a:ext cx="413076" cy="413076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561220A-7BBD-4B32-BA3D-0EB1AE1CE9BB}"/>
              </a:ext>
            </a:extLst>
          </p:cNvPr>
          <p:cNvGrpSpPr/>
          <p:nvPr/>
        </p:nvGrpSpPr>
        <p:grpSpPr>
          <a:xfrm>
            <a:off x="8828460" y="1204263"/>
            <a:ext cx="1464647" cy="4532991"/>
            <a:chOff x="5887626" y="1204263"/>
            <a:chExt cx="1464647" cy="453299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6D2362-F2E9-48B0-9287-1963B72725D9}"/>
                </a:ext>
              </a:extLst>
            </p:cNvPr>
            <p:cNvSpPr/>
            <p:nvPr/>
          </p:nvSpPr>
          <p:spPr>
            <a:xfrm>
              <a:off x="5887626" y="1204263"/>
              <a:ext cx="1464647" cy="7263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IoT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Functions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44" name="Picture 43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6212F25A-01FB-4A8F-A86E-01F0DE92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37" y="4065683"/>
              <a:ext cx="489566" cy="489566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DCEC79F-4DFC-4AB5-8FDB-971E47CBB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89"/>
            <a:stretch/>
          </p:blipFill>
          <p:spPr>
            <a:xfrm>
              <a:off x="6276546" y="4876788"/>
              <a:ext cx="718506" cy="330703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C2E11D13-C8CA-4CC1-AD92-4434A669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584" y="5228222"/>
              <a:ext cx="488404" cy="488404"/>
            </a:xfrm>
            <a:prstGeom prst="rect">
              <a:avLst/>
            </a:prstGeom>
          </p:spPr>
        </p:pic>
        <p:pic>
          <p:nvPicPr>
            <p:cNvPr id="43" name="Picture 42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8E9B4777-CD2E-444B-9945-07E71637C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5" t="10573" r="9408" b="25527"/>
            <a:stretch/>
          </p:blipFill>
          <p:spPr>
            <a:xfrm>
              <a:off x="6611293" y="5228119"/>
              <a:ext cx="523123" cy="451641"/>
            </a:xfrm>
            <a:prstGeom prst="rect">
              <a:avLst/>
            </a:prstGeom>
          </p:spPr>
        </p:pic>
        <p:pic>
          <p:nvPicPr>
            <p:cNvPr id="49" name="Picture 4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9670606-E0D1-4AB0-A50A-3DFB47893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r="21139" b="31945"/>
            <a:stretch/>
          </p:blipFill>
          <p:spPr>
            <a:xfrm>
              <a:off x="6175987" y="3006259"/>
              <a:ext cx="898550" cy="526703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9F2E4B4-8E8A-4CDE-82AF-0AED2B0C5451}"/>
                </a:ext>
              </a:extLst>
            </p:cNvPr>
            <p:cNvSpPr/>
            <p:nvPr/>
          </p:nvSpPr>
          <p:spPr>
            <a:xfrm>
              <a:off x="5916302" y="1820708"/>
              <a:ext cx="1396715" cy="3916546"/>
            </a:xfrm>
            <a:prstGeom prst="rect">
              <a:avLst/>
            </a:prstGeom>
            <a:noFill/>
            <a:ln w="285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5681D35-3622-4E5F-875F-1EDF85333063}"/>
                </a:ext>
              </a:extLst>
            </p:cNvPr>
            <p:cNvGrpSpPr/>
            <p:nvPr/>
          </p:nvGrpSpPr>
          <p:grpSpPr>
            <a:xfrm>
              <a:off x="6055293" y="2152446"/>
              <a:ext cx="1079123" cy="413076"/>
              <a:chOff x="4620768" y="2156688"/>
              <a:chExt cx="1079123" cy="413076"/>
            </a:xfrm>
          </p:grpSpPr>
          <p:pic>
            <p:nvPicPr>
              <p:cNvPr id="115" name="Picture 114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7B8E19FC-A8BB-4988-962D-B4E17EB559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0" r="21139" b="31945"/>
              <a:stretch/>
            </p:blipFill>
            <p:spPr>
              <a:xfrm>
                <a:off x="5107160" y="2191714"/>
                <a:ext cx="592731" cy="347441"/>
              </a:xfrm>
              <a:prstGeom prst="rect">
                <a:avLst/>
              </a:prstGeom>
            </p:spPr>
          </p:pic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A5A142D9-4474-4E41-92D9-EDAF505E8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20768" y="2156688"/>
                <a:ext cx="413076" cy="413076"/>
              </a:xfrm>
              <a:prstGeom prst="rect">
                <a:avLst/>
              </a:prstGeom>
            </p:spPr>
          </p:pic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86A01B1-9D05-4438-A07D-E0F02740A6C7}"/>
              </a:ext>
            </a:extLst>
          </p:cNvPr>
          <p:cNvGrpSpPr/>
          <p:nvPr/>
        </p:nvGrpSpPr>
        <p:grpSpPr>
          <a:xfrm>
            <a:off x="7358043" y="1204263"/>
            <a:ext cx="1464647" cy="4532991"/>
            <a:chOff x="7374118" y="1204263"/>
            <a:chExt cx="1464647" cy="4532991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A0F8FDE-F684-4310-B09D-3301D8DA5E00}"/>
                </a:ext>
              </a:extLst>
            </p:cNvPr>
            <p:cNvSpPr/>
            <p:nvPr/>
          </p:nvSpPr>
          <p:spPr>
            <a:xfrm>
              <a:off x="7424972" y="4817081"/>
              <a:ext cx="1368704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24" name="Picture 23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DF947EBF-DF7A-4602-855B-3BCCAF688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913" y="5060532"/>
              <a:ext cx="480615" cy="48061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9F2AF9-A250-4E3F-8080-924798B5A4D7}"/>
                </a:ext>
              </a:extLst>
            </p:cNvPr>
            <p:cNvSpPr/>
            <p:nvPr/>
          </p:nvSpPr>
          <p:spPr>
            <a:xfrm>
              <a:off x="7374118" y="1204263"/>
              <a:ext cx="1464647" cy="726353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Open Source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Hosting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4" name="Picture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57562ED-5366-4A09-8510-7DC4D7A55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947"/>
            <a:stretch/>
          </p:blipFill>
          <p:spPr>
            <a:xfrm>
              <a:off x="7582306" y="4070047"/>
              <a:ext cx="469051" cy="458741"/>
            </a:xfrm>
            <a:prstGeom prst="rect">
              <a:avLst/>
            </a:prstGeom>
          </p:spPr>
        </p:pic>
        <p:pic>
          <p:nvPicPr>
            <p:cNvPr id="65" name="Picture 6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EAB662-481F-4449-AE24-5F5732F23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r="21139" b="31945"/>
            <a:stretch/>
          </p:blipFill>
          <p:spPr>
            <a:xfrm>
              <a:off x="7655945" y="3006258"/>
              <a:ext cx="898550" cy="526703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69E29C-1FDA-4511-B58A-B2B51211B0F6}"/>
                </a:ext>
              </a:extLst>
            </p:cNvPr>
            <p:cNvSpPr/>
            <p:nvPr/>
          </p:nvSpPr>
          <p:spPr>
            <a:xfrm>
              <a:off x="7406864" y="1820708"/>
              <a:ext cx="1396715" cy="3916546"/>
            </a:xfrm>
            <a:prstGeom prst="rect">
              <a:avLst/>
            </a:prstGeom>
            <a:noFill/>
            <a:ln w="28575" cap="flat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5A26618-7277-45C8-A169-E4152D3814E5}"/>
                </a:ext>
              </a:extLst>
            </p:cNvPr>
            <p:cNvGrpSpPr/>
            <p:nvPr/>
          </p:nvGrpSpPr>
          <p:grpSpPr>
            <a:xfrm>
              <a:off x="7617183" y="2152446"/>
              <a:ext cx="1079123" cy="413076"/>
              <a:chOff x="8448130" y="261093"/>
              <a:chExt cx="1079123" cy="413076"/>
            </a:xfrm>
          </p:grpSpPr>
          <p:pic>
            <p:nvPicPr>
              <p:cNvPr id="119" name="Picture 118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02845506-DB73-42C0-8A8F-A73935DCD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0" r="21139" b="31945"/>
              <a:stretch/>
            </p:blipFill>
            <p:spPr>
              <a:xfrm>
                <a:off x="8934522" y="296119"/>
                <a:ext cx="592731" cy="347441"/>
              </a:xfrm>
              <a:prstGeom prst="rect">
                <a:avLst/>
              </a:prstGeom>
            </p:spPr>
          </p:pic>
          <p:pic>
            <p:nvPicPr>
              <p:cNvPr id="120" name="Graphic 119">
                <a:extLst>
                  <a:ext uri="{FF2B5EF4-FFF2-40B4-BE49-F238E27FC236}">
                    <a16:creationId xmlns:a16="http://schemas.microsoft.com/office/drawing/2014/main" id="{1D6BDED0-281B-42E8-8010-A988FB273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48130" y="261093"/>
                <a:ext cx="413076" cy="413076"/>
              </a:xfrm>
              <a:prstGeom prst="rect">
                <a:avLst/>
              </a:prstGeom>
            </p:spPr>
          </p:pic>
        </p:grpSp>
        <p:pic>
          <p:nvPicPr>
            <p:cNvPr id="143" name="Picture 142" descr="A picture containing electronics, display&#10;&#10;Description generated with very high confidence">
              <a:extLst>
                <a:ext uri="{FF2B5EF4-FFF2-40B4-BE49-F238E27FC236}">
                  <a16:creationId xmlns:a16="http://schemas.microsoft.com/office/drawing/2014/main" id="{A7C1BC63-134E-47BE-A317-29378F590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076" y="4066998"/>
              <a:ext cx="466637" cy="46663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72BBDC8-9017-4888-91EF-1FF144E8933E}"/>
              </a:ext>
            </a:extLst>
          </p:cNvPr>
          <p:cNvGrpSpPr/>
          <p:nvPr/>
        </p:nvGrpSpPr>
        <p:grpSpPr>
          <a:xfrm>
            <a:off x="5887626" y="1204263"/>
            <a:ext cx="1464647" cy="4532991"/>
            <a:chOff x="5890665" y="1204263"/>
            <a:chExt cx="1464647" cy="4532991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355E6B6-43CD-48FD-8CA4-3A67F03AC5CC}"/>
                </a:ext>
              </a:extLst>
            </p:cNvPr>
            <p:cNvSpPr/>
            <p:nvPr/>
          </p:nvSpPr>
          <p:spPr>
            <a:xfrm>
              <a:off x="5940164" y="3802522"/>
              <a:ext cx="1368704" cy="1920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107" name="Picture 106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2AFD7569-027B-4859-8514-0E90B077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60" y="5060532"/>
              <a:ext cx="480615" cy="480615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BE51A2D-3E5A-4E59-BBED-BBD323936667}"/>
                </a:ext>
              </a:extLst>
            </p:cNvPr>
            <p:cNvSpPr/>
            <p:nvPr/>
          </p:nvSpPr>
          <p:spPr>
            <a:xfrm>
              <a:off x="5890665" y="1204263"/>
              <a:ext cx="1464647" cy="726353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Kubernetes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</a:rPr>
                <a:t>Functions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111" name="Picture 1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143A4B2-0BB3-47D0-9EDE-42F7E3999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r="21139" b="31945"/>
            <a:stretch/>
          </p:blipFill>
          <p:spPr>
            <a:xfrm>
              <a:off x="6172492" y="3006258"/>
              <a:ext cx="898550" cy="526703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5423454-18C7-46A6-9DE7-C273E6AFC34C}"/>
                </a:ext>
              </a:extLst>
            </p:cNvPr>
            <p:cNvSpPr/>
            <p:nvPr/>
          </p:nvSpPr>
          <p:spPr>
            <a:xfrm>
              <a:off x="5923411" y="1820708"/>
              <a:ext cx="1396715" cy="3916546"/>
            </a:xfrm>
            <a:prstGeom prst="rect">
              <a:avLst/>
            </a:prstGeom>
            <a:noFill/>
            <a:ln w="28575" cap="flat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C6EAEBF-2E35-47F2-9EDE-797F2E4A3668}"/>
                </a:ext>
              </a:extLst>
            </p:cNvPr>
            <p:cNvGrpSpPr/>
            <p:nvPr/>
          </p:nvGrpSpPr>
          <p:grpSpPr>
            <a:xfrm>
              <a:off x="6082178" y="2154561"/>
              <a:ext cx="1079123" cy="413076"/>
              <a:chOff x="8448130" y="261093"/>
              <a:chExt cx="1079123" cy="413076"/>
            </a:xfrm>
          </p:grpSpPr>
          <p:pic>
            <p:nvPicPr>
              <p:cNvPr id="123" name="Picture 122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C2BDED08-6F37-4EEF-890E-8C6C4ED66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0" r="21139" b="31945"/>
              <a:stretch/>
            </p:blipFill>
            <p:spPr>
              <a:xfrm>
                <a:off x="8934522" y="296119"/>
                <a:ext cx="592731" cy="347441"/>
              </a:xfrm>
              <a:prstGeom prst="rect">
                <a:avLst/>
              </a:prstGeom>
            </p:spPr>
          </p:pic>
          <p:pic>
            <p:nvPicPr>
              <p:cNvPr id="124" name="Graphic 123">
                <a:extLst>
                  <a:ext uri="{FF2B5EF4-FFF2-40B4-BE49-F238E27FC236}">
                    <a16:creationId xmlns:a16="http://schemas.microsoft.com/office/drawing/2014/main" id="{F7810B23-4956-46F4-A96A-F76321F54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48130" y="261093"/>
                <a:ext cx="413076" cy="413076"/>
              </a:xfrm>
              <a:prstGeom prst="rect">
                <a:avLst/>
              </a:prstGeom>
            </p:spPr>
          </p:pic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0C67C173-6CA3-4271-8DB0-C5501E0CD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66" y="4033111"/>
              <a:ext cx="544001" cy="54400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4AAD03-DC3D-4119-96F7-E8888B5A2042}"/>
              </a:ext>
            </a:extLst>
          </p:cNvPr>
          <p:cNvGrpSpPr/>
          <p:nvPr/>
        </p:nvGrpSpPr>
        <p:grpSpPr>
          <a:xfrm>
            <a:off x="2946792" y="1204262"/>
            <a:ext cx="1464647" cy="4532992"/>
            <a:chOff x="2946792" y="1204262"/>
            <a:chExt cx="1464647" cy="45329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94FE21B-A28D-4B1B-879C-47BD326919C3}"/>
                </a:ext>
              </a:extLst>
            </p:cNvPr>
            <p:cNvSpPr/>
            <p:nvPr/>
          </p:nvSpPr>
          <p:spPr>
            <a:xfrm>
              <a:off x="3000013" y="2797515"/>
              <a:ext cx="1368704" cy="29278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22" name="Picture 21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16311547-2761-44D0-A00B-0CD48FDD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511" y="5056632"/>
              <a:ext cx="480615" cy="48061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0969BC1-F3A0-4AC5-AEAE-BC7390D27C88}"/>
                </a:ext>
              </a:extLst>
            </p:cNvPr>
            <p:cNvSpPr/>
            <p:nvPr/>
          </p:nvSpPr>
          <p:spPr>
            <a:xfrm>
              <a:off x="2946792" y="1204262"/>
              <a:ext cx="1464647" cy="726353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91440" tIns="146304" rIns="91440" bIns="146304" numCol="1" spcCol="38100" rtlCol="0" anchor="t">
              <a:spAutoFit/>
            </a:bodyPr>
            <a:lstStyle/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Serverless </a:t>
              </a:r>
            </a:p>
            <a:p>
              <a:pPr marL="0" marR="0" lvl="0" indent="0" algn="ctr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/>
                  <a:cs typeface="Segoe UI"/>
                  <a:sym typeface="Segoe UI"/>
                </a:rPr>
                <a:t>Linux Functions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127E2DAF-80E2-47A8-B34B-A8C693D2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04299" y="2080723"/>
              <a:ext cx="549632" cy="549632"/>
            </a:xfrm>
            <a:prstGeom prst="rect">
              <a:avLst/>
            </a:prstGeom>
          </p:spPr>
        </p:pic>
        <p:pic>
          <p:nvPicPr>
            <p:cNvPr id="63" name="Picture 6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057FE8F-5A41-4C96-9396-A2D207779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r="21139" b="31945"/>
            <a:stretch/>
          </p:blipFill>
          <p:spPr>
            <a:xfrm>
              <a:off x="3221910" y="3012376"/>
              <a:ext cx="898550" cy="526703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9B1D96-7746-42FF-BA5E-F9289C055F43}"/>
                </a:ext>
              </a:extLst>
            </p:cNvPr>
            <p:cNvSpPr/>
            <p:nvPr/>
          </p:nvSpPr>
          <p:spPr>
            <a:xfrm>
              <a:off x="2976462" y="1820708"/>
              <a:ext cx="1396715" cy="3916546"/>
            </a:xfrm>
            <a:prstGeom prst="rect">
              <a:avLst/>
            </a:prstGeom>
            <a:noFill/>
            <a:ln w="28575" cap="flat">
              <a:solidFill>
                <a:srgbClr val="00317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46304" tIns="146304" rIns="146304" bIns="146304" numCol="1" spcCol="38100" rtlCol="0" anchor="t">
              <a:spAutoFit/>
            </a:bodyPr>
            <a:lstStyle/>
            <a:p>
              <a:pPr marL="0" marR="0" lvl="0" indent="0" algn="l" defTabSz="9143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/>
                <a:cs typeface="Segoe UI"/>
                <a:sym typeface="Segoe UI"/>
              </a:endParaRPr>
            </a:p>
          </p:txBody>
        </p:sp>
        <p:pic>
          <p:nvPicPr>
            <p:cNvPr id="5" name="Picture 4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B8C116E8-CBBF-4DB5-8B5A-4AA55D65F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398666" y="3979160"/>
              <a:ext cx="549628" cy="549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94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340" y="2801510"/>
            <a:ext cx="6185325" cy="1523906"/>
          </a:xfrm>
        </p:spPr>
        <p:txBody>
          <a:bodyPr>
            <a:normAutofit/>
          </a:bodyPr>
          <a:lstStyle/>
          <a:p>
            <a:pPr algn="ctr"/>
            <a:r>
              <a:rPr lang="en-US" sz="8627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7147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340" y="2801510"/>
            <a:ext cx="6185325" cy="1523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627" dirty="0"/>
              <a:t>Durable Functions</a:t>
            </a:r>
          </a:p>
        </p:txBody>
      </p:sp>
    </p:spTree>
    <p:extLst>
      <p:ext uri="{BB962C8B-B14F-4D97-AF65-F5344CB8AC3E}">
        <p14:creationId xmlns:p14="http://schemas.microsoft.com/office/powerpoint/2010/main" val="38939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0A5C4915-D33C-4846-9003-CE0020AA428E}"/>
              </a:ext>
            </a:extLst>
          </p:cNvPr>
          <p:cNvSpPr txBox="1">
            <a:spLocks/>
          </p:cNvSpPr>
          <p:nvPr/>
        </p:nvSpPr>
        <p:spPr>
          <a:xfrm>
            <a:off x="269241" y="233143"/>
            <a:ext cx="11655840" cy="899537"/>
          </a:xfrm>
          <a:prstGeom prst="rect">
            <a:avLst/>
          </a:prstGeom>
        </p:spPr>
        <p:txBody>
          <a:bodyPr vert="horz" wrap="square" lIns="143428" tIns="89642" rIns="143428" bIns="89642" rtlCol="0" anchor="t">
            <a:noAutofit/>
          </a:bodyPr>
          <a:lstStyle>
            <a:lvl1pPr algn="l" defTabSz="932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8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0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3" b="0" i="0" u="none" strike="noStrike" kern="1200" cap="none" spc="-100" normalizeH="0" baseline="0" noProof="0">
                <a:ln w="3175"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What’s still hard?</a:t>
            </a:r>
            <a:endParaRPr kumimoji="0" lang="en-US" sz="1765" b="0" i="0" u="none" strike="noStrike" kern="1200" cap="none" spc="-100" normalizeH="0" baseline="0" noProof="0">
              <a:ln w="3175"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0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3" b="0" i="0" u="none" strike="noStrike" kern="1200" cap="none" spc="-10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r="66712" b="50252"/>
          <a:stretch/>
        </p:blipFill>
        <p:spPr>
          <a:xfrm>
            <a:off x="452003" y="1282221"/>
            <a:ext cx="3819198" cy="240942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t="49530" r="66528"/>
          <a:stretch/>
        </p:blipFill>
        <p:spPr>
          <a:xfrm>
            <a:off x="452004" y="3681102"/>
            <a:ext cx="3840290" cy="244442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/>
          <a:srcRect l="33104" r="33620" b="49817"/>
          <a:stretch/>
        </p:blipFill>
        <p:spPr>
          <a:xfrm>
            <a:off x="4250110" y="1282221"/>
            <a:ext cx="3817715" cy="243052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/>
          <a:srcRect l="33196" t="49748" r="33436"/>
          <a:stretch/>
        </p:blipFill>
        <p:spPr>
          <a:xfrm>
            <a:off x="8077048" y="3706844"/>
            <a:ext cx="3828261" cy="243388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/>
          <a:srcRect l="66380" b="49817"/>
          <a:stretch/>
        </p:blipFill>
        <p:spPr>
          <a:xfrm>
            <a:off x="4292294" y="3681102"/>
            <a:ext cx="3857257" cy="243052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66288" t="49965"/>
          <a:stretch/>
        </p:blipFill>
        <p:spPr>
          <a:xfrm>
            <a:off x="8057278" y="1312613"/>
            <a:ext cx="3867803" cy="2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6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340" y="2801510"/>
            <a:ext cx="6185325" cy="1523906"/>
          </a:xfrm>
        </p:spPr>
        <p:txBody>
          <a:bodyPr/>
          <a:lstStyle/>
          <a:p>
            <a:pPr algn="ctr"/>
            <a:r>
              <a:rPr lang="en-US" sz="8627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08923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3C65ED-ECF2-473E-8147-8D67B67CA088}"/>
              </a:ext>
            </a:extLst>
          </p:cNvPr>
          <p:cNvSpPr txBox="1"/>
          <p:nvPr/>
        </p:nvSpPr>
        <p:spPr>
          <a:xfrm>
            <a:off x="296406" y="218761"/>
            <a:ext cx="4829079" cy="1539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3" b="0" i="0" u="none" strike="noStrike" kern="1200" cap="none" spc="-147" normalizeH="0" baseline="0" noProof="0">
                <a:ln w="3175">
                  <a:noFill/>
                </a:ln>
                <a:gradFill>
                  <a:gsLst>
                    <a:gs pos="1250">
                      <a:srgbClr val="0D0D0D"/>
                    </a:gs>
                    <a:gs pos="100000">
                      <a:srgbClr val="0D0D0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Durable Functions</a:t>
            </a:r>
            <a:r>
              <a:rPr kumimoji="0" lang="en-US" sz="4703" b="0" i="0" u="none" strike="noStrike" kern="1200" cap="none" spc="-147" normalizeH="0" baseline="0" noProof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3" b="0" i="0" u="none" strike="noStrike" kern="1200" cap="none" spc="-147" normalizeH="0" baseline="0" noProof="0">
              <a:ln w="3175"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64314" y="1296099"/>
            <a:ext cx="8473203" cy="4928055"/>
          </a:xfrm>
          <a:prstGeom prst="rect">
            <a:avLst/>
          </a:prstGeom>
        </p:spPr>
        <p:txBody>
          <a:bodyPr/>
          <a:lstStyle>
            <a:lvl1pPr marL="342768" marR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98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3975" marR="0" indent="-241206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792" marR="0" indent="-228513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05" marR="0" indent="-228513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817" marR="0" indent="-228513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055" indent="-233096" algn="l" defTabSz="9323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248" indent="-233096" algn="l" defTabSz="9323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441" indent="-233096" algn="l" defTabSz="9323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633" indent="-233096" algn="l" defTabSz="9323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Write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long-running orchestrations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as a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single function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while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maintaining local state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2549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+mn-cs"/>
              </a:rPr>
              <a:t>Simplify complex transactions and coordination (chaining, etc.)  </a:t>
            </a: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Easily call a Function from another Function, synchronously or asynchronously.</a:t>
            </a: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2549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All of the above using code-only. No JSON schemas. No graphical designer.</a:t>
            </a: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2549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768" marR="0" lvl="0" indent="-342768" algn="l" defTabSz="93238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54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Announcing: </a:t>
            </a:r>
            <a:r>
              <a:rPr kumimoji="0" lang="en-US" sz="2549" b="1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Generally available (v2) - C# and JavaScript</a:t>
            </a:r>
          </a:p>
        </p:txBody>
      </p:sp>
    </p:spTree>
    <p:extLst>
      <p:ext uri="{BB962C8B-B14F-4D97-AF65-F5344CB8AC3E}">
        <p14:creationId xmlns:p14="http://schemas.microsoft.com/office/powerpoint/2010/main" val="1377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AC15A12-6BA7-45E8-A9C6-07438D67CE22}"/>
              </a:ext>
            </a:extLst>
          </p:cNvPr>
          <p:cNvSpPr txBox="1"/>
          <p:nvPr/>
        </p:nvSpPr>
        <p:spPr>
          <a:xfrm>
            <a:off x="7738078" y="4013888"/>
            <a:ext cx="2562433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Performs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75056-4461-4B71-9FA4-CC7CE17728A2}"/>
              </a:ext>
            </a:extLst>
          </p:cNvPr>
          <p:cNvSpPr/>
          <p:nvPr/>
        </p:nvSpPr>
        <p:spPr bwMode="auto">
          <a:xfrm>
            <a:off x="0" y="5950785"/>
            <a:ext cx="12192000" cy="9072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3A4298-330A-4FA4-AEC8-E9E74F30A6B5}"/>
              </a:ext>
            </a:extLst>
          </p:cNvPr>
          <p:cNvSpPr/>
          <p:nvPr/>
        </p:nvSpPr>
        <p:spPr>
          <a:xfrm>
            <a:off x="5058924" y="2922285"/>
            <a:ext cx="1685925" cy="10096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Orchestrator Function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283CC7-8D14-42C9-A932-910D602BDF78}"/>
              </a:ext>
            </a:extLst>
          </p:cNvPr>
          <p:cNvSpPr/>
          <p:nvPr/>
        </p:nvSpPr>
        <p:spPr>
          <a:xfrm>
            <a:off x="8172139" y="2924175"/>
            <a:ext cx="1685925" cy="100965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 Function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95BAA8E-02F4-4A6E-A691-2FC4C791DC5C}"/>
              </a:ext>
            </a:extLst>
          </p:cNvPr>
          <p:cNvSpPr/>
          <p:nvPr/>
        </p:nvSpPr>
        <p:spPr>
          <a:xfrm>
            <a:off x="3965737" y="3250897"/>
            <a:ext cx="759084" cy="3524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8E3DEE-A51C-4CB8-B4DC-11F82C574237}"/>
              </a:ext>
            </a:extLst>
          </p:cNvPr>
          <p:cNvSpPr/>
          <p:nvPr/>
        </p:nvSpPr>
        <p:spPr>
          <a:xfrm>
            <a:off x="1945709" y="2922285"/>
            <a:ext cx="1685925" cy="1009650"/>
          </a:xfrm>
          <a:prstGeom prst="rect">
            <a:avLst/>
          </a:prstGeom>
          <a:solidFill>
            <a:srgbClr val="FF99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Starter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Function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73028C-BAD0-4CA1-9D8C-88435E569A2F}"/>
              </a:ext>
            </a:extLst>
          </p:cNvPr>
          <p:cNvSpPr txBox="1"/>
          <p:nvPr/>
        </p:nvSpPr>
        <p:spPr>
          <a:xfrm>
            <a:off x="296406" y="218761"/>
            <a:ext cx="3243837" cy="81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3" b="0" i="0" u="none" strike="noStrike" kern="1200" cap="none" spc="-147" normalizeH="0" baseline="0" noProof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Components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38A1E24-3890-4219-8F23-0E395B6A73E0}"/>
              </a:ext>
            </a:extLst>
          </p:cNvPr>
          <p:cNvSpPr/>
          <p:nvPr/>
        </p:nvSpPr>
        <p:spPr>
          <a:xfrm rot="18900000">
            <a:off x="6966864" y="2211853"/>
            <a:ext cx="930568" cy="3524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B265E768-CB0F-4CE2-8589-86CDB585AD62}"/>
              </a:ext>
            </a:extLst>
          </p:cNvPr>
          <p:cNvSpPr/>
          <p:nvPr/>
        </p:nvSpPr>
        <p:spPr>
          <a:xfrm>
            <a:off x="6993210" y="3250896"/>
            <a:ext cx="930568" cy="3524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3950E2D5-3AD2-49C2-8387-51787B5C7EDB}"/>
              </a:ext>
            </a:extLst>
          </p:cNvPr>
          <p:cNvSpPr/>
          <p:nvPr/>
        </p:nvSpPr>
        <p:spPr>
          <a:xfrm rot="2700000">
            <a:off x="6966864" y="4289073"/>
            <a:ext cx="930568" cy="3524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7CB353-3FEB-4386-9B04-079EC16560C5}"/>
              </a:ext>
            </a:extLst>
          </p:cNvPr>
          <p:cNvSpPr txBox="1"/>
          <p:nvPr/>
        </p:nvSpPr>
        <p:spPr>
          <a:xfrm>
            <a:off x="1713601" y="6187816"/>
            <a:ext cx="215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OrchestrationClient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814E6B-E6A7-46F3-B9F3-810A1B564C68}"/>
              </a:ext>
            </a:extLst>
          </p:cNvPr>
          <p:cNvSpPr txBox="1"/>
          <p:nvPr/>
        </p:nvSpPr>
        <p:spPr>
          <a:xfrm>
            <a:off x="4563785" y="6187816"/>
            <a:ext cx="306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OrchestrationContextTrigger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9C33E48-78B6-4467-9937-54AF92D2565C}"/>
              </a:ext>
            </a:extLst>
          </p:cNvPr>
          <p:cNvSpPr txBox="1"/>
          <p:nvPr/>
        </p:nvSpPr>
        <p:spPr>
          <a:xfrm>
            <a:off x="8172137" y="6187816"/>
            <a:ext cx="164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ActivityTrigger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ECD9E-7BC4-410A-AB7D-AAECC68E797E}"/>
              </a:ext>
            </a:extLst>
          </p:cNvPr>
          <p:cNvSpPr txBox="1"/>
          <p:nvPr/>
        </p:nvSpPr>
        <p:spPr>
          <a:xfrm>
            <a:off x="1564339" y="4013888"/>
            <a:ext cx="2448664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Starts orchestrations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C90E5B-EE95-4F43-93DC-27C9009869E1}"/>
              </a:ext>
            </a:extLst>
          </p:cNvPr>
          <p:cNvSpPr/>
          <p:nvPr/>
        </p:nvSpPr>
        <p:spPr>
          <a:xfrm>
            <a:off x="8172138" y="2922285"/>
            <a:ext cx="1685925" cy="100965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 Function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01E4D2-EB15-416C-9540-56E22635B959}"/>
              </a:ext>
            </a:extLst>
          </p:cNvPr>
          <p:cNvSpPr/>
          <p:nvPr/>
        </p:nvSpPr>
        <p:spPr>
          <a:xfrm>
            <a:off x="8172138" y="2929154"/>
            <a:ext cx="1685925" cy="100965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 Function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C129AD-C66A-4B29-8ED1-AAB9AE41D9E3}"/>
              </a:ext>
            </a:extLst>
          </p:cNvPr>
          <p:cNvSpPr txBox="1"/>
          <p:nvPr/>
        </p:nvSpPr>
        <p:spPr>
          <a:xfrm>
            <a:off x="4563785" y="4013888"/>
            <a:ext cx="2562433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Coordinates activities</a:t>
            </a:r>
          </a:p>
        </p:txBody>
      </p:sp>
    </p:spTree>
    <p:extLst>
      <p:ext uri="{BB962C8B-B14F-4D97-AF65-F5344CB8AC3E}">
        <p14:creationId xmlns:p14="http://schemas.microsoft.com/office/powerpoint/2010/main" val="270567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3.125E-6 -0.25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0.243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6" grpId="0" animBg="1"/>
      <p:bldP spid="57" grpId="0" animBg="1"/>
      <p:bldP spid="58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8187" y="2045690"/>
            <a:ext cx="9558855" cy="39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// calls functions in sequence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 panose="020B0609020204030204" pitchFamily="49" charset="0"/>
              <a:ea typeface="Yu Gothic" panose="020B0400000000000000" pitchFamily="34" charset="-128"/>
              <a:cs typeface="Consolas" panose="020B0609020204030204" pitchFamily="49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public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static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async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B91A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Task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&lt;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object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&gt; Run(</a:t>
            </a: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2B91A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DurableOrchestrationContext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ctx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{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try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{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var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x =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await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ctx.CallActivityAsync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(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"F1"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);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var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y =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await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ctx.CallActivityAsync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(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"F2"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, x);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return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await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</a:t>
            </a:r>
            <a:r>
              <a:rPr kumimoji="0" lang="en-US" sz="1765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ctx.CallActivityAsync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(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"F3"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, y);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}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catch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(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B91AF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Exception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{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    </a:t>
            </a: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// global error handling/compensation goes here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    }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Yu Gothic" panose="020B0400000000000000" pitchFamily="34" charset="-128"/>
                <a:cs typeface="Consolas" panose="020B0609020204030204" pitchFamily="49" charset="0"/>
              </a:rPr>
              <a:t>}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C65ED-ECF2-473E-8147-8D67B67CA088}"/>
              </a:ext>
            </a:extLst>
          </p:cNvPr>
          <p:cNvSpPr txBox="1"/>
          <p:nvPr/>
        </p:nvSpPr>
        <p:spPr>
          <a:xfrm>
            <a:off x="323971" y="415006"/>
            <a:ext cx="4423519" cy="81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3" b="0" i="0" u="none" strike="noStrike" kern="1200" cap="none" spc="-147" normalizeH="0" baseline="0" noProof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What It Looks Like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3358" y="2370434"/>
            <a:ext cx="6355244" cy="33388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9916" y="3423879"/>
            <a:ext cx="4795873" cy="915823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3752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1983" y="1908880"/>
            <a:ext cx="2952204" cy="452584"/>
          </a:xfrm>
          <a:prstGeom prst="rect">
            <a:avLst/>
          </a:prstGeom>
          <a:solidFill>
            <a:srgbClr val="702FA0"/>
          </a:solidFill>
        </p:spPr>
        <p:txBody>
          <a:bodyPr wrap="none" lIns="179285" tIns="89642" rIns="179285" bIns="89642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Orchestrator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2217" y="2983238"/>
            <a:ext cx="2481242" cy="452584"/>
          </a:xfrm>
          <a:prstGeom prst="rect">
            <a:avLst/>
          </a:prstGeom>
          <a:solidFill>
            <a:srgbClr val="702FA0"/>
          </a:solidFill>
        </p:spPr>
        <p:txBody>
          <a:bodyPr wrap="none" lIns="179285" tIns="89642" rIns="179285" bIns="89642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Activity Functions</a:t>
            </a:r>
          </a:p>
        </p:txBody>
      </p:sp>
    </p:spTree>
    <p:extLst>
      <p:ext uri="{BB962C8B-B14F-4D97-AF65-F5344CB8AC3E}">
        <p14:creationId xmlns:p14="http://schemas.microsoft.com/office/powerpoint/2010/main" val="4770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6681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607485" y="1524000"/>
            <a:ext cx="8325664" cy="48151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6144" tIns="38072" rIns="76144" bIns="38072" numCol="1" rtlCol="0" anchor="ctr" anchorCtr="0" compatLnSpc="1">
            <a:prstTxWarp prst="textNoShape">
              <a:avLst/>
            </a:prstTxWarp>
          </a:bodyPr>
          <a:lstStyle/>
          <a:p>
            <a:pPr algn="ctr" defTabSz="761162"/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55583" y="1685050"/>
            <a:ext cx="1866022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799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Premises</a:t>
            </a:r>
          </a:p>
        </p:txBody>
      </p:sp>
      <p:sp>
        <p:nvSpPr>
          <p:cNvPr id="63" name="TextBox 52"/>
          <p:cNvSpPr txBox="1"/>
          <p:nvPr/>
        </p:nvSpPr>
        <p:spPr>
          <a:xfrm>
            <a:off x="730118" y="2724960"/>
            <a:ext cx="400110" cy="3039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scale, make resilient and manage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29648" y="1679022"/>
            <a:ext cx="2592732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t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1799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</a:t>
            </a:r>
          </a:p>
          <a:p>
            <a:pPr marL="0" lvl="1" defTabSz="1218098" fontAlgn="base"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(as a Service)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79923" y="5495396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79923" y="5040760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79923" y="5950030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979923" y="4131488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979923" y="3676851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979923" y="4586124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979923" y="276758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9923" y="2312944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79923" y="3222216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74" name="Left Brace 73"/>
          <p:cNvSpPr/>
          <p:nvPr/>
        </p:nvSpPr>
        <p:spPr>
          <a:xfrm flipH="1">
            <a:off x="5626733" y="4545031"/>
            <a:ext cx="228508" cy="176329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56"/>
          <p:cNvSpPr txBox="1"/>
          <p:nvPr/>
        </p:nvSpPr>
        <p:spPr>
          <a:xfrm rot="10800000" flipH="1">
            <a:off x="5800120" y="4601508"/>
            <a:ext cx="400110" cy="1691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Managed by vendor</a:t>
            </a:r>
          </a:p>
        </p:txBody>
      </p:sp>
      <p:sp>
        <p:nvSpPr>
          <p:cNvPr id="76" name="Left Brace 75"/>
          <p:cNvSpPr/>
          <p:nvPr/>
        </p:nvSpPr>
        <p:spPr>
          <a:xfrm>
            <a:off x="3793878" y="2312943"/>
            <a:ext cx="133296" cy="2199387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TextBox 58"/>
          <p:cNvSpPr txBox="1"/>
          <p:nvPr/>
        </p:nvSpPr>
        <p:spPr>
          <a:xfrm>
            <a:off x="3261286" y="2597746"/>
            <a:ext cx="615553" cy="15919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scale, make </a:t>
            </a:r>
          </a:p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resilient &amp; manage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415923" y="1663756"/>
            <a:ext cx="2575027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t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1799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Platform </a:t>
            </a:r>
          </a:p>
          <a:p>
            <a:pPr marL="0" lvl="1" defTabSz="1218098" fontAlgn="base"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(as a Service)</a:t>
            </a:r>
          </a:p>
        </p:txBody>
      </p:sp>
      <p:sp>
        <p:nvSpPr>
          <p:cNvPr id="79" name="Left Brace 78"/>
          <p:cNvSpPr/>
          <p:nvPr/>
        </p:nvSpPr>
        <p:spPr>
          <a:xfrm flipH="1">
            <a:off x="8173826" y="3217451"/>
            <a:ext cx="209495" cy="3121692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TextBox 54"/>
          <p:cNvSpPr txBox="1"/>
          <p:nvPr/>
        </p:nvSpPr>
        <p:spPr>
          <a:xfrm rot="10800000" flipH="1">
            <a:off x="8302687" y="3801664"/>
            <a:ext cx="615553" cy="19876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Scale, resilience and </a:t>
            </a:r>
            <a:b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 by vendor</a:t>
            </a:r>
          </a:p>
        </p:txBody>
      </p:sp>
      <p:sp>
        <p:nvSpPr>
          <p:cNvPr id="81" name="Left Brace 80"/>
          <p:cNvSpPr/>
          <p:nvPr/>
        </p:nvSpPr>
        <p:spPr>
          <a:xfrm>
            <a:off x="6365225" y="2293899"/>
            <a:ext cx="152338" cy="847384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TextBox 60"/>
          <p:cNvSpPr txBox="1"/>
          <p:nvPr/>
        </p:nvSpPr>
        <p:spPr>
          <a:xfrm>
            <a:off x="6022373" y="2321078"/>
            <a:ext cx="400110" cy="1070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manage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526988" y="5495395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526988" y="5040759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526988" y="5950030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26988" y="4131487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26988" y="3676850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526988" y="4586123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526988" y="2312943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526988" y="3222215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526988" y="2767579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85200" y="1008479"/>
            <a:ext cx="7827027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2599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Hosting models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9160227" y="1523999"/>
            <a:ext cx="2658029" cy="48151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6144" tIns="38072" rIns="76144" bIns="38072" numCol="1" rtlCol="0" anchor="ctr" anchorCtr="0" compatLnSpc="1">
            <a:prstTxWarp prst="textNoShape">
              <a:avLst/>
            </a:prstTxWarp>
          </a:bodyPr>
          <a:lstStyle/>
          <a:p>
            <a:pPr algn="ctr" defTabSz="761162"/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285428" y="1685050"/>
            <a:ext cx="2429613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76149" tIns="0" rIns="76149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1799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Software</a:t>
            </a:r>
            <a:r>
              <a:rPr lang="en-US" sz="1999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lvl="1" defTabSz="1218098" fontAlgn="base"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(as a Service)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9302081" y="5495393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302081" y="5040756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9302081" y="5950027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302081" y="4131485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302081" y="3676848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302081" y="4586119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302081" y="2312940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302081" y="3222212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302081" y="2767576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427343" y="5488252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427343" y="5033616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427343" y="5942886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427343" y="4124344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427343" y="3669708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427343" y="457898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427343" y="2760436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427343" y="2305799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lvl="1" algn="ctr" defTabSz="1218098" fontAlgn="base"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427343" y="3215073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114" name="Left Brace 113"/>
          <p:cNvSpPr/>
          <p:nvPr/>
        </p:nvSpPr>
        <p:spPr>
          <a:xfrm>
            <a:off x="1178210" y="2305798"/>
            <a:ext cx="243513" cy="4017934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TextBox 54"/>
          <p:cNvSpPr txBox="1"/>
          <p:nvPr/>
        </p:nvSpPr>
        <p:spPr>
          <a:xfrm rot="10800000" flipH="1">
            <a:off x="11202783" y="3280313"/>
            <a:ext cx="615553" cy="19876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Scale, resilience and </a:t>
            </a:r>
            <a:b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 by vendor</a:t>
            </a:r>
          </a:p>
        </p:txBody>
      </p:sp>
      <p:sp>
        <p:nvSpPr>
          <p:cNvPr id="116" name="Left Brace 115"/>
          <p:cNvSpPr/>
          <p:nvPr/>
        </p:nvSpPr>
        <p:spPr>
          <a:xfrm flipH="1">
            <a:off x="10969272" y="2305998"/>
            <a:ext cx="243513" cy="4017934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710" y="295279"/>
            <a:ext cx="9875336" cy="973684"/>
          </a:xfrm>
        </p:spPr>
        <p:txBody>
          <a:bodyPr/>
          <a:lstStyle/>
          <a:p>
            <a:r>
              <a:rPr lang="en-US" dirty="0"/>
              <a:t>What’s with the Cloud?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230155" y="1629744"/>
            <a:ext cx="9211024" cy="48151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6144" tIns="38072" rIns="76144" bIns="38072" numCol="1" rtlCol="0" anchor="ctr" anchorCtr="0" compatLnSpc="1">
            <a:prstTxWarp prst="textNoShape">
              <a:avLst/>
            </a:prstTxWarp>
          </a:bodyPr>
          <a:lstStyle/>
          <a:p>
            <a:pPr algn="ctr" defTabSz="761162"/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14778" y="895244"/>
            <a:ext cx="2592732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t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1799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</a:t>
            </a:r>
          </a:p>
          <a:p>
            <a:pPr marL="0" lvl="1" defTabSz="1218098" fontAlgn="base"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(as a Service)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165053" y="5601140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165053" y="5146504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165053" y="6055774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65053" y="4237232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165053" y="3782595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165053" y="4691868"/>
            <a:ext cx="1637582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165053" y="2873324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165053" y="2418688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65053" y="332796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74" name="Left Brace 73"/>
          <p:cNvSpPr/>
          <p:nvPr/>
        </p:nvSpPr>
        <p:spPr>
          <a:xfrm flipH="1">
            <a:off x="4811863" y="4650775"/>
            <a:ext cx="228508" cy="176329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56"/>
          <p:cNvSpPr txBox="1"/>
          <p:nvPr/>
        </p:nvSpPr>
        <p:spPr>
          <a:xfrm rot="10800000" flipH="1">
            <a:off x="4985250" y="4707252"/>
            <a:ext cx="400110" cy="1691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Managed by vendor</a:t>
            </a:r>
          </a:p>
        </p:txBody>
      </p:sp>
      <p:sp>
        <p:nvSpPr>
          <p:cNvPr id="76" name="Left Brace 75"/>
          <p:cNvSpPr/>
          <p:nvPr/>
        </p:nvSpPr>
        <p:spPr>
          <a:xfrm>
            <a:off x="2979008" y="2008145"/>
            <a:ext cx="263666" cy="2609929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TextBox 58"/>
          <p:cNvSpPr txBox="1"/>
          <p:nvPr/>
        </p:nvSpPr>
        <p:spPr>
          <a:xfrm>
            <a:off x="2446416" y="2703490"/>
            <a:ext cx="615553" cy="15919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scale, make </a:t>
            </a:r>
          </a:p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resilient &amp; manage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20661" y="960856"/>
            <a:ext cx="2575027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t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1799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Platform </a:t>
            </a:r>
          </a:p>
          <a:p>
            <a:pPr marL="0" lvl="1" defTabSz="1218098" fontAlgn="base"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(as a Service)</a:t>
            </a:r>
          </a:p>
        </p:txBody>
      </p:sp>
      <p:sp>
        <p:nvSpPr>
          <p:cNvPr id="79" name="Left Brace 78"/>
          <p:cNvSpPr/>
          <p:nvPr/>
        </p:nvSpPr>
        <p:spPr>
          <a:xfrm flipH="1">
            <a:off x="7178564" y="3323195"/>
            <a:ext cx="209495" cy="3121692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TextBox 54"/>
          <p:cNvSpPr txBox="1"/>
          <p:nvPr/>
        </p:nvSpPr>
        <p:spPr>
          <a:xfrm rot="10800000" flipH="1">
            <a:off x="7234766" y="3320817"/>
            <a:ext cx="400110" cy="314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Scale, resilience and </a:t>
            </a:r>
            <a:r>
              <a:rPr lang="en-US" sz="14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vendor</a:t>
            </a:r>
          </a:p>
        </p:txBody>
      </p:sp>
      <p:sp>
        <p:nvSpPr>
          <p:cNvPr id="81" name="Left Brace 80"/>
          <p:cNvSpPr/>
          <p:nvPr/>
        </p:nvSpPr>
        <p:spPr>
          <a:xfrm>
            <a:off x="5369962" y="2016279"/>
            <a:ext cx="213445" cy="1230748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TextBox 60"/>
          <p:cNvSpPr txBox="1"/>
          <p:nvPr/>
        </p:nvSpPr>
        <p:spPr>
          <a:xfrm>
            <a:off x="5027111" y="2426822"/>
            <a:ext cx="400110" cy="1070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manage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531726" y="5601139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531726" y="5146503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31726" y="6055774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531726" y="4237231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31726" y="3782594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531726" y="4691867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531726" y="2418687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531726" y="3327959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531726" y="2873323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9441179" y="1629743"/>
            <a:ext cx="2642793" cy="48151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6144" tIns="38072" rIns="76144" bIns="38072" numCol="1" rtlCol="0" anchor="ctr" anchorCtr="0" compatLnSpc="1">
            <a:prstTxWarp prst="textNoShape">
              <a:avLst/>
            </a:prstTxWarp>
          </a:bodyPr>
          <a:lstStyle/>
          <a:p>
            <a:pPr algn="ctr" defTabSz="761162"/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9764" y="1044344"/>
            <a:ext cx="1866022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799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Premises</a:t>
            </a:r>
          </a:p>
        </p:txBody>
      </p:sp>
      <p:sp>
        <p:nvSpPr>
          <p:cNvPr id="63" name="TextBox 52"/>
          <p:cNvSpPr txBox="1"/>
          <p:nvPr/>
        </p:nvSpPr>
        <p:spPr>
          <a:xfrm>
            <a:off x="114299" y="2830704"/>
            <a:ext cx="400110" cy="3039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scale, make resilient and manage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11524" y="5593996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11524" y="513936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811524" y="604863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11524" y="4230088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11524" y="3775452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11524" y="4684724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811524" y="2866180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11524" y="2411543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lvl="1" algn="ctr" defTabSz="1218098" fontAlgn="base"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11524" y="3320817"/>
            <a:ext cx="1637582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114" name="Left Brace 113"/>
          <p:cNvSpPr/>
          <p:nvPr/>
        </p:nvSpPr>
        <p:spPr>
          <a:xfrm>
            <a:off x="562391" y="2008145"/>
            <a:ext cx="306715" cy="442133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13A49D-7EAA-476D-9891-04E12C0D8C1B}"/>
              </a:ext>
            </a:extLst>
          </p:cNvPr>
          <p:cNvGrpSpPr/>
          <p:nvPr/>
        </p:nvGrpSpPr>
        <p:grpSpPr>
          <a:xfrm>
            <a:off x="9584010" y="1790794"/>
            <a:ext cx="2532908" cy="4645824"/>
            <a:chOff x="9285428" y="1685050"/>
            <a:chExt cx="2532908" cy="4645824"/>
          </a:xfrm>
        </p:grpSpPr>
        <p:sp>
          <p:nvSpPr>
            <p:cNvPr id="94" name="Rectangle 93"/>
            <p:cNvSpPr/>
            <p:nvPr/>
          </p:nvSpPr>
          <p:spPr>
            <a:xfrm>
              <a:off x="9285428" y="1685050"/>
              <a:ext cx="2429613" cy="6398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76149" tIns="0" rIns="76149" bIns="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1218098" fontAlgn="base">
                <a:spcAft>
                  <a:spcPct val="0"/>
                </a:spcAft>
              </a:pPr>
              <a:r>
                <a:rPr lang="en-US" sz="1799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Software</a:t>
              </a:r>
              <a:r>
                <a:rPr lang="en-US" sz="1999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  <a:p>
              <a:pPr marL="0" lvl="1" defTabSz="1218098" fontAlgn="base"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(as a Service)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302081" y="5495393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Storage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302081" y="5040756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Servers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302081" y="5950027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Networking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302081" y="4131485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O/S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302081" y="3676848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Middleware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302081" y="4586119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Virtualization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302081" y="2312940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Applications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302081" y="3222212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Runtime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302081" y="2767576"/>
              <a:ext cx="1637581" cy="380847"/>
            </a:xfrm>
            <a:prstGeom prst="rect">
              <a:avLst/>
            </a:prstGeom>
            <a:solidFill>
              <a:srgbClr val="00B294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 anchorCtr="0"/>
            <a:lstStyle/>
            <a:p>
              <a:pPr algn="ctr" defTabSz="1218198"/>
              <a:r>
                <a:rPr lang="en-US" sz="1300" dirty="0">
                  <a:solidFill>
                    <a:srgbClr val="FFFFFF">
                      <a:alpha val="99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</a:t>
              </a:r>
            </a:p>
          </p:txBody>
        </p:sp>
        <p:sp>
          <p:nvSpPr>
            <p:cNvPr id="115" name="TextBox 54"/>
            <p:cNvSpPr txBox="1"/>
            <p:nvPr/>
          </p:nvSpPr>
          <p:spPr>
            <a:xfrm rot="10800000" flipH="1">
              <a:off x="11202783" y="3280313"/>
              <a:ext cx="615553" cy="19876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1218098" fontAlgn="base"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Scale, resilience and </a:t>
              </a:r>
              <a:br>
                <a:rPr lang="en-US" sz="14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management by vendor</a:t>
              </a:r>
            </a:p>
          </p:txBody>
        </p:sp>
        <p:sp>
          <p:nvSpPr>
            <p:cNvPr id="116" name="Left Brace 115"/>
            <p:cNvSpPr/>
            <p:nvPr/>
          </p:nvSpPr>
          <p:spPr>
            <a:xfrm flipH="1">
              <a:off x="10969272" y="2305998"/>
              <a:ext cx="243513" cy="401793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198"/>
              <a:endParaRPr lang="en-US" sz="1799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Serverless fit in?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182983C-02EF-49EC-B9D5-F40BCA3CB3B2}"/>
              </a:ext>
            </a:extLst>
          </p:cNvPr>
          <p:cNvSpPr/>
          <p:nvPr/>
        </p:nvSpPr>
        <p:spPr>
          <a:xfrm>
            <a:off x="7687993" y="969113"/>
            <a:ext cx="2575027" cy="639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t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098" fontAlgn="base"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Serverless</a:t>
            </a:r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4F7E75C9-9D37-446C-AC24-97E19F92C78F}"/>
              </a:ext>
            </a:extLst>
          </p:cNvPr>
          <p:cNvSpPr/>
          <p:nvPr/>
        </p:nvSpPr>
        <p:spPr>
          <a:xfrm>
            <a:off x="7566011" y="2368909"/>
            <a:ext cx="238681" cy="4113587"/>
          </a:xfrm>
          <a:prstGeom prst="leftBrace">
            <a:avLst>
              <a:gd name="adj1" fmla="val 0"/>
              <a:gd name="adj2" fmla="val 49845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198"/>
            <a:endParaRPr lang="en-US" sz="1799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028B1C6-5D62-4A69-BC7C-F2B55017A521}"/>
              </a:ext>
            </a:extLst>
          </p:cNvPr>
          <p:cNvSpPr/>
          <p:nvPr/>
        </p:nvSpPr>
        <p:spPr>
          <a:xfrm>
            <a:off x="7767955" y="5604248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D539585-3EBE-4AD8-92A4-BD2971DB80A8}"/>
              </a:ext>
            </a:extLst>
          </p:cNvPr>
          <p:cNvSpPr/>
          <p:nvPr/>
        </p:nvSpPr>
        <p:spPr>
          <a:xfrm>
            <a:off x="7767955" y="5149612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4FB9990-5298-4E22-A0C0-210665B64B23}"/>
              </a:ext>
            </a:extLst>
          </p:cNvPr>
          <p:cNvSpPr/>
          <p:nvPr/>
        </p:nvSpPr>
        <p:spPr>
          <a:xfrm>
            <a:off x="7767955" y="6058883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B75E8F6-ABBA-4BBD-A2F1-9C9947784BE5}"/>
              </a:ext>
            </a:extLst>
          </p:cNvPr>
          <p:cNvSpPr/>
          <p:nvPr/>
        </p:nvSpPr>
        <p:spPr>
          <a:xfrm>
            <a:off x="7767955" y="4240340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O/S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47652A-AFDE-4FE6-B65C-A55F2658824B}"/>
              </a:ext>
            </a:extLst>
          </p:cNvPr>
          <p:cNvSpPr/>
          <p:nvPr/>
        </p:nvSpPr>
        <p:spPr>
          <a:xfrm>
            <a:off x="7767955" y="3785703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Middleware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6D90B1B-53F1-4C84-A768-3F6E06B85C56}"/>
              </a:ext>
            </a:extLst>
          </p:cNvPr>
          <p:cNvSpPr/>
          <p:nvPr/>
        </p:nvSpPr>
        <p:spPr>
          <a:xfrm>
            <a:off x="7767955" y="4694976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4FBDD17-75C9-4FF9-B4C1-D985B5B26B31}"/>
              </a:ext>
            </a:extLst>
          </p:cNvPr>
          <p:cNvSpPr/>
          <p:nvPr/>
        </p:nvSpPr>
        <p:spPr>
          <a:xfrm>
            <a:off x="7767955" y="2421796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D4CB607-E922-44B2-8075-5905DB43ECE4}"/>
              </a:ext>
            </a:extLst>
          </p:cNvPr>
          <p:cNvSpPr/>
          <p:nvPr/>
        </p:nvSpPr>
        <p:spPr>
          <a:xfrm>
            <a:off x="7767955" y="3331068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Runtime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8691E47-18E3-44C4-A6AF-D2F4418B7D95}"/>
              </a:ext>
            </a:extLst>
          </p:cNvPr>
          <p:cNvSpPr/>
          <p:nvPr/>
        </p:nvSpPr>
        <p:spPr>
          <a:xfrm>
            <a:off x="7790525" y="2873314"/>
            <a:ext cx="1637581" cy="380847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DEB0DCB-5D41-41FE-AF7A-2535D1DB4DA4}"/>
              </a:ext>
            </a:extLst>
          </p:cNvPr>
          <p:cNvSpPr/>
          <p:nvPr/>
        </p:nvSpPr>
        <p:spPr>
          <a:xfrm>
            <a:off x="7765706" y="1988062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FE7AF2D-A3F4-45E9-9216-A35F9D2D8C19}"/>
              </a:ext>
            </a:extLst>
          </p:cNvPr>
          <p:cNvSpPr/>
          <p:nvPr/>
        </p:nvSpPr>
        <p:spPr>
          <a:xfrm>
            <a:off x="805904" y="1993302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7B0E4AA-4174-4D63-8174-BBC11D08C319}"/>
              </a:ext>
            </a:extLst>
          </p:cNvPr>
          <p:cNvSpPr/>
          <p:nvPr/>
        </p:nvSpPr>
        <p:spPr>
          <a:xfrm>
            <a:off x="3165054" y="2008145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A20632F-0C85-4F33-A807-4D90FF61E93B}"/>
              </a:ext>
            </a:extLst>
          </p:cNvPr>
          <p:cNvSpPr/>
          <p:nvPr/>
        </p:nvSpPr>
        <p:spPr>
          <a:xfrm>
            <a:off x="5523136" y="1990686"/>
            <a:ext cx="1637581" cy="380847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1218198"/>
            <a:r>
              <a:rPr lang="en-US" sz="1300" dirty="0">
                <a:solidFill>
                  <a:srgbClr val="FFFFFF">
                    <a:alpha val="99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139" name="TextBox 60">
            <a:extLst>
              <a:ext uri="{FF2B5EF4-FFF2-40B4-BE49-F238E27FC236}">
                <a16:creationId xmlns:a16="http://schemas.microsoft.com/office/drawing/2014/main" id="{BE0BCB8A-6B0D-45C1-B91F-1E3595A6FCC8}"/>
              </a:ext>
            </a:extLst>
          </p:cNvPr>
          <p:cNvSpPr txBox="1"/>
          <p:nvPr/>
        </p:nvSpPr>
        <p:spPr>
          <a:xfrm rot="5400000">
            <a:off x="8409260" y="1316208"/>
            <a:ext cx="400110" cy="1070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098" fontAlgn="base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manage</a:t>
            </a:r>
          </a:p>
        </p:txBody>
      </p:sp>
    </p:spTree>
    <p:extLst>
      <p:ext uri="{BB962C8B-B14F-4D97-AF65-F5344CB8AC3E}">
        <p14:creationId xmlns:p14="http://schemas.microsoft.com/office/powerpoint/2010/main" val="36338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287" y="275559"/>
            <a:ext cx="11655425" cy="900113"/>
          </a:xfrm>
        </p:spPr>
        <p:txBody>
          <a:bodyPr/>
          <a:lstStyle/>
          <a:p>
            <a:r>
              <a:rPr lang="en-US" sz="4704"/>
              <a:t>Azure Functions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7227BE-3AA1-4C60-910D-6011E99721AD}"/>
              </a:ext>
            </a:extLst>
          </p:cNvPr>
          <p:cNvGrpSpPr/>
          <p:nvPr/>
        </p:nvGrpSpPr>
        <p:grpSpPr>
          <a:xfrm>
            <a:off x="4134177" y="1194480"/>
            <a:ext cx="3216640" cy="4859974"/>
            <a:chOff x="4133899" y="1194163"/>
            <a:chExt cx="3217096" cy="4860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21440C-E964-4E84-A286-39927A605C5E}"/>
                </a:ext>
              </a:extLst>
            </p:cNvPr>
            <p:cNvGrpSpPr/>
            <p:nvPr/>
          </p:nvGrpSpPr>
          <p:grpSpPr>
            <a:xfrm>
              <a:off x="4841006" y="1194163"/>
              <a:ext cx="2509989" cy="4860663"/>
              <a:chOff x="4841006" y="1194163"/>
              <a:chExt cx="2509989" cy="4860663"/>
            </a:xfrm>
          </p:grpSpPr>
          <p:pic>
            <p:nvPicPr>
              <p:cNvPr id="4" name="Graphic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36926" y="2569926"/>
                <a:ext cx="1718148" cy="171814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841006" y="5113725"/>
                <a:ext cx="2509989" cy="941101"/>
              </a:xfrm>
              <a:prstGeom prst="rect">
                <a:avLst/>
              </a:prstGeom>
              <a:noFill/>
            </p:spPr>
            <p:txBody>
              <a:bodyPr wrap="square" lIns="179259" tIns="143407" rIns="179259" bIns="143407" rtlCol="0">
                <a:spAutoFit/>
              </a:bodyPr>
              <a:lstStyle/>
              <a:p>
                <a:pPr marL="0" marR="0" lvl="0" indent="0" algn="ctr" defTabSz="91422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7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Author functions in C#, F#, Node.JS, Java, and more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63907" y="1194163"/>
                <a:ext cx="1064188" cy="622056"/>
              </a:xfrm>
              <a:prstGeom prst="rect">
                <a:avLst/>
              </a:prstGeom>
              <a:noFill/>
            </p:spPr>
            <p:txBody>
              <a:bodyPr wrap="none" lIns="179259" tIns="143407" rIns="179259" bIns="143407" rtlCol="0">
                <a:spAutoFit/>
              </a:bodyPr>
              <a:lstStyle/>
              <a:p>
                <a:pPr marL="0" marR="0" lvl="0" indent="0" algn="ctr" defTabSz="91422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53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Code</a:t>
                </a:r>
              </a:p>
            </p:txBody>
          </p:sp>
        </p:grpSp>
        <p:sp>
          <p:nvSpPr>
            <p:cNvPr id="45" name="Arrow: Right 44"/>
            <p:cNvSpPr/>
            <p:nvPr/>
          </p:nvSpPr>
          <p:spPr bwMode="auto">
            <a:xfrm>
              <a:off x="4133899" y="3284824"/>
              <a:ext cx="597617" cy="28835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45713" rIns="0" bIns="4571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AEB94C-4BF7-4043-AFAD-D84759DE6553}"/>
              </a:ext>
            </a:extLst>
          </p:cNvPr>
          <p:cNvGrpSpPr/>
          <p:nvPr/>
        </p:nvGrpSpPr>
        <p:grpSpPr>
          <a:xfrm>
            <a:off x="1314268" y="1203628"/>
            <a:ext cx="2675432" cy="5085232"/>
            <a:chOff x="1313589" y="1203312"/>
            <a:chExt cx="2675812" cy="50859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A35250-6931-4F30-B3A2-42AD10F2E3AE}"/>
                </a:ext>
              </a:extLst>
            </p:cNvPr>
            <p:cNvGrpSpPr/>
            <p:nvPr/>
          </p:nvGrpSpPr>
          <p:grpSpPr>
            <a:xfrm>
              <a:off x="1313589" y="1797206"/>
              <a:ext cx="2316072" cy="3009131"/>
              <a:chOff x="1313589" y="1797206"/>
              <a:chExt cx="2316072" cy="3009131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F46B04FD-CD20-4A04-AC25-AD0395A47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13589" y="1797206"/>
                <a:ext cx="1814384" cy="1402024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838307" y="2116021"/>
                <a:ext cx="1791354" cy="2690316"/>
                <a:chOff x="4945434" y="1645264"/>
                <a:chExt cx="1827274" cy="2744263"/>
              </a:xfrm>
            </p:grpSpPr>
            <p:pic>
              <p:nvPicPr>
                <p:cNvPr id="18" name="Graphic 1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6078" y="2590125"/>
                  <a:ext cx="777240" cy="77724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9">
                  <a:grayscl/>
                </a:blip>
                <a:stretch>
                  <a:fillRect/>
                </a:stretch>
              </p:blipFill>
              <p:spPr>
                <a:xfrm>
                  <a:off x="4945434" y="3609236"/>
                  <a:ext cx="780290" cy="78029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0">
                  <a:grayscl/>
                </a:blip>
                <a:stretch>
                  <a:fillRect/>
                </a:stretch>
              </p:blipFill>
              <p:spPr>
                <a:xfrm>
                  <a:off x="5992418" y="2594426"/>
                  <a:ext cx="780290" cy="780290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1">
                  <a:grayscl/>
                </a:blip>
                <a:stretch>
                  <a:fillRect/>
                </a:stretch>
              </p:blipFill>
              <p:spPr>
                <a:xfrm>
                  <a:off x="5982841" y="1645264"/>
                  <a:ext cx="780290" cy="78029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2">
                  <a:grayscl/>
                </a:blip>
                <a:stretch>
                  <a:fillRect/>
                </a:stretch>
              </p:blipFill>
              <p:spPr>
                <a:xfrm>
                  <a:off x="5992419" y="3609236"/>
                  <a:ext cx="761134" cy="761134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26"/>
            <p:cNvSpPr txBox="1"/>
            <p:nvPr/>
          </p:nvSpPr>
          <p:spPr>
            <a:xfrm>
              <a:off x="2129473" y="1203312"/>
              <a:ext cx="1209868" cy="622056"/>
            </a:xfrm>
            <a:prstGeom prst="rect">
              <a:avLst/>
            </a:prstGeom>
            <a:noFill/>
          </p:spPr>
          <p:txBody>
            <a:bodyPr wrap="none" lIns="179259" tIns="143407" rIns="179259" bIns="143407" rtlCol="0">
              <a:spAutoFit/>
            </a:bodyPr>
            <a:lstStyle/>
            <a:p>
              <a:pPr marL="0" marR="0" lvl="0" indent="0" algn="ctr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Events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79412" y="5113725"/>
              <a:ext cx="2509989" cy="1175541"/>
            </a:xfrm>
            <a:prstGeom prst="rect">
              <a:avLst/>
            </a:prstGeom>
            <a:noFill/>
          </p:spPr>
          <p:txBody>
            <a:bodyPr wrap="square" lIns="179259" tIns="143407" rIns="179259" bIns="143407" rtlCol="0">
              <a:spAutoFit/>
            </a:bodyPr>
            <a:lstStyle/>
            <a:p>
              <a:pPr marL="0" marR="0" lvl="0" indent="0" algn="ctr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7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React to timers, HTTP, or events from your favorite Azure services, with more on the way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CD68B5-1FE2-4DE6-91B0-19AA156BD999}"/>
              </a:ext>
            </a:extLst>
          </p:cNvPr>
          <p:cNvGrpSpPr/>
          <p:nvPr/>
        </p:nvGrpSpPr>
        <p:grpSpPr>
          <a:xfrm>
            <a:off x="7458535" y="1194480"/>
            <a:ext cx="3253400" cy="4874496"/>
            <a:chOff x="7458727" y="1194163"/>
            <a:chExt cx="3253861" cy="4875188"/>
          </a:xfrm>
        </p:grpSpPr>
        <p:sp>
          <p:nvSpPr>
            <p:cNvPr id="46" name="Arrow: Right 45"/>
            <p:cNvSpPr/>
            <p:nvPr/>
          </p:nvSpPr>
          <p:spPr bwMode="auto">
            <a:xfrm>
              <a:off x="7458727" y="3284823"/>
              <a:ext cx="597617" cy="28835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45713" rIns="0" bIns="4571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E73FB0B-8500-4F71-AF72-1B0DDE27BB1D}"/>
                </a:ext>
              </a:extLst>
            </p:cNvPr>
            <p:cNvGrpSpPr/>
            <p:nvPr/>
          </p:nvGrpSpPr>
          <p:grpSpPr>
            <a:xfrm>
              <a:off x="8202599" y="1194163"/>
              <a:ext cx="2509989" cy="4875188"/>
              <a:chOff x="8202599" y="1194163"/>
              <a:chExt cx="2509989" cy="487518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561168" y="2569927"/>
                <a:ext cx="1792850" cy="1728536"/>
                <a:chOff x="8732837" y="2620962"/>
                <a:chExt cx="1828800" cy="1763197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3">
                  <a:grayscl/>
                </a:blip>
                <a:stretch>
                  <a:fillRect/>
                </a:stretch>
              </p:blipFill>
              <p:spPr>
                <a:xfrm>
                  <a:off x="8732837" y="3593272"/>
                  <a:ext cx="780290" cy="78029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4">
                  <a:grayscl/>
                </a:blip>
                <a:stretch>
                  <a:fillRect/>
                </a:stretch>
              </p:blipFill>
              <p:spPr>
                <a:xfrm>
                  <a:off x="9781347" y="2634011"/>
                  <a:ext cx="780290" cy="78029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0">
                  <a:grayscl/>
                </a:blip>
                <a:stretch>
                  <a:fillRect/>
                </a:stretch>
              </p:blipFill>
              <p:spPr>
                <a:xfrm>
                  <a:off x="8734032" y="2620962"/>
                  <a:ext cx="780290" cy="78029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2">
                  <a:grayscl/>
                </a:blip>
                <a:stretch>
                  <a:fillRect/>
                </a:stretch>
              </p:blipFill>
              <p:spPr>
                <a:xfrm>
                  <a:off x="9781347" y="3603869"/>
                  <a:ext cx="780290" cy="780290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8"/>
              <p:cNvSpPr txBox="1"/>
              <p:nvPr/>
            </p:nvSpPr>
            <p:spPr>
              <a:xfrm>
                <a:off x="8741956" y="1194163"/>
                <a:ext cx="1431275" cy="622056"/>
              </a:xfrm>
              <a:prstGeom prst="rect">
                <a:avLst/>
              </a:prstGeom>
              <a:noFill/>
            </p:spPr>
            <p:txBody>
              <a:bodyPr wrap="none" lIns="179259" tIns="143407" rIns="179259" bIns="143407" rtlCol="0">
                <a:spAutoFit/>
              </a:bodyPr>
              <a:lstStyle/>
              <a:p>
                <a:pPr marL="0" marR="0" lvl="0" indent="0" algn="ctr" defTabSz="91422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53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Outputs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202599" y="5115281"/>
                <a:ext cx="2509989" cy="954070"/>
              </a:xfrm>
              <a:prstGeom prst="rect">
                <a:avLst/>
              </a:prstGeom>
              <a:noFill/>
            </p:spPr>
            <p:txBody>
              <a:bodyPr wrap="square" lIns="179259" tIns="143407" rIns="179259" bIns="143407" rtlCol="0">
                <a:spAutoFit/>
              </a:bodyPr>
              <a:lstStyle/>
              <a:p>
                <a:pPr marL="0" marR="0" lvl="0" indent="0" algn="ctr" defTabSz="91422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7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Send results to an ever-growing collection of services</a:t>
                </a: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8EC4A40-94FE-4F45-99BC-89395DDFE5EF}"/>
              </a:ext>
            </a:extLst>
          </p:cNvPr>
          <p:cNvSpPr/>
          <p:nvPr/>
        </p:nvSpPr>
        <p:spPr>
          <a:xfrm>
            <a:off x="2097830" y="6356419"/>
            <a:ext cx="7996340" cy="36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15"/>
              </a:rPr>
              <a:t>https://myignite.techcommunity.microsoft.com/sessions/65889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73446-CCFC-40B0-80A8-4B4E6E4E8B01}"/>
              </a:ext>
            </a:extLst>
          </p:cNvPr>
          <p:cNvSpPr txBox="1"/>
          <p:nvPr/>
        </p:nvSpPr>
        <p:spPr>
          <a:xfrm>
            <a:off x="896624" y="1604769"/>
            <a:ext cx="1406799" cy="331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1A1A1A"/>
                    </a:gs>
                    <a:gs pos="85000">
                      <a:srgbClr val="1A1A1A"/>
                    </a:gs>
                  </a:gsLst>
                  <a:lin ang="162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1B57A-DB8D-420B-94CA-45F089D8135D}"/>
              </a:ext>
            </a:extLst>
          </p:cNvPr>
          <p:cNvSpPr txBox="1"/>
          <p:nvPr/>
        </p:nvSpPr>
        <p:spPr>
          <a:xfrm>
            <a:off x="7039842" y="1604769"/>
            <a:ext cx="968353" cy="331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D0D0D"/>
                    </a:gs>
                    <a:gs pos="85000">
                      <a:srgbClr val="0D0D0D"/>
                    </a:gs>
                  </a:gsLst>
                  <a:lin ang="162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Platform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1E8AEF-7049-4649-B4CA-150EB55CC6F3}"/>
              </a:ext>
            </a:extLst>
          </p:cNvPr>
          <p:cNvGrpSpPr/>
          <p:nvPr/>
        </p:nvGrpSpPr>
        <p:grpSpPr>
          <a:xfrm>
            <a:off x="463392" y="3591840"/>
            <a:ext cx="2320752" cy="743824"/>
            <a:chOff x="601720" y="3946072"/>
            <a:chExt cx="2367288" cy="7587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D8068F-94B8-48F5-8767-5F358FFF3DB6}"/>
                </a:ext>
              </a:extLst>
            </p:cNvPr>
            <p:cNvSpPr/>
            <p:nvPr/>
          </p:nvSpPr>
          <p:spPr bwMode="auto">
            <a:xfrm>
              <a:off x="601720" y="3946072"/>
              <a:ext cx="2367288" cy="758739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439" tIns="143346" rIns="179183" bIns="143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Local development</a:t>
              </a: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62B5A517-0113-4BE7-872C-9FD89634B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20" y="4159583"/>
              <a:ext cx="367846" cy="331718"/>
            </a:xfrm>
            <a:custGeom>
              <a:avLst/>
              <a:gdLst>
                <a:gd name="T0" fmla="*/ 110 w 236"/>
                <a:gd name="T1" fmla="*/ 0 h 204"/>
                <a:gd name="T2" fmla="*/ 110 w 236"/>
                <a:gd name="T3" fmla="*/ 51 h 204"/>
                <a:gd name="T4" fmla="*/ 0 w 236"/>
                <a:gd name="T5" fmla="*/ 51 h 204"/>
                <a:gd name="T6" fmla="*/ 0 w 236"/>
                <a:gd name="T7" fmla="*/ 60 h 204"/>
                <a:gd name="T8" fmla="*/ 0 w 236"/>
                <a:gd name="T9" fmla="*/ 170 h 204"/>
                <a:gd name="T10" fmla="*/ 84 w 236"/>
                <a:gd name="T11" fmla="*/ 170 h 204"/>
                <a:gd name="T12" fmla="*/ 84 w 236"/>
                <a:gd name="T13" fmla="*/ 187 h 204"/>
                <a:gd name="T14" fmla="*/ 51 w 236"/>
                <a:gd name="T15" fmla="*/ 187 h 204"/>
                <a:gd name="T16" fmla="*/ 51 w 236"/>
                <a:gd name="T17" fmla="*/ 204 h 204"/>
                <a:gd name="T18" fmla="*/ 236 w 236"/>
                <a:gd name="T19" fmla="*/ 204 h 204"/>
                <a:gd name="T20" fmla="*/ 236 w 236"/>
                <a:gd name="T21" fmla="*/ 0 h 204"/>
                <a:gd name="T22" fmla="*/ 110 w 236"/>
                <a:gd name="T23" fmla="*/ 0 h 204"/>
                <a:gd name="T24" fmla="*/ 126 w 236"/>
                <a:gd name="T25" fmla="*/ 17 h 204"/>
                <a:gd name="T26" fmla="*/ 219 w 236"/>
                <a:gd name="T27" fmla="*/ 17 h 204"/>
                <a:gd name="T28" fmla="*/ 219 w 236"/>
                <a:gd name="T29" fmla="*/ 68 h 204"/>
                <a:gd name="T30" fmla="*/ 177 w 236"/>
                <a:gd name="T31" fmla="*/ 68 h 204"/>
                <a:gd name="T32" fmla="*/ 177 w 236"/>
                <a:gd name="T33" fmla="*/ 51 h 204"/>
                <a:gd name="T34" fmla="*/ 126 w 236"/>
                <a:gd name="T35" fmla="*/ 51 h 204"/>
                <a:gd name="T36" fmla="*/ 126 w 236"/>
                <a:gd name="T37" fmla="*/ 17 h 204"/>
                <a:gd name="T38" fmla="*/ 177 w 236"/>
                <a:gd name="T39" fmla="*/ 85 h 204"/>
                <a:gd name="T40" fmla="*/ 219 w 236"/>
                <a:gd name="T41" fmla="*/ 85 h 204"/>
                <a:gd name="T42" fmla="*/ 219 w 236"/>
                <a:gd name="T43" fmla="*/ 119 h 204"/>
                <a:gd name="T44" fmla="*/ 177 w 236"/>
                <a:gd name="T45" fmla="*/ 119 h 204"/>
                <a:gd name="T46" fmla="*/ 177 w 236"/>
                <a:gd name="T47" fmla="*/ 85 h 204"/>
                <a:gd name="T48" fmla="*/ 17 w 236"/>
                <a:gd name="T49" fmla="*/ 68 h 204"/>
                <a:gd name="T50" fmla="*/ 160 w 236"/>
                <a:gd name="T51" fmla="*/ 68 h 204"/>
                <a:gd name="T52" fmla="*/ 160 w 236"/>
                <a:gd name="T53" fmla="*/ 153 h 204"/>
                <a:gd name="T54" fmla="*/ 17 w 236"/>
                <a:gd name="T55" fmla="*/ 153 h 204"/>
                <a:gd name="T56" fmla="*/ 17 w 236"/>
                <a:gd name="T57" fmla="*/ 68 h 204"/>
                <a:gd name="T58" fmla="*/ 101 w 236"/>
                <a:gd name="T59" fmla="*/ 187 h 204"/>
                <a:gd name="T60" fmla="*/ 101 w 236"/>
                <a:gd name="T61" fmla="*/ 170 h 204"/>
                <a:gd name="T62" fmla="*/ 177 w 236"/>
                <a:gd name="T63" fmla="*/ 170 h 204"/>
                <a:gd name="T64" fmla="*/ 177 w 236"/>
                <a:gd name="T65" fmla="*/ 136 h 204"/>
                <a:gd name="T66" fmla="*/ 219 w 236"/>
                <a:gd name="T67" fmla="*/ 136 h 204"/>
                <a:gd name="T68" fmla="*/ 219 w 236"/>
                <a:gd name="T69" fmla="*/ 187 h 204"/>
                <a:gd name="T70" fmla="*/ 101 w 236"/>
                <a:gd name="T71" fmla="*/ 187 h 204"/>
                <a:gd name="T72" fmla="*/ 202 w 236"/>
                <a:gd name="T73" fmla="*/ 51 h 204"/>
                <a:gd name="T74" fmla="*/ 185 w 236"/>
                <a:gd name="T75" fmla="*/ 51 h 204"/>
                <a:gd name="T76" fmla="*/ 185 w 236"/>
                <a:gd name="T77" fmla="*/ 34 h 204"/>
                <a:gd name="T78" fmla="*/ 202 w 236"/>
                <a:gd name="T79" fmla="*/ 34 h 204"/>
                <a:gd name="T80" fmla="*/ 202 w 236"/>
                <a:gd name="T81" fmla="*/ 5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04">
                  <a:moveTo>
                    <a:pt x="110" y="0"/>
                  </a:moveTo>
                  <a:lnTo>
                    <a:pt x="110" y="51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170"/>
                  </a:lnTo>
                  <a:lnTo>
                    <a:pt x="84" y="170"/>
                  </a:lnTo>
                  <a:lnTo>
                    <a:pt x="84" y="187"/>
                  </a:lnTo>
                  <a:lnTo>
                    <a:pt x="51" y="187"/>
                  </a:lnTo>
                  <a:lnTo>
                    <a:pt x="51" y="204"/>
                  </a:lnTo>
                  <a:lnTo>
                    <a:pt x="236" y="204"/>
                  </a:lnTo>
                  <a:lnTo>
                    <a:pt x="236" y="0"/>
                  </a:lnTo>
                  <a:lnTo>
                    <a:pt x="110" y="0"/>
                  </a:lnTo>
                  <a:close/>
                  <a:moveTo>
                    <a:pt x="126" y="17"/>
                  </a:moveTo>
                  <a:lnTo>
                    <a:pt x="219" y="17"/>
                  </a:lnTo>
                  <a:lnTo>
                    <a:pt x="219" y="68"/>
                  </a:lnTo>
                  <a:lnTo>
                    <a:pt x="177" y="68"/>
                  </a:lnTo>
                  <a:lnTo>
                    <a:pt x="177" y="51"/>
                  </a:lnTo>
                  <a:lnTo>
                    <a:pt x="126" y="51"/>
                  </a:lnTo>
                  <a:lnTo>
                    <a:pt x="126" y="17"/>
                  </a:lnTo>
                  <a:close/>
                  <a:moveTo>
                    <a:pt x="177" y="85"/>
                  </a:moveTo>
                  <a:lnTo>
                    <a:pt x="219" y="85"/>
                  </a:lnTo>
                  <a:lnTo>
                    <a:pt x="219" y="119"/>
                  </a:lnTo>
                  <a:lnTo>
                    <a:pt x="177" y="119"/>
                  </a:lnTo>
                  <a:lnTo>
                    <a:pt x="177" y="85"/>
                  </a:lnTo>
                  <a:close/>
                  <a:moveTo>
                    <a:pt x="17" y="68"/>
                  </a:moveTo>
                  <a:lnTo>
                    <a:pt x="160" y="68"/>
                  </a:lnTo>
                  <a:lnTo>
                    <a:pt x="160" y="153"/>
                  </a:lnTo>
                  <a:lnTo>
                    <a:pt x="17" y="153"/>
                  </a:lnTo>
                  <a:lnTo>
                    <a:pt x="17" y="68"/>
                  </a:lnTo>
                  <a:close/>
                  <a:moveTo>
                    <a:pt x="101" y="187"/>
                  </a:moveTo>
                  <a:lnTo>
                    <a:pt x="101" y="170"/>
                  </a:lnTo>
                  <a:lnTo>
                    <a:pt x="177" y="170"/>
                  </a:lnTo>
                  <a:lnTo>
                    <a:pt x="177" y="136"/>
                  </a:lnTo>
                  <a:lnTo>
                    <a:pt x="219" y="136"/>
                  </a:lnTo>
                  <a:lnTo>
                    <a:pt x="219" y="187"/>
                  </a:lnTo>
                  <a:lnTo>
                    <a:pt x="101" y="187"/>
                  </a:lnTo>
                  <a:close/>
                  <a:moveTo>
                    <a:pt x="202" y="51"/>
                  </a:moveTo>
                  <a:lnTo>
                    <a:pt x="185" y="51"/>
                  </a:lnTo>
                  <a:lnTo>
                    <a:pt x="185" y="34"/>
                  </a:lnTo>
                  <a:lnTo>
                    <a:pt x="202" y="34"/>
                  </a:lnTo>
                  <a:lnTo>
                    <a:pt x="202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592" tIns="44796" rIns="89592" bIns="447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2E750D-C1B5-4279-B95A-4342C835F6B9}"/>
              </a:ext>
            </a:extLst>
          </p:cNvPr>
          <p:cNvGrpSpPr/>
          <p:nvPr/>
        </p:nvGrpSpPr>
        <p:grpSpPr>
          <a:xfrm>
            <a:off x="463392" y="4376379"/>
            <a:ext cx="2320752" cy="743824"/>
            <a:chOff x="601720" y="4726013"/>
            <a:chExt cx="2367288" cy="7587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130140-86BE-48B1-85AA-B56283B0A77F}"/>
                </a:ext>
              </a:extLst>
            </p:cNvPr>
            <p:cNvSpPr/>
            <p:nvPr/>
          </p:nvSpPr>
          <p:spPr bwMode="auto">
            <a:xfrm>
              <a:off x="601720" y="4726013"/>
              <a:ext cx="2367288" cy="758739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439" tIns="143346" rIns="179183" bIns="143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Monitoring</a:t>
              </a: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C9EE7FDE-5236-4B75-A4B4-0FA2B65E2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921" y="4879959"/>
              <a:ext cx="412843" cy="441308"/>
            </a:xfrm>
            <a:custGeom>
              <a:avLst/>
              <a:gdLst>
                <a:gd name="T0" fmla="*/ 56 w 104"/>
                <a:gd name="T1" fmla="*/ 104 h 104"/>
                <a:gd name="T2" fmla="*/ 56 w 104"/>
                <a:gd name="T3" fmla="*/ 88 h 104"/>
                <a:gd name="T4" fmla="*/ 88 w 104"/>
                <a:gd name="T5" fmla="*/ 56 h 104"/>
                <a:gd name="T6" fmla="*/ 104 w 104"/>
                <a:gd name="T7" fmla="*/ 56 h 104"/>
                <a:gd name="T8" fmla="*/ 104 w 104"/>
                <a:gd name="T9" fmla="*/ 48 h 104"/>
                <a:gd name="T10" fmla="*/ 88 w 104"/>
                <a:gd name="T11" fmla="*/ 48 h 104"/>
                <a:gd name="T12" fmla="*/ 56 w 104"/>
                <a:gd name="T13" fmla="*/ 16 h 104"/>
                <a:gd name="T14" fmla="*/ 56 w 104"/>
                <a:gd name="T15" fmla="*/ 0 h 104"/>
                <a:gd name="T16" fmla="*/ 48 w 104"/>
                <a:gd name="T17" fmla="*/ 0 h 104"/>
                <a:gd name="T18" fmla="*/ 48 w 104"/>
                <a:gd name="T19" fmla="*/ 16 h 104"/>
                <a:gd name="T20" fmla="*/ 16 w 104"/>
                <a:gd name="T21" fmla="*/ 48 h 104"/>
                <a:gd name="T22" fmla="*/ 0 w 104"/>
                <a:gd name="T23" fmla="*/ 48 h 104"/>
                <a:gd name="T24" fmla="*/ 0 w 104"/>
                <a:gd name="T25" fmla="*/ 56 h 104"/>
                <a:gd name="T26" fmla="*/ 16 w 104"/>
                <a:gd name="T27" fmla="*/ 56 h 104"/>
                <a:gd name="T28" fmla="*/ 48 w 104"/>
                <a:gd name="T29" fmla="*/ 88 h 104"/>
                <a:gd name="T30" fmla="*/ 48 w 104"/>
                <a:gd name="T31" fmla="*/ 104 h 104"/>
                <a:gd name="T32" fmla="*/ 56 w 104"/>
                <a:gd name="T33" fmla="*/ 104 h 104"/>
                <a:gd name="T34" fmla="*/ 24 w 104"/>
                <a:gd name="T35" fmla="*/ 52 h 104"/>
                <a:gd name="T36" fmla="*/ 52 w 104"/>
                <a:gd name="T37" fmla="*/ 24 h 104"/>
                <a:gd name="T38" fmla="*/ 80 w 104"/>
                <a:gd name="T39" fmla="*/ 52 h 104"/>
                <a:gd name="T40" fmla="*/ 52 w 104"/>
                <a:gd name="T41" fmla="*/ 80 h 104"/>
                <a:gd name="T42" fmla="*/ 24 w 104"/>
                <a:gd name="T43" fmla="*/ 52 h 104"/>
                <a:gd name="T44" fmla="*/ 68 w 104"/>
                <a:gd name="T45" fmla="*/ 52 h 104"/>
                <a:gd name="T46" fmla="*/ 52 w 104"/>
                <a:gd name="T47" fmla="*/ 36 h 104"/>
                <a:gd name="T48" fmla="*/ 36 w 104"/>
                <a:gd name="T49" fmla="*/ 52 h 104"/>
                <a:gd name="T50" fmla="*/ 52 w 104"/>
                <a:gd name="T51" fmla="*/ 68 h 104"/>
                <a:gd name="T52" fmla="*/ 68 w 104"/>
                <a:gd name="T53" fmla="*/ 52 h 104"/>
                <a:gd name="T54" fmla="*/ 44 w 104"/>
                <a:gd name="T55" fmla="*/ 52 h 104"/>
                <a:gd name="T56" fmla="*/ 52 w 104"/>
                <a:gd name="T57" fmla="*/ 44 h 104"/>
                <a:gd name="T58" fmla="*/ 60 w 104"/>
                <a:gd name="T59" fmla="*/ 52 h 104"/>
                <a:gd name="T60" fmla="*/ 52 w 104"/>
                <a:gd name="T61" fmla="*/ 60 h 104"/>
                <a:gd name="T62" fmla="*/ 44 w 104"/>
                <a:gd name="T63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04">
                  <a:moveTo>
                    <a:pt x="56" y="104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73" y="86"/>
                    <a:pt x="86" y="73"/>
                    <a:pt x="88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6" y="31"/>
                    <a:pt x="73" y="18"/>
                    <a:pt x="56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1" y="18"/>
                    <a:pt x="18" y="31"/>
                    <a:pt x="16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73"/>
                    <a:pt x="31" y="86"/>
                    <a:pt x="48" y="88"/>
                  </a:cubicBezTo>
                  <a:cubicBezTo>
                    <a:pt x="48" y="104"/>
                    <a:pt x="48" y="104"/>
                    <a:pt x="48" y="104"/>
                  </a:cubicBezTo>
                  <a:lnTo>
                    <a:pt x="56" y="104"/>
                  </a:lnTo>
                  <a:close/>
                  <a:moveTo>
                    <a:pt x="24" y="52"/>
                  </a:moveTo>
                  <a:cubicBezTo>
                    <a:pt x="24" y="37"/>
                    <a:pt x="37" y="24"/>
                    <a:pt x="52" y="24"/>
                  </a:cubicBezTo>
                  <a:cubicBezTo>
                    <a:pt x="67" y="24"/>
                    <a:pt x="80" y="37"/>
                    <a:pt x="80" y="52"/>
                  </a:cubicBezTo>
                  <a:cubicBezTo>
                    <a:pt x="80" y="67"/>
                    <a:pt x="67" y="80"/>
                    <a:pt x="52" y="80"/>
                  </a:cubicBezTo>
                  <a:cubicBezTo>
                    <a:pt x="37" y="80"/>
                    <a:pt x="24" y="67"/>
                    <a:pt x="24" y="52"/>
                  </a:cubicBezTo>
                  <a:close/>
                  <a:moveTo>
                    <a:pt x="68" y="52"/>
                  </a:moveTo>
                  <a:cubicBezTo>
                    <a:pt x="68" y="43"/>
                    <a:pt x="61" y="36"/>
                    <a:pt x="52" y="36"/>
                  </a:cubicBezTo>
                  <a:cubicBezTo>
                    <a:pt x="43" y="36"/>
                    <a:pt x="36" y="43"/>
                    <a:pt x="36" y="52"/>
                  </a:cubicBezTo>
                  <a:cubicBezTo>
                    <a:pt x="36" y="61"/>
                    <a:pt x="43" y="68"/>
                    <a:pt x="52" y="68"/>
                  </a:cubicBezTo>
                  <a:cubicBezTo>
                    <a:pt x="61" y="68"/>
                    <a:pt x="68" y="61"/>
                    <a:pt x="68" y="52"/>
                  </a:cubicBezTo>
                  <a:close/>
                  <a:moveTo>
                    <a:pt x="44" y="52"/>
                  </a:moveTo>
                  <a:cubicBezTo>
                    <a:pt x="44" y="48"/>
                    <a:pt x="48" y="44"/>
                    <a:pt x="52" y="44"/>
                  </a:cubicBezTo>
                  <a:cubicBezTo>
                    <a:pt x="56" y="44"/>
                    <a:pt x="60" y="48"/>
                    <a:pt x="60" y="52"/>
                  </a:cubicBezTo>
                  <a:cubicBezTo>
                    <a:pt x="60" y="56"/>
                    <a:pt x="56" y="60"/>
                    <a:pt x="52" y="60"/>
                  </a:cubicBezTo>
                  <a:cubicBezTo>
                    <a:pt x="48" y="60"/>
                    <a:pt x="44" y="56"/>
                    <a:pt x="4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592" tIns="44796" rIns="89592" bIns="447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9737CA-F03A-427B-8D49-3DA6889E261E}"/>
              </a:ext>
            </a:extLst>
          </p:cNvPr>
          <p:cNvGrpSpPr/>
          <p:nvPr/>
        </p:nvGrpSpPr>
        <p:grpSpPr>
          <a:xfrm>
            <a:off x="413231" y="2026481"/>
            <a:ext cx="2373588" cy="740104"/>
            <a:chOff x="550553" y="2389348"/>
            <a:chExt cx="2421183" cy="7549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BE10B6-E920-460C-8C79-746B674B0159}"/>
                </a:ext>
              </a:extLst>
            </p:cNvPr>
            <p:cNvSpPr/>
            <p:nvPr/>
          </p:nvSpPr>
          <p:spPr bwMode="auto">
            <a:xfrm>
              <a:off x="601721" y="2389348"/>
              <a:ext cx="2370015" cy="754945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439" tIns="143346" rIns="179183" bIns="143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IDE support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97BB3-7406-4B2A-A29D-8C8F111D2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612" b="31602"/>
            <a:stretch/>
          </p:blipFill>
          <p:spPr>
            <a:xfrm>
              <a:off x="550553" y="2579931"/>
              <a:ext cx="925579" cy="37377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380561-A75B-4FBF-9831-58AEF7CB8967}"/>
              </a:ext>
            </a:extLst>
          </p:cNvPr>
          <p:cNvGrpSpPr/>
          <p:nvPr/>
        </p:nvGrpSpPr>
        <p:grpSpPr>
          <a:xfrm>
            <a:off x="463392" y="2807301"/>
            <a:ext cx="2320752" cy="743824"/>
            <a:chOff x="601720" y="3168541"/>
            <a:chExt cx="2367288" cy="7587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F74A60-080D-4AC7-8E0A-8C87B6DE9563}"/>
                </a:ext>
              </a:extLst>
            </p:cNvPr>
            <p:cNvSpPr/>
            <p:nvPr/>
          </p:nvSpPr>
          <p:spPr bwMode="auto">
            <a:xfrm>
              <a:off x="601720" y="3168541"/>
              <a:ext cx="2367288" cy="758739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439" tIns="143346" rIns="179183" bIns="143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Integrated DevOps</a:t>
              </a:r>
            </a:p>
          </p:txBody>
        </p:sp>
        <p:sp>
          <p:nvSpPr>
            <p:cNvPr id="17" name="arrow_5">
              <a:extLst>
                <a:ext uri="{FF2B5EF4-FFF2-40B4-BE49-F238E27FC236}">
                  <a16:creationId xmlns:a16="http://schemas.microsoft.com/office/drawing/2014/main" id="{5DBB2518-863C-4465-8FAE-4293E5BFD02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31249" y="3362353"/>
              <a:ext cx="364188" cy="365656"/>
            </a:xfrm>
            <a:custGeom>
              <a:avLst/>
              <a:gdLst>
                <a:gd name="T0" fmla="*/ 102 w 248"/>
                <a:gd name="T1" fmla="*/ 0 h 249"/>
                <a:gd name="T2" fmla="*/ 176 w 248"/>
                <a:gd name="T3" fmla="*/ 73 h 249"/>
                <a:gd name="T4" fmla="*/ 102 w 248"/>
                <a:gd name="T5" fmla="*/ 147 h 249"/>
                <a:gd name="T6" fmla="*/ 176 w 248"/>
                <a:gd name="T7" fmla="*/ 73 h 249"/>
                <a:gd name="T8" fmla="*/ 0 w 248"/>
                <a:gd name="T9" fmla="*/ 73 h 249"/>
                <a:gd name="T10" fmla="*/ 146 w 248"/>
                <a:gd name="T11" fmla="*/ 103 h 249"/>
                <a:gd name="T12" fmla="*/ 72 w 248"/>
                <a:gd name="T13" fmla="*/ 176 h 249"/>
                <a:gd name="T14" fmla="*/ 146 w 248"/>
                <a:gd name="T15" fmla="*/ 249 h 249"/>
                <a:gd name="T16" fmla="*/ 72 w 248"/>
                <a:gd name="T17" fmla="*/ 176 h 249"/>
                <a:gd name="T18" fmla="*/ 248 w 248"/>
                <a:gd name="T19" fmla="*/ 17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102" y="0"/>
                  </a:moveTo>
                  <a:lnTo>
                    <a:pt x="176" y="73"/>
                  </a:lnTo>
                  <a:lnTo>
                    <a:pt x="102" y="147"/>
                  </a:lnTo>
                  <a:moveTo>
                    <a:pt x="176" y="73"/>
                  </a:moveTo>
                  <a:lnTo>
                    <a:pt x="0" y="73"/>
                  </a:lnTo>
                  <a:moveTo>
                    <a:pt x="146" y="103"/>
                  </a:moveTo>
                  <a:lnTo>
                    <a:pt x="72" y="176"/>
                  </a:lnTo>
                  <a:lnTo>
                    <a:pt x="146" y="249"/>
                  </a:lnTo>
                  <a:moveTo>
                    <a:pt x="72" y="176"/>
                  </a:moveTo>
                  <a:lnTo>
                    <a:pt x="248" y="176"/>
                  </a:lnTo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2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EC6E4F-021A-4D7B-9277-248D61AAACEE}"/>
              </a:ext>
            </a:extLst>
          </p:cNvPr>
          <p:cNvGrpSpPr/>
          <p:nvPr/>
        </p:nvGrpSpPr>
        <p:grpSpPr>
          <a:xfrm>
            <a:off x="463392" y="5160919"/>
            <a:ext cx="2320752" cy="743824"/>
            <a:chOff x="601720" y="5505956"/>
            <a:chExt cx="2367288" cy="7587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94548A-FF4D-48BA-A273-FD7578F89922}"/>
                </a:ext>
              </a:extLst>
            </p:cNvPr>
            <p:cNvSpPr/>
            <p:nvPr/>
          </p:nvSpPr>
          <p:spPr bwMode="auto">
            <a:xfrm>
              <a:off x="601720" y="5505956"/>
              <a:ext cx="2367288" cy="758739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439" tIns="143346" rIns="179183" bIns="14334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Visual debug history</a:t>
              </a:r>
            </a:p>
          </p:txBody>
        </p:sp>
        <p:sp>
          <p:nvSpPr>
            <p:cNvPr id="18" name="Eye">
              <a:extLst>
                <a:ext uri="{FF2B5EF4-FFF2-40B4-BE49-F238E27FC236}">
                  <a16:creationId xmlns:a16="http://schemas.microsoft.com/office/drawing/2014/main" id="{5C340077-B88F-4443-BC1D-9BF54093D4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07661" y="5787155"/>
              <a:ext cx="411363" cy="227122"/>
            </a:xfrm>
            <a:custGeom>
              <a:avLst/>
              <a:gdLst>
                <a:gd name="T0" fmla="*/ 3 w 346"/>
                <a:gd name="T1" fmla="*/ 91 h 190"/>
                <a:gd name="T2" fmla="*/ 173 w 346"/>
                <a:gd name="T3" fmla="*/ 0 h 190"/>
                <a:gd name="T4" fmla="*/ 346 w 346"/>
                <a:gd name="T5" fmla="*/ 95 h 190"/>
                <a:gd name="T6" fmla="*/ 173 w 346"/>
                <a:gd name="T7" fmla="*/ 190 h 190"/>
                <a:gd name="T8" fmla="*/ 6 w 346"/>
                <a:gd name="T9" fmla="*/ 102 h 190"/>
                <a:gd name="T10" fmla="*/ 0 w 346"/>
                <a:gd name="T11" fmla="*/ 95 h 190"/>
                <a:gd name="T12" fmla="*/ 3 w 346"/>
                <a:gd name="T13" fmla="*/ 91 h 190"/>
                <a:gd name="T14" fmla="*/ 173 w 346"/>
                <a:gd name="T15" fmla="*/ 0 h 190"/>
                <a:gd name="T16" fmla="*/ 73 w 346"/>
                <a:gd name="T17" fmla="*/ 95 h 190"/>
                <a:gd name="T18" fmla="*/ 173 w 346"/>
                <a:gd name="T19" fmla="*/ 190 h 190"/>
                <a:gd name="T20" fmla="*/ 273 w 346"/>
                <a:gd name="T21" fmla="*/ 95 h 190"/>
                <a:gd name="T22" fmla="*/ 173 w 346"/>
                <a:gd name="T23" fmla="*/ 0 h 190"/>
                <a:gd name="T24" fmla="*/ 173 w 346"/>
                <a:gd name="T25" fmla="*/ 56 h 190"/>
                <a:gd name="T26" fmla="*/ 134 w 346"/>
                <a:gd name="T27" fmla="*/ 95 h 190"/>
                <a:gd name="T28" fmla="*/ 173 w 346"/>
                <a:gd name="T29" fmla="*/ 135 h 190"/>
                <a:gd name="T30" fmla="*/ 213 w 346"/>
                <a:gd name="T31" fmla="*/ 95 h 190"/>
                <a:gd name="T32" fmla="*/ 173 w 346"/>
                <a:gd name="T33" fmla="*/ 5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190">
                  <a:moveTo>
                    <a:pt x="3" y="91"/>
                  </a:moveTo>
                  <a:cubicBezTo>
                    <a:pt x="17" y="73"/>
                    <a:pt x="77" y="0"/>
                    <a:pt x="173" y="0"/>
                  </a:cubicBezTo>
                  <a:cubicBezTo>
                    <a:pt x="283" y="0"/>
                    <a:pt x="346" y="95"/>
                    <a:pt x="346" y="95"/>
                  </a:cubicBezTo>
                  <a:cubicBezTo>
                    <a:pt x="346" y="95"/>
                    <a:pt x="283" y="190"/>
                    <a:pt x="173" y="190"/>
                  </a:cubicBezTo>
                  <a:cubicBezTo>
                    <a:pt x="82" y="190"/>
                    <a:pt x="23" y="125"/>
                    <a:pt x="6" y="102"/>
                  </a:cubicBezTo>
                  <a:cubicBezTo>
                    <a:pt x="2" y="98"/>
                    <a:pt x="0" y="95"/>
                    <a:pt x="0" y="95"/>
                  </a:cubicBezTo>
                  <a:cubicBezTo>
                    <a:pt x="0" y="95"/>
                    <a:pt x="1" y="94"/>
                    <a:pt x="3" y="91"/>
                  </a:cubicBezTo>
                  <a:close/>
                  <a:moveTo>
                    <a:pt x="173" y="0"/>
                  </a:moveTo>
                  <a:cubicBezTo>
                    <a:pt x="118" y="0"/>
                    <a:pt x="73" y="42"/>
                    <a:pt x="73" y="95"/>
                  </a:cubicBezTo>
                  <a:cubicBezTo>
                    <a:pt x="73" y="148"/>
                    <a:pt x="118" y="190"/>
                    <a:pt x="173" y="190"/>
                  </a:cubicBezTo>
                  <a:cubicBezTo>
                    <a:pt x="228" y="190"/>
                    <a:pt x="273" y="148"/>
                    <a:pt x="273" y="95"/>
                  </a:cubicBezTo>
                  <a:cubicBezTo>
                    <a:pt x="273" y="42"/>
                    <a:pt x="228" y="0"/>
                    <a:pt x="173" y="0"/>
                  </a:cubicBezTo>
                  <a:close/>
                  <a:moveTo>
                    <a:pt x="173" y="56"/>
                  </a:moveTo>
                  <a:cubicBezTo>
                    <a:pt x="151" y="56"/>
                    <a:pt x="134" y="73"/>
                    <a:pt x="134" y="95"/>
                  </a:cubicBezTo>
                  <a:cubicBezTo>
                    <a:pt x="134" y="117"/>
                    <a:pt x="151" y="135"/>
                    <a:pt x="173" y="135"/>
                  </a:cubicBezTo>
                  <a:cubicBezTo>
                    <a:pt x="195" y="135"/>
                    <a:pt x="213" y="117"/>
                    <a:pt x="213" y="95"/>
                  </a:cubicBezTo>
                  <a:cubicBezTo>
                    <a:pt x="213" y="73"/>
                    <a:pt x="195" y="56"/>
                    <a:pt x="173" y="56"/>
                  </a:cubicBezTo>
                  <a:close/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2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F9C7C9-C907-4394-9026-C151EC9A8854}"/>
              </a:ext>
            </a:extLst>
          </p:cNvPr>
          <p:cNvGrpSpPr/>
          <p:nvPr/>
        </p:nvGrpSpPr>
        <p:grpSpPr>
          <a:xfrm>
            <a:off x="3301921" y="4789901"/>
            <a:ext cx="1320348" cy="1114842"/>
            <a:chOff x="3585591" y="4952685"/>
            <a:chExt cx="1346824" cy="11371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94B161-AA4B-490D-8472-387BD3EE1D67}"/>
                </a:ext>
              </a:extLst>
            </p:cNvPr>
            <p:cNvSpPr/>
            <p:nvPr/>
          </p:nvSpPr>
          <p:spPr bwMode="auto">
            <a:xfrm>
              <a:off x="3585591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Database</a:t>
              </a:r>
            </a:p>
          </p:txBody>
        </p:sp>
        <p:pic>
          <p:nvPicPr>
            <p:cNvPr id="41" name="Picture 2" descr="Image result for azure cosmos db icon">
              <a:hlinkClick r:id="rId4"/>
              <a:extLst>
                <a:ext uri="{FF2B5EF4-FFF2-40B4-BE49-F238E27FC236}">
                  <a16:creationId xmlns:a16="http://schemas.microsoft.com/office/drawing/2014/main" id="{72317771-4B6E-4C57-9D33-F51E0F465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28" y="5517841"/>
              <a:ext cx="813467" cy="42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6CC29BD-1BA0-4D60-8D53-58D4E94823F8}"/>
              </a:ext>
            </a:extLst>
          </p:cNvPr>
          <p:cNvGrpSpPr/>
          <p:nvPr/>
        </p:nvGrpSpPr>
        <p:grpSpPr>
          <a:xfrm>
            <a:off x="4720022" y="4789901"/>
            <a:ext cx="1320348" cy="1114842"/>
            <a:chOff x="5005810" y="4952685"/>
            <a:chExt cx="1346824" cy="11371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199C7C-831B-4682-B664-9105C408E312}"/>
                </a:ext>
              </a:extLst>
            </p:cNvPr>
            <p:cNvSpPr/>
            <p:nvPr/>
          </p:nvSpPr>
          <p:spPr bwMode="auto">
            <a:xfrm>
              <a:off x="5005810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Storage</a:t>
              </a:r>
            </a:p>
          </p:txBody>
        </p:sp>
        <p:pic>
          <p:nvPicPr>
            <p:cNvPr id="42" name="Picture 41">
              <a:hlinkClick r:id="rId7"/>
              <a:extLst>
                <a:ext uri="{FF2B5EF4-FFF2-40B4-BE49-F238E27FC236}">
                  <a16:creationId xmlns:a16="http://schemas.microsoft.com/office/drawing/2014/main" id="{3973A744-D106-41F6-94A8-41977AF9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4326" y="5517841"/>
              <a:ext cx="489792" cy="42462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E09794-A921-419D-9751-47176AB9C44D}"/>
              </a:ext>
            </a:extLst>
          </p:cNvPr>
          <p:cNvGrpSpPr/>
          <p:nvPr/>
        </p:nvGrpSpPr>
        <p:grpSpPr>
          <a:xfrm>
            <a:off x="7572894" y="4789901"/>
            <a:ext cx="1320348" cy="1114842"/>
            <a:chOff x="10686688" y="4952685"/>
            <a:chExt cx="1346824" cy="11371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6FAE3BB-1EF7-4909-8479-8B84150E2772}"/>
                </a:ext>
              </a:extLst>
            </p:cNvPr>
            <p:cNvSpPr/>
            <p:nvPr/>
          </p:nvSpPr>
          <p:spPr bwMode="auto">
            <a:xfrm>
              <a:off x="10686688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Intelligence</a:t>
              </a:r>
            </a:p>
          </p:txBody>
        </p:sp>
        <p:pic>
          <p:nvPicPr>
            <p:cNvPr id="43" name="Picture 6" descr="Related image">
              <a:hlinkClick r:id="rId9"/>
              <a:extLst>
                <a:ext uri="{FF2B5EF4-FFF2-40B4-BE49-F238E27FC236}">
                  <a16:creationId xmlns:a16="http://schemas.microsoft.com/office/drawing/2014/main" id="{E6A504A8-0CC5-4F46-9AC2-0234D61E01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077236" y="5541647"/>
              <a:ext cx="565728" cy="38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8F0462-1F94-4C18-997B-8FFE5B66D129}"/>
              </a:ext>
            </a:extLst>
          </p:cNvPr>
          <p:cNvGrpSpPr/>
          <p:nvPr/>
        </p:nvGrpSpPr>
        <p:grpSpPr>
          <a:xfrm>
            <a:off x="6154793" y="4789901"/>
            <a:ext cx="1320348" cy="1114842"/>
            <a:chOff x="9266469" y="4952685"/>
            <a:chExt cx="1346824" cy="11371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49B0BA-1DA2-4636-BF4D-32B276BEFED7}"/>
                </a:ext>
              </a:extLst>
            </p:cNvPr>
            <p:cNvSpPr/>
            <p:nvPr/>
          </p:nvSpPr>
          <p:spPr bwMode="auto">
            <a:xfrm>
              <a:off x="9266469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Analytics</a:t>
              </a:r>
            </a:p>
          </p:txBody>
        </p:sp>
        <p:pic>
          <p:nvPicPr>
            <p:cNvPr id="44" name="Picture 8" descr="Image result for azure stream analytics icon">
              <a:hlinkClick r:id="rId11"/>
              <a:extLst>
                <a:ext uri="{FF2B5EF4-FFF2-40B4-BE49-F238E27FC236}">
                  <a16:creationId xmlns:a16="http://schemas.microsoft.com/office/drawing/2014/main" id="{FC677BA8-4197-4CFA-B89F-F4229C95B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228" b="7991"/>
            <a:stretch/>
          </p:blipFill>
          <p:spPr bwMode="auto">
            <a:xfrm>
              <a:off x="9666077" y="5493995"/>
              <a:ext cx="547608" cy="46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CB7D50-C4A8-4230-9487-942327416754}"/>
              </a:ext>
            </a:extLst>
          </p:cNvPr>
          <p:cNvGrpSpPr/>
          <p:nvPr/>
        </p:nvGrpSpPr>
        <p:grpSpPr>
          <a:xfrm>
            <a:off x="10423440" y="4789901"/>
            <a:ext cx="1320348" cy="1114842"/>
            <a:chOff x="7846249" y="4952685"/>
            <a:chExt cx="1346824" cy="11371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894BD1-3485-442C-8FE7-528E265052A6}"/>
                </a:ext>
              </a:extLst>
            </p:cNvPr>
            <p:cNvSpPr/>
            <p:nvPr/>
          </p:nvSpPr>
          <p:spPr bwMode="auto">
            <a:xfrm>
              <a:off x="7846249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IoT</a:t>
              </a:r>
            </a:p>
          </p:txBody>
        </p:sp>
        <p:pic>
          <p:nvPicPr>
            <p:cNvPr id="45" name="Picture 10" descr="Image result for azure IoT icon">
              <a:hlinkClick r:id="rId13"/>
              <a:extLst>
                <a:ext uri="{FF2B5EF4-FFF2-40B4-BE49-F238E27FC236}">
                  <a16:creationId xmlns:a16="http://schemas.microsoft.com/office/drawing/2014/main" id="{438C95F1-36C6-44A7-B143-54721927BB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3003" y="5523738"/>
              <a:ext cx="413316" cy="40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96CFDEA-9096-4A76-A348-7A1C8F7B9605}"/>
              </a:ext>
            </a:extLst>
          </p:cNvPr>
          <p:cNvGrpSpPr/>
          <p:nvPr/>
        </p:nvGrpSpPr>
        <p:grpSpPr>
          <a:xfrm>
            <a:off x="9005339" y="4789901"/>
            <a:ext cx="1320348" cy="1114842"/>
            <a:chOff x="6426030" y="4952685"/>
            <a:chExt cx="1346824" cy="113719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B8E2F0-428C-4D19-ACED-321431CF5662}"/>
                </a:ext>
              </a:extLst>
            </p:cNvPr>
            <p:cNvSpPr/>
            <p:nvPr/>
          </p:nvSpPr>
          <p:spPr bwMode="auto">
            <a:xfrm>
              <a:off x="6426030" y="4952685"/>
              <a:ext cx="1346824" cy="1137197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3346" rIns="0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Security</a:t>
              </a:r>
            </a:p>
          </p:txBody>
        </p:sp>
        <p:pic>
          <p:nvPicPr>
            <p:cNvPr id="46" name="Picture 12" descr="Image result for azure active directory icon">
              <a:hlinkClick r:id="rId15"/>
              <a:extLst>
                <a:ext uri="{FF2B5EF4-FFF2-40B4-BE49-F238E27FC236}">
                  <a16:creationId xmlns:a16="http://schemas.microsoft.com/office/drawing/2014/main" id="{5E3D22DB-A577-4DC7-8CB1-DE4A52754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820" y="5505031"/>
              <a:ext cx="453241" cy="45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50CB9-F389-4988-96F3-7A680AC36FF4}"/>
              </a:ext>
            </a:extLst>
          </p:cNvPr>
          <p:cNvSpPr/>
          <p:nvPr/>
        </p:nvSpPr>
        <p:spPr bwMode="auto">
          <a:xfrm>
            <a:off x="9005339" y="2026481"/>
            <a:ext cx="2738449" cy="593590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318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194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Logic Apps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74B885-E590-4BFF-871E-47BDF5E04F6E}"/>
              </a:ext>
            </a:extLst>
          </p:cNvPr>
          <p:cNvSpPr/>
          <p:nvPr/>
        </p:nvSpPr>
        <p:spPr bwMode="auto">
          <a:xfrm>
            <a:off x="9005339" y="2620071"/>
            <a:ext cx="2738449" cy="2086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1A1A1A"/>
                    </a:gs>
                    <a:gs pos="85000">
                      <a:srgbClr val="1A1A1A"/>
                    </a:gs>
                  </a:gsLst>
                  <a:lin ang="16200000" scaled="1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Design workflows and orchestrate processes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D78602-2EA4-47AA-9B83-0E3BF801A738}"/>
              </a:ext>
            </a:extLst>
          </p:cNvPr>
          <p:cNvGrpSpPr/>
          <p:nvPr/>
        </p:nvGrpSpPr>
        <p:grpSpPr>
          <a:xfrm>
            <a:off x="9213865" y="2192807"/>
            <a:ext cx="489221" cy="267904"/>
            <a:chOff x="7712710" y="2866532"/>
            <a:chExt cx="900970" cy="4933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D8050C-9579-4249-BFA9-EA5079CA4465}"/>
                </a:ext>
              </a:extLst>
            </p:cNvPr>
            <p:cNvSpPr/>
            <p:nvPr/>
          </p:nvSpPr>
          <p:spPr bwMode="auto">
            <a:xfrm>
              <a:off x="8088848" y="2869853"/>
              <a:ext cx="148000" cy="1480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183" tIns="143346" rIns="179183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5B5B6C-BEBD-4485-A424-BCB1E9043756}"/>
                </a:ext>
              </a:extLst>
            </p:cNvPr>
            <p:cNvSpPr/>
            <p:nvPr/>
          </p:nvSpPr>
          <p:spPr bwMode="auto">
            <a:xfrm>
              <a:off x="8263038" y="3207942"/>
              <a:ext cx="148000" cy="1480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183" tIns="143346" rIns="179183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DD8562-56AC-40EA-A24E-283670BCAEC2}"/>
                </a:ext>
              </a:extLst>
            </p:cNvPr>
            <p:cNvSpPr/>
            <p:nvPr/>
          </p:nvSpPr>
          <p:spPr bwMode="auto">
            <a:xfrm>
              <a:off x="7912395" y="3207942"/>
              <a:ext cx="148000" cy="1480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183" tIns="143346" rIns="179183" bIns="14334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41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581058D7-0A4D-435A-AF68-DFBB15C9FA01}"/>
                </a:ext>
              </a:extLst>
            </p:cNvPr>
            <p:cNvSpPr/>
            <p:nvPr/>
          </p:nvSpPr>
          <p:spPr>
            <a:xfrm rot="5400000">
              <a:off x="8069263" y="2936571"/>
              <a:ext cx="184907" cy="347471"/>
            </a:xfrm>
            <a:prstGeom prst="leftBrace">
              <a:avLst>
                <a:gd name="adj1" fmla="val 51383"/>
                <a:gd name="adj2" fmla="val 50000"/>
              </a:avLst>
            </a:prstGeom>
            <a:ln w="254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0BBE604B-BD6B-4782-9285-5FF0CC2A3B56}"/>
                </a:ext>
              </a:extLst>
            </p:cNvPr>
            <p:cNvSpPr/>
            <p:nvPr/>
          </p:nvSpPr>
          <p:spPr>
            <a:xfrm rot="10800000">
              <a:off x="8469317" y="2866532"/>
              <a:ext cx="144363" cy="493385"/>
            </a:xfrm>
            <a:prstGeom prst="leftBrace">
              <a:avLst>
                <a:gd name="adj1" fmla="val 51383"/>
                <a:gd name="adj2" fmla="val 50000"/>
              </a:avLst>
            </a:prstGeom>
            <a:ln w="254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084F970E-4DE1-4946-89E8-D57DC0822BE1}"/>
                </a:ext>
              </a:extLst>
            </p:cNvPr>
            <p:cNvSpPr/>
            <p:nvPr/>
          </p:nvSpPr>
          <p:spPr>
            <a:xfrm rot="10800000" flipH="1">
              <a:off x="7712710" y="2866532"/>
              <a:ext cx="144363" cy="493385"/>
            </a:xfrm>
            <a:prstGeom prst="leftBrace">
              <a:avLst>
                <a:gd name="adj1" fmla="val 51383"/>
                <a:gd name="adj2" fmla="val 50000"/>
              </a:avLst>
            </a:prstGeom>
            <a:ln w="254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DAD1A25-88F9-4638-879E-16E8957D7786}"/>
              </a:ext>
            </a:extLst>
          </p:cNvPr>
          <p:cNvSpPr/>
          <p:nvPr/>
        </p:nvSpPr>
        <p:spPr bwMode="auto">
          <a:xfrm>
            <a:off x="3301922" y="2026481"/>
            <a:ext cx="2738449" cy="593590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40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194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Event Grid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12F917-D969-475C-8A98-F0C17FE92305}"/>
              </a:ext>
            </a:extLst>
          </p:cNvPr>
          <p:cNvSpPr/>
          <p:nvPr/>
        </p:nvSpPr>
        <p:spPr bwMode="auto">
          <a:xfrm>
            <a:off x="3301922" y="2620071"/>
            <a:ext cx="2738449" cy="2086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1A1A1A"/>
                    </a:gs>
                    <a:gs pos="85000">
                      <a:srgbClr val="1A1A1A"/>
                    </a:gs>
                  </a:gsLst>
                  <a:lin ang="16200000" scaled="1"/>
                </a:gra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Manage all events that can trigger code or logic</a:t>
            </a:r>
            <a:endParaRPr kumimoji="0" lang="en-US" sz="1567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1A1A1A"/>
                  </a:gs>
                  <a:gs pos="85000">
                    <a:srgbClr val="1A1A1A"/>
                  </a:gs>
                </a:gsLst>
                <a:lin ang="16200000" scaled="1"/>
              </a:gra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Picture 14" descr="Image result for azure event grid">
            <a:extLst>
              <a:ext uri="{FF2B5EF4-FFF2-40B4-BE49-F238E27FC236}">
                <a16:creationId xmlns:a16="http://schemas.microsoft.com/office/drawing/2014/main" id="{D24DB97F-BBEA-4AEE-AACE-B79A5797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487" y="2154947"/>
            <a:ext cx="643607" cy="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B691493-6F82-46FA-B20C-9E12AF29D2BC}"/>
              </a:ext>
            </a:extLst>
          </p:cNvPr>
          <p:cNvSpPr/>
          <p:nvPr/>
        </p:nvSpPr>
        <p:spPr bwMode="auto">
          <a:xfrm>
            <a:off x="6154794" y="2026481"/>
            <a:ext cx="2738449" cy="593590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61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194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Functions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B58EEA-B18C-4890-A545-E250DB7649C6}"/>
              </a:ext>
            </a:extLst>
          </p:cNvPr>
          <p:cNvSpPr/>
          <p:nvPr/>
        </p:nvSpPr>
        <p:spPr bwMode="auto">
          <a:xfrm>
            <a:off x="6154794" y="2620071"/>
            <a:ext cx="2738449" cy="2086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1A1A1A"/>
                    </a:gs>
                    <a:gs pos="85000">
                      <a:srgbClr val="1A1A1A"/>
                    </a:gs>
                  </a:gsLst>
                  <a:lin ang="16200000" scaled="1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Execute your code based on events you specify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CE251F-BA56-4CF0-958C-5806437B5F84}"/>
              </a:ext>
            </a:extLst>
          </p:cNvPr>
          <p:cNvGrpSpPr/>
          <p:nvPr/>
        </p:nvGrpSpPr>
        <p:grpSpPr>
          <a:xfrm>
            <a:off x="6340178" y="2165730"/>
            <a:ext cx="471899" cy="315095"/>
            <a:chOff x="6795675" y="2984792"/>
            <a:chExt cx="651897" cy="435283"/>
          </a:xfrm>
          <a:solidFill>
            <a:schemeClr val="bg1"/>
          </a:solidFill>
        </p:grpSpPr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61CF71F0-A2A2-49F0-806D-4CB5307EA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20" y="2984792"/>
              <a:ext cx="263807" cy="435283"/>
            </a:xfrm>
            <a:custGeom>
              <a:avLst/>
              <a:gdLst>
                <a:gd name="T0" fmla="*/ 160 w 160"/>
                <a:gd name="T1" fmla="*/ 82 h 264"/>
                <a:gd name="T2" fmla="*/ 143 w 160"/>
                <a:gd name="T3" fmla="*/ 82 h 264"/>
                <a:gd name="T4" fmla="*/ 105 w 160"/>
                <a:gd name="T5" fmla="*/ 82 h 264"/>
                <a:gd name="T6" fmla="*/ 149 w 160"/>
                <a:gd name="T7" fmla="*/ 0 h 264"/>
                <a:gd name="T8" fmla="*/ 41 w 160"/>
                <a:gd name="T9" fmla="*/ 0 h 264"/>
                <a:gd name="T10" fmla="*/ 0 w 160"/>
                <a:gd name="T11" fmla="*/ 136 h 264"/>
                <a:gd name="T12" fmla="*/ 55 w 160"/>
                <a:gd name="T13" fmla="*/ 136 h 264"/>
                <a:gd name="T14" fmla="*/ 28 w 160"/>
                <a:gd name="T15" fmla="*/ 264 h 264"/>
                <a:gd name="T16" fmla="*/ 160 w 160"/>
                <a:gd name="T17" fmla="*/ 82 h 264"/>
                <a:gd name="T18" fmla="*/ 23 w 160"/>
                <a:gd name="T19" fmla="*/ 120 h 264"/>
                <a:gd name="T20" fmla="*/ 53 w 160"/>
                <a:gd name="T21" fmla="*/ 17 h 264"/>
                <a:gd name="T22" fmla="*/ 119 w 160"/>
                <a:gd name="T23" fmla="*/ 17 h 264"/>
                <a:gd name="T24" fmla="*/ 77 w 160"/>
                <a:gd name="T25" fmla="*/ 99 h 264"/>
                <a:gd name="T26" fmla="*/ 126 w 160"/>
                <a:gd name="T27" fmla="*/ 99 h 264"/>
                <a:gd name="T28" fmla="*/ 62 w 160"/>
                <a:gd name="T29" fmla="*/ 189 h 264"/>
                <a:gd name="T30" fmla="*/ 75 w 160"/>
                <a:gd name="T31" fmla="*/ 120 h 264"/>
                <a:gd name="T32" fmla="*/ 23 w 160"/>
                <a:gd name="T33" fmla="*/ 12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64">
                  <a:moveTo>
                    <a:pt x="160" y="82"/>
                  </a:moveTo>
                  <a:lnTo>
                    <a:pt x="143" y="82"/>
                  </a:lnTo>
                  <a:lnTo>
                    <a:pt x="105" y="82"/>
                  </a:lnTo>
                  <a:lnTo>
                    <a:pt x="149" y="0"/>
                  </a:lnTo>
                  <a:lnTo>
                    <a:pt x="41" y="0"/>
                  </a:lnTo>
                  <a:lnTo>
                    <a:pt x="0" y="136"/>
                  </a:lnTo>
                  <a:lnTo>
                    <a:pt x="55" y="136"/>
                  </a:lnTo>
                  <a:lnTo>
                    <a:pt x="28" y="264"/>
                  </a:lnTo>
                  <a:lnTo>
                    <a:pt x="160" y="82"/>
                  </a:lnTo>
                  <a:close/>
                  <a:moveTo>
                    <a:pt x="23" y="120"/>
                  </a:moveTo>
                  <a:lnTo>
                    <a:pt x="53" y="17"/>
                  </a:lnTo>
                  <a:lnTo>
                    <a:pt x="119" y="17"/>
                  </a:lnTo>
                  <a:lnTo>
                    <a:pt x="77" y="99"/>
                  </a:lnTo>
                  <a:lnTo>
                    <a:pt x="126" y="99"/>
                  </a:lnTo>
                  <a:lnTo>
                    <a:pt x="62" y="189"/>
                  </a:lnTo>
                  <a:lnTo>
                    <a:pt x="75" y="120"/>
                  </a:lnTo>
                  <a:lnTo>
                    <a:pt x="23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92" tIns="44796" rIns="89592" bIns="447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4AE46B-27D1-4E39-924B-FBE93C9282E0}"/>
                </a:ext>
              </a:extLst>
            </p:cNvPr>
            <p:cNvGrpSpPr/>
            <p:nvPr/>
          </p:nvGrpSpPr>
          <p:grpSpPr>
            <a:xfrm>
              <a:off x="6795675" y="3059346"/>
              <a:ext cx="141873" cy="271583"/>
              <a:chOff x="3016688" y="2176623"/>
              <a:chExt cx="166688" cy="319087"/>
            </a:xfrm>
            <a:grpFill/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483BB30-55A5-4D72-903B-75EEDF6AA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9069" y="2333785"/>
                <a:ext cx="164307" cy="161925"/>
              </a:xfrm>
              <a:prstGeom prst="line">
                <a:avLst/>
              </a:prstGeom>
              <a:grpFill/>
              <a:ln w="31750" cap="rnd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E2460B-DC1A-4DC8-A92A-3D935AC7DE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6688" y="2176623"/>
                <a:ext cx="159544" cy="157230"/>
              </a:xfrm>
              <a:prstGeom prst="line">
                <a:avLst/>
              </a:prstGeom>
              <a:grpFill/>
              <a:ln w="31750" cap="rnd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2D249EA-D91E-479C-B041-C3A083AAF7F8}"/>
                </a:ext>
              </a:extLst>
            </p:cNvPr>
            <p:cNvGrpSpPr/>
            <p:nvPr/>
          </p:nvGrpSpPr>
          <p:grpSpPr>
            <a:xfrm flipH="1">
              <a:off x="7305699" y="3059346"/>
              <a:ext cx="141873" cy="271583"/>
              <a:chOff x="3016688" y="2176623"/>
              <a:chExt cx="166688" cy="319087"/>
            </a:xfrm>
            <a:grpFill/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299727D-DDA7-4272-AE4E-F9D33CB62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9069" y="2333785"/>
                <a:ext cx="164307" cy="161925"/>
              </a:xfrm>
              <a:prstGeom prst="line">
                <a:avLst/>
              </a:prstGeom>
              <a:grpFill/>
              <a:ln w="31750" cap="rnd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967EFDB-C9D4-4D66-988C-DC4BDFDD5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6688" y="2176623"/>
                <a:ext cx="159544" cy="157230"/>
              </a:xfrm>
              <a:prstGeom prst="line">
                <a:avLst/>
              </a:prstGeom>
              <a:grpFill/>
              <a:ln w="31750" cap="rnd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C2B82EA-22F2-4566-89D0-0A496B40DD4D}"/>
              </a:ext>
            </a:extLst>
          </p:cNvPr>
          <p:cNvCxnSpPr>
            <a:cxnSpLocks/>
          </p:cNvCxnSpPr>
          <p:nvPr/>
        </p:nvCxnSpPr>
        <p:spPr>
          <a:xfrm>
            <a:off x="3044370" y="2218901"/>
            <a:ext cx="0" cy="3493421"/>
          </a:xfrm>
          <a:prstGeom prst="line">
            <a:avLst/>
          </a:prstGeom>
          <a:ln w="38100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008F495-8AB4-4BDF-AFA7-9139AD93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</a:t>
            </a:r>
            <a:r>
              <a:rPr lang="en-US">
                <a:solidFill>
                  <a:srgbClr val="0078D7"/>
                </a:solidFill>
              </a:rPr>
              <a:t>integration</a:t>
            </a:r>
            <a:r>
              <a:rPr lang="en-US"/>
              <a:t> with Azure ecosystem</a:t>
            </a:r>
            <a:br>
              <a:rPr lang="en-US"/>
            </a:br>
            <a:r>
              <a:rPr lang="en-US" sz="1765"/>
              <a:t>Functions is the center piece of the Serverless platform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FFA1FA-7615-4F33-87D9-C616C71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2.0 – What’s New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6CFBE-6D91-4023-A0F0-793CDCF5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552429"/>
            <a:ext cx="11018520" cy="441967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New Functions </a:t>
            </a:r>
            <a:r>
              <a:rPr lang="en-US" err="1"/>
              <a:t>Quickstarts</a:t>
            </a:r>
            <a:r>
              <a:rPr lang="en-US"/>
              <a:t> by Language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Updated runtime built on .NET Core 2.1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.NET Functions loading changes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New extensibility model </a:t>
            </a:r>
          </a:p>
          <a:p>
            <a:pPr marL="685800" lvl="1" indent="-457200">
              <a:buFont typeface="Wingdings" panose="05000000000000000000" pitchFamily="2" charset="2"/>
              <a:buChar char="ü"/>
            </a:pPr>
            <a:r>
              <a:rPr lang="en-US"/>
              <a:t>Decoupled from language providers and bindings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Run code from a package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Tooling updates: CLI, Visual Studio &amp; VS Code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Durable Functions (GA)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Consumption mode SLA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6AF6B-CF75-4BAB-9994-D815C422B85E}"/>
              </a:ext>
            </a:extLst>
          </p:cNvPr>
          <p:cNvSpPr/>
          <p:nvPr/>
        </p:nvSpPr>
        <p:spPr>
          <a:xfrm>
            <a:off x="5975614" y="3247027"/>
            <a:ext cx="240772" cy="363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2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74466D4-56EA-41CA-94E7-F5F1DF34CC07}"/>
              </a:ext>
            </a:extLst>
          </p:cNvPr>
          <p:cNvSpPr/>
          <p:nvPr/>
        </p:nvSpPr>
        <p:spPr bwMode="auto">
          <a:xfrm>
            <a:off x="586740" y="1320984"/>
            <a:ext cx="11018520" cy="358352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55FB60-A485-496A-8825-607397B5FE37}"/>
              </a:ext>
            </a:extLst>
          </p:cNvPr>
          <p:cNvSpPr txBox="1"/>
          <p:nvPr/>
        </p:nvSpPr>
        <p:spPr>
          <a:xfrm>
            <a:off x="729672" y="1487055"/>
            <a:ext cx="416921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Functions Host – Functions 2.0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D07A44-729E-42DF-9EAC-00AE5032E638}"/>
              </a:ext>
            </a:extLst>
          </p:cNvPr>
          <p:cNvSpPr/>
          <p:nvPr/>
        </p:nvSpPr>
        <p:spPr bwMode="auto">
          <a:xfrm>
            <a:off x="729671" y="1987460"/>
            <a:ext cx="5119495" cy="226126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CE4AC8-5DE0-4190-8F97-52A823F9828D}"/>
              </a:ext>
            </a:extLst>
          </p:cNvPr>
          <p:cNvSpPr txBox="1"/>
          <p:nvPr/>
        </p:nvSpPr>
        <p:spPr>
          <a:xfrm>
            <a:off x="808663" y="2008087"/>
            <a:ext cx="50588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Host Assembly Load Context (default)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0F52AD-BB36-441A-BC15-4E7343379FCF}"/>
              </a:ext>
            </a:extLst>
          </p:cNvPr>
          <p:cNvSpPr/>
          <p:nvPr/>
        </p:nvSpPr>
        <p:spPr bwMode="auto">
          <a:xfrm>
            <a:off x="808663" y="2505935"/>
            <a:ext cx="2328527" cy="307777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Job host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64584-D7E1-4185-8892-460F9F4C730D}"/>
              </a:ext>
            </a:extLst>
          </p:cNvPr>
          <p:cNvSpPr/>
          <p:nvPr/>
        </p:nvSpPr>
        <p:spPr bwMode="auto">
          <a:xfrm>
            <a:off x="808663" y="2905333"/>
            <a:ext cx="2328528" cy="307777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Runtime dependencies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A2AA16-4D91-4A99-A446-E96E9639289D}"/>
              </a:ext>
            </a:extLst>
          </p:cNvPr>
          <p:cNvSpPr/>
          <p:nvPr/>
        </p:nvSpPr>
        <p:spPr bwMode="auto">
          <a:xfrm>
            <a:off x="6342836" y="1987459"/>
            <a:ext cx="5119495" cy="226126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7E764-E456-4F39-9737-42E2C487461F}"/>
              </a:ext>
            </a:extLst>
          </p:cNvPr>
          <p:cNvSpPr txBox="1"/>
          <p:nvPr/>
        </p:nvSpPr>
        <p:spPr>
          <a:xfrm>
            <a:off x="6439235" y="2008087"/>
            <a:ext cx="499065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Function Assembly Load Context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C057CA-88E7-4983-9271-D1E5DB738E15}"/>
              </a:ext>
            </a:extLst>
          </p:cNvPr>
          <p:cNvSpPr/>
          <p:nvPr/>
        </p:nvSpPr>
        <p:spPr bwMode="auto">
          <a:xfrm>
            <a:off x="6439237" y="2515093"/>
            <a:ext cx="2328527" cy="307777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Functions Assemblies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363539-92AF-4CE0-99B5-C9A0B6BDBCE2}"/>
              </a:ext>
            </a:extLst>
          </p:cNvPr>
          <p:cNvSpPr/>
          <p:nvPr/>
        </p:nvSpPr>
        <p:spPr bwMode="auto">
          <a:xfrm>
            <a:off x="6439236" y="2904558"/>
            <a:ext cx="2328527" cy="307777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Bindings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9DFF48-39CF-4AD7-9E7A-119014755BFE}"/>
              </a:ext>
            </a:extLst>
          </p:cNvPr>
          <p:cNvSpPr/>
          <p:nvPr/>
        </p:nvSpPr>
        <p:spPr bwMode="auto">
          <a:xfrm>
            <a:off x="6439236" y="3289140"/>
            <a:ext cx="2328527" cy="307777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Functions dependencies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B95F8-B518-F646-88AD-87EE7B095A36}"/>
              </a:ext>
            </a:extLst>
          </p:cNvPr>
          <p:cNvGrpSpPr/>
          <p:nvPr/>
        </p:nvGrpSpPr>
        <p:grpSpPr>
          <a:xfrm>
            <a:off x="951634" y="3215686"/>
            <a:ext cx="2826348" cy="364226"/>
            <a:chOff x="951634" y="3642022"/>
            <a:chExt cx="2826348" cy="3642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6C16A2-5466-7E4F-AD96-418EDD05E563}"/>
                </a:ext>
              </a:extLst>
            </p:cNvPr>
            <p:cNvSpPr/>
            <p:nvPr/>
          </p:nvSpPr>
          <p:spPr bwMode="auto">
            <a:xfrm>
              <a:off x="1283998" y="3698471"/>
              <a:ext cx="2493984" cy="307777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WindowsAzure.Storage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9.3.1</a:t>
              </a:r>
            </a:p>
          </p:txBody>
        </p:sp>
        <p:sp>
          <p:nvSpPr>
            <p:cNvPr id="9" name="Bent-Up Arrow 8">
              <a:extLst>
                <a:ext uri="{FF2B5EF4-FFF2-40B4-BE49-F238E27FC236}">
                  <a16:creationId xmlns:a16="http://schemas.microsoft.com/office/drawing/2014/main" id="{255B10C5-9BC9-3F49-A709-9C1E4955414D}"/>
                </a:ext>
              </a:extLst>
            </p:cNvPr>
            <p:cNvSpPr/>
            <p:nvPr/>
          </p:nvSpPr>
          <p:spPr bwMode="auto">
            <a:xfrm rot="5400000">
              <a:off x="992258" y="3601398"/>
              <a:ext cx="251115" cy="332364"/>
            </a:xfrm>
            <a:prstGeom prst="bentUp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0AAF1-D2FF-244F-BE5E-D2A74E2B33B0}"/>
              </a:ext>
            </a:extLst>
          </p:cNvPr>
          <p:cNvGrpSpPr/>
          <p:nvPr/>
        </p:nvGrpSpPr>
        <p:grpSpPr>
          <a:xfrm>
            <a:off x="6595215" y="3599564"/>
            <a:ext cx="2826348" cy="341403"/>
            <a:chOff x="6621915" y="3164254"/>
            <a:chExt cx="2826348" cy="3414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36284B-C951-434D-B707-A13265E95A0C}"/>
                </a:ext>
              </a:extLst>
            </p:cNvPr>
            <p:cNvSpPr/>
            <p:nvPr/>
          </p:nvSpPr>
          <p:spPr bwMode="auto">
            <a:xfrm>
              <a:off x="6954279" y="3187387"/>
              <a:ext cx="2493984" cy="31827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WindowsAzure.Storage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9.3.1</a:t>
              </a:r>
            </a:p>
          </p:txBody>
        </p:sp>
        <p:sp>
          <p:nvSpPr>
            <p:cNvPr id="33" name="Bent-Up Arrow 32">
              <a:extLst>
                <a:ext uri="{FF2B5EF4-FFF2-40B4-BE49-F238E27FC236}">
                  <a16:creationId xmlns:a16="http://schemas.microsoft.com/office/drawing/2014/main" id="{B96D9405-E463-334B-9381-33BF82A1121D}"/>
                </a:ext>
              </a:extLst>
            </p:cNvPr>
            <p:cNvSpPr/>
            <p:nvPr/>
          </p:nvSpPr>
          <p:spPr bwMode="auto">
            <a:xfrm rot="5400000">
              <a:off x="6662539" y="3123630"/>
              <a:ext cx="251115" cy="332364"/>
            </a:xfrm>
            <a:prstGeom prst="bentUp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0FDE29A-BFE4-F040-A73D-E7EF56BB0906}"/>
              </a:ext>
            </a:extLst>
          </p:cNvPr>
          <p:cNvSpPr/>
          <p:nvPr/>
        </p:nvSpPr>
        <p:spPr bwMode="auto">
          <a:xfrm>
            <a:off x="6927578" y="3622076"/>
            <a:ext cx="2493984" cy="318270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WindowsAzure.Storage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9.5.0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7185A2-AC8E-CD42-ADC1-7C3F3DD2CAAA}"/>
              </a:ext>
            </a:extLst>
          </p:cNvPr>
          <p:cNvGrpSpPr/>
          <p:nvPr/>
        </p:nvGrpSpPr>
        <p:grpSpPr>
          <a:xfrm>
            <a:off x="8619893" y="2668982"/>
            <a:ext cx="3479037" cy="2346950"/>
            <a:chOff x="8619893" y="2471477"/>
            <a:chExt cx="3572107" cy="234695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86A3EF-7DF8-47D0-A308-7B15FEB5DAE7}"/>
                </a:ext>
              </a:extLst>
            </p:cNvPr>
            <p:cNvSpPr/>
            <p:nvPr/>
          </p:nvSpPr>
          <p:spPr bwMode="auto">
            <a:xfrm>
              <a:off x="8619893" y="3767580"/>
              <a:ext cx="3572107" cy="10508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9144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public static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Run(…,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1080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 </a:t>
              </a:r>
              <a:r>
                <a: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267F99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CloudBlockBlob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1080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blob,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…)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)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  <a:p>
              <a:pPr marL="9144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{</a:t>
              </a:r>
            </a:p>
            <a:p>
              <a:pPr marL="9144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1080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   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//Function code...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;</a:t>
              </a:r>
            </a:p>
            <a:p>
              <a:pPr marL="9144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onsolas" panose="020B0609020204030204" pitchFamily="49" charset="0"/>
                  <a:ea typeface="Menlo"/>
                  <a:cs typeface="Menlo"/>
                </a:rPr>
                <a:t>}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5E0236-F9F8-4F18-A8DE-F03C1BCB313B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 flipV="1">
              <a:off x="8771720" y="2471477"/>
              <a:ext cx="1783375" cy="134989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3" descr="Checkmark">
            <a:extLst>
              <a:ext uri="{FF2B5EF4-FFF2-40B4-BE49-F238E27FC236}">
                <a16:creationId xmlns:a16="http://schemas.microsoft.com/office/drawing/2014/main" id="{5237E9D7-8549-447B-8C10-27B033D1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799" y="4247090"/>
            <a:ext cx="542792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9CDA8-1C3C-4650-AD6F-30A23C1A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434622"/>
            <a:ext cx="11018520" cy="553998"/>
          </a:xfrm>
        </p:spPr>
        <p:txBody>
          <a:bodyPr/>
          <a:lstStyle/>
          <a:p>
            <a:r>
              <a:rPr lang="en-US"/>
              <a:t>Assembly Isolation - Bindings: 2.0 Model</a:t>
            </a:r>
          </a:p>
        </p:txBody>
      </p:sp>
    </p:spTree>
    <p:extLst>
      <p:ext uri="{BB962C8B-B14F-4D97-AF65-F5344CB8AC3E}">
        <p14:creationId xmlns:p14="http://schemas.microsoft.com/office/powerpoint/2010/main" val="351052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svg="http://schemas.microsoft.com/office/drawing/2016/SVG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4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340" y="2801510"/>
            <a:ext cx="6185325" cy="1523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627" dirty="0"/>
              <a:t>Dev + Hosting</a:t>
            </a:r>
          </a:p>
        </p:txBody>
      </p:sp>
    </p:spTree>
    <p:extLst>
      <p:ext uri="{BB962C8B-B14F-4D97-AF65-F5344CB8AC3E}">
        <p14:creationId xmlns:p14="http://schemas.microsoft.com/office/powerpoint/2010/main" val="3675787350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zure Event">
  <a:themeElements>
    <a:clrScheme name="Azure">
      <a:dk1>
        <a:srgbClr val="343434"/>
      </a:dk1>
      <a:lt1>
        <a:srgbClr val="FFFFFF"/>
      </a:lt1>
      <a:dk2>
        <a:srgbClr val="0072C6"/>
      </a:dk2>
      <a:lt2>
        <a:srgbClr val="D2D2D2"/>
      </a:lt2>
      <a:accent1>
        <a:srgbClr val="008272"/>
      </a:accent1>
      <a:accent2>
        <a:srgbClr val="68217A"/>
      </a:accent2>
      <a:accent3>
        <a:srgbClr val="00BCF2"/>
      </a:accent3>
      <a:accent4>
        <a:srgbClr val="7FBA00"/>
      </a:accent4>
      <a:accent5>
        <a:srgbClr val="FF8C00"/>
      </a:accent5>
      <a:accent6>
        <a:srgbClr val="FF0000"/>
      </a:accent6>
      <a:hlink>
        <a:srgbClr val="00BCF2"/>
      </a:hlink>
      <a:folHlink>
        <a:srgbClr val="008DB5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PC2014_Vision_Template" id="{6725F95B-ED7E-483B-990E-BF1D701C66CE}" vid="{D49783E1-D2BA-4B43-BCCD-EA3DF0856883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9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1197</Words>
  <Application>Microsoft Office PowerPoint</Application>
  <PresentationFormat>Widescreen</PresentationFormat>
  <Paragraphs>334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Segoe Pro</vt:lpstr>
      <vt:lpstr>Segoe UI</vt:lpstr>
      <vt:lpstr>Segoe UI Light</vt:lpstr>
      <vt:lpstr>Segoe UI Semibold</vt:lpstr>
      <vt:lpstr>Segoe UI Semilight</vt:lpstr>
      <vt:lpstr>Times New Roman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5-50111_Build 2017_LIGHT GRAY TEMPLATE</vt:lpstr>
      <vt:lpstr>1_5-50203_Microsoft_Ignite_Template</vt:lpstr>
      <vt:lpstr>Azure Event</vt:lpstr>
      <vt:lpstr>Azure Functions</vt:lpstr>
      <vt:lpstr>Intro</vt:lpstr>
      <vt:lpstr>What’s with the Cloud? </vt:lpstr>
      <vt:lpstr>Where does Serverless fit in?</vt:lpstr>
      <vt:lpstr>Azure Functions</vt:lpstr>
      <vt:lpstr>Full integration with Azure ecosystem Functions is the center piece of the Serverless platform</vt:lpstr>
      <vt:lpstr>Functions 2.0 – What’s New</vt:lpstr>
      <vt:lpstr>Assembly Isolation - Bindings: 2.0 Model</vt:lpstr>
      <vt:lpstr>Dev + Hosting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Hosting Models</vt:lpstr>
      <vt:lpstr>Demo</vt:lpstr>
      <vt:lpstr>Durable Functions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Shahed Chowdhuri</cp:lastModifiedBy>
  <cp:revision>9</cp:revision>
  <dcterms:created xsi:type="dcterms:W3CDTF">2014-06-19T07:13:47Z</dcterms:created>
  <dcterms:modified xsi:type="dcterms:W3CDTF">2019-01-13T07:34:49Z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shchowd@microsoft.com</vt:lpwstr>
  </property>
  <property fmtid="{D5CDD505-2E9C-101B-9397-08002B2CF9AE}" pid="6" name="MSIP_Label_f42aa342-8706-4288-bd11-ebb85995028c_SetDate">
    <vt:lpwstr>2017-10-06T13:44:14.2659651-04:00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