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2"/>
  </p:notesMasterIdLst>
  <p:handoutMasterIdLst>
    <p:handoutMasterId r:id="rId73"/>
  </p:handoutMasterIdLst>
  <p:sldIdLst>
    <p:sldId id="256" r:id="rId5"/>
    <p:sldId id="298" r:id="rId6"/>
    <p:sldId id="335" r:id="rId7"/>
    <p:sldId id="399" r:id="rId8"/>
    <p:sldId id="334" r:id="rId9"/>
    <p:sldId id="336" r:id="rId10"/>
    <p:sldId id="337" r:id="rId11"/>
    <p:sldId id="338" r:id="rId12"/>
    <p:sldId id="339" r:id="rId13"/>
    <p:sldId id="340" r:id="rId14"/>
    <p:sldId id="341" r:id="rId15"/>
    <p:sldId id="326" r:id="rId16"/>
    <p:sldId id="344" r:id="rId17"/>
    <p:sldId id="343" r:id="rId18"/>
    <p:sldId id="345" r:id="rId19"/>
    <p:sldId id="346" r:id="rId20"/>
    <p:sldId id="347" r:id="rId21"/>
    <p:sldId id="348" r:id="rId22"/>
    <p:sldId id="349" r:id="rId23"/>
    <p:sldId id="350" r:id="rId24"/>
    <p:sldId id="351" r:id="rId25"/>
    <p:sldId id="352" r:id="rId26"/>
    <p:sldId id="364" r:id="rId27"/>
    <p:sldId id="353" r:id="rId28"/>
    <p:sldId id="354" r:id="rId29"/>
    <p:sldId id="355" r:id="rId30"/>
    <p:sldId id="356" r:id="rId31"/>
    <p:sldId id="358" r:id="rId32"/>
    <p:sldId id="357" r:id="rId33"/>
    <p:sldId id="359" r:id="rId34"/>
    <p:sldId id="360" r:id="rId35"/>
    <p:sldId id="361" r:id="rId36"/>
    <p:sldId id="362" r:id="rId37"/>
    <p:sldId id="365" r:id="rId38"/>
    <p:sldId id="363" r:id="rId39"/>
    <p:sldId id="366" r:id="rId40"/>
    <p:sldId id="374" r:id="rId41"/>
    <p:sldId id="367" r:id="rId42"/>
    <p:sldId id="375" r:id="rId43"/>
    <p:sldId id="376" r:id="rId44"/>
    <p:sldId id="377" r:id="rId45"/>
    <p:sldId id="378" r:id="rId46"/>
    <p:sldId id="379" r:id="rId47"/>
    <p:sldId id="380" r:id="rId48"/>
    <p:sldId id="381" r:id="rId49"/>
    <p:sldId id="382" r:id="rId50"/>
    <p:sldId id="383" r:id="rId51"/>
    <p:sldId id="384" r:id="rId52"/>
    <p:sldId id="373" r:id="rId53"/>
    <p:sldId id="368" r:id="rId54"/>
    <p:sldId id="385" r:id="rId55"/>
    <p:sldId id="386" r:id="rId56"/>
    <p:sldId id="387" r:id="rId57"/>
    <p:sldId id="388" r:id="rId58"/>
    <p:sldId id="389" r:id="rId59"/>
    <p:sldId id="369" r:id="rId60"/>
    <p:sldId id="390" r:id="rId61"/>
    <p:sldId id="370" r:id="rId62"/>
    <p:sldId id="391" r:id="rId63"/>
    <p:sldId id="392" r:id="rId64"/>
    <p:sldId id="393" r:id="rId65"/>
    <p:sldId id="394" r:id="rId66"/>
    <p:sldId id="395" r:id="rId67"/>
    <p:sldId id="396" r:id="rId68"/>
    <p:sldId id="397" r:id="rId69"/>
    <p:sldId id="398" r:id="rId70"/>
    <p:sldId id="296" r:id="rId7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2"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07C10"/>
    <a:srgbClr val="333333"/>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3398" autoAdjust="0"/>
  </p:normalViewPr>
  <p:slideViewPr>
    <p:cSldViewPr>
      <p:cViewPr varScale="1">
        <p:scale>
          <a:sx n="63" d="100"/>
          <a:sy n="63" d="100"/>
        </p:scale>
        <p:origin x="240" y="6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Getting Started</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Adding the Player</a:t>
          </a:r>
        </a:p>
        <a:p>
          <a:r>
            <a:rPr lang="en-US" sz="2400" dirty="0" smtClean="0"/>
            <a:t>&gt; Adding Code</a:t>
          </a:r>
        </a:p>
        <a:p>
          <a:r>
            <a:rPr lang="en-US" sz="2400" dirty="0" smtClean="0"/>
            <a:t>&gt; Ups &amp; Downs</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Effects &amp; Objects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12/18/2014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12/18/2014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dn4.raywenderlich.com/wp-content/uploads/2014/03/RocketMouse_Unity_Resources.zi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akeupandcode.com/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Unity 2D: Step by Step</a:t>
            </a:r>
          </a:p>
          <a:p>
            <a:pPr algn="l"/>
            <a:r>
              <a:rPr lang="en-US" sz="900" dirty="0" smtClean="0"/>
              <a:t>Based on Kirill </a:t>
            </a:r>
            <a:r>
              <a:rPr lang="en-US" sz="900" dirty="0" err="1" smtClean="0"/>
              <a:t>Muzykov’s</a:t>
            </a:r>
            <a:r>
              <a:rPr lang="en-US" sz="900" dirty="0" smtClean="0"/>
              <a:t> Rocket Mouse Tutorial</a:t>
            </a:r>
          </a:p>
          <a:p>
            <a:pPr algn="l"/>
            <a:r>
              <a:rPr lang="en-US" sz="900" dirty="0" smtClean="0">
                <a:hlinkClick r:id="rId3"/>
              </a:rPr>
              <a:t>http://www.raywenderlich.com/69392/make-game-like-jetpack-joyride-unity-2d-part-1</a:t>
            </a:r>
            <a:r>
              <a:rPr lang="en-US" sz="900" dirty="0" smtClean="0"/>
              <a:t> </a:t>
            </a:r>
          </a:p>
          <a:p>
            <a:endParaRPr lang="en-US" dirty="0" smtClean="0"/>
          </a:p>
          <a:p>
            <a:r>
              <a:rPr lang="en-US" dirty="0" smtClean="0"/>
              <a:t>By Shahed Chowdhuri</a:t>
            </a:r>
          </a:p>
          <a:p>
            <a:r>
              <a:rPr lang="en-US" dirty="0" smtClean="0"/>
              <a:t>Senior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12/18/2014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Web: OnekSoft.com</a:t>
            </a:r>
          </a:p>
          <a:p>
            <a:r>
              <a:rPr lang="en-US" dirty="0" smtClean="0"/>
              <a:t>Email: games@OnekSoft.com</a:t>
            </a:r>
          </a:p>
          <a:p>
            <a:r>
              <a:rPr lang="en-US" dirty="0" smtClean="0"/>
              <a:t>Twitter: @</a:t>
            </a:r>
            <a:r>
              <a:rPr lang="en-US" dirty="0" err="1" smtClean="0"/>
              <a:t>OnekSoftGames</a:t>
            </a:r>
            <a:endParaRPr lang="en-US" dirty="0" smtClean="0"/>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R&amp;D: OnekSoftLabs.com</a:t>
            </a:r>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67</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Getting Started</a:t>
            </a:r>
          </a:p>
          <a:p>
            <a:pPr lvl="0"/>
            <a:r>
              <a:rPr lang="en-US" sz="900" dirty="0" smtClean="0"/>
              <a:t>&gt; Adding the Player</a:t>
            </a:r>
          </a:p>
          <a:p>
            <a:pPr lvl="0"/>
            <a:r>
              <a:rPr lang="en-US" sz="900" dirty="0" smtClean="0"/>
              <a:t>&gt; Adding Code</a:t>
            </a:r>
          </a:p>
          <a:p>
            <a:pPr lvl="0"/>
            <a:r>
              <a:rPr lang="en-US" sz="900" dirty="0" smtClean="0"/>
              <a:t>&gt; Ups &amp; Downs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Effects &amp; Objects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Started</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108460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US" dirty="0" smtClean="0"/>
              <a:t>Download Resources</a:t>
            </a:r>
            <a:endParaRPr lang="en-US" sz="900" dirty="0" smtClean="0">
              <a:gradFill>
                <a:gsLst>
                  <a:gs pos="2917">
                    <a:schemeClr val="tx1"/>
                  </a:gs>
                  <a:gs pos="30000">
                    <a:schemeClr val="tx1"/>
                  </a:gs>
                </a:gsLst>
                <a:lin ang="5400000" scaled="0"/>
              </a:gradFill>
            </a:endParaRPr>
          </a:p>
          <a:p>
            <a:pPr>
              <a:lnSpc>
                <a:spcPct val="90000"/>
              </a:lnSpc>
              <a:spcAft>
                <a:spcPts val="600"/>
              </a:spcAft>
            </a:pPr>
            <a:endParaRPr lang="en-US" sz="900" dirty="0" smtClean="0">
              <a:gradFill>
                <a:gsLst>
                  <a:gs pos="2917">
                    <a:schemeClr val="tx1"/>
                  </a:gs>
                  <a:gs pos="30000">
                    <a:schemeClr val="tx1"/>
                  </a:gs>
                </a:gsLst>
                <a:lin ang="5400000" scaled="0"/>
              </a:gradFill>
            </a:endParaRPr>
          </a:p>
          <a:p>
            <a:pPr>
              <a:lnSpc>
                <a:spcPct val="90000"/>
              </a:lnSpc>
              <a:spcAft>
                <a:spcPts val="600"/>
              </a:spcAft>
            </a:pPr>
            <a:r>
              <a:rPr lang="en-US" sz="900" dirty="0" smtClean="0">
                <a:gradFill>
                  <a:gsLst>
                    <a:gs pos="2917">
                      <a:schemeClr val="tx1"/>
                    </a:gs>
                    <a:gs pos="30000">
                      <a:schemeClr val="tx1"/>
                    </a:gs>
                  </a:gsLst>
                  <a:lin ang="5400000" scaled="0"/>
                </a:gradFill>
              </a:rPr>
              <a:t>Kirill’s original Rocket Mouse resources:</a:t>
            </a:r>
          </a:p>
          <a:p>
            <a:pPr marL="342900" indent="-342900">
              <a:lnSpc>
                <a:spcPct val="90000"/>
              </a:lnSpc>
              <a:spcAft>
                <a:spcPts val="600"/>
              </a:spcAft>
              <a:buFont typeface="Arial" panose="020B0604020202020204" pitchFamily="34" charset="0"/>
              <a:buChar char="•"/>
            </a:pPr>
            <a:r>
              <a:rPr lang="en-US" sz="800" dirty="0" smtClean="0">
                <a:gradFill>
                  <a:gsLst>
                    <a:gs pos="2917">
                      <a:schemeClr val="tx1"/>
                    </a:gs>
                    <a:gs pos="30000">
                      <a:schemeClr val="tx1"/>
                    </a:gs>
                  </a:gsLst>
                  <a:lin ang="5400000" scaled="0"/>
                </a:gradFill>
                <a:hlinkClick r:id="rId3"/>
              </a:rPr>
              <a:t>http://cdn4.raywenderlich.com/wp-content/uploads/2014/03/RocketMouse_Unity_Resources.zip</a:t>
            </a:r>
            <a:r>
              <a:rPr lang="en-US" sz="900" dirty="0" smtClean="0">
                <a:gradFill>
                  <a:gsLst>
                    <a:gs pos="2917">
                      <a:schemeClr val="tx1"/>
                    </a:gs>
                    <a:gs pos="30000">
                      <a:schemeClr val="tx1"/>
                    </a:gs>
                  </a:gsLst>
                  <a:lin ang="5400000" scaled="0"/>
                </a:gradFill>
              </a:rPr>
              <a:t> </a:t>
            </a:r>
          </a:p>
          <a:p>
            <a:pPr>
              <a:lnSpc>
                <a:spcPct val="90000"/>
              </a:lnSpc>
              <a:spcAft>
                <a:spcPts val="600"/>
              </a:spcAft>
            </a:pPr>
            <a:endParaRPr lang="en-US" sz="900" dirty="0" smtClean="0">
              <a:gradFill>
                <a:gsLst>
                  <a:gs pos="2917">
                    <a:schemeClr val="tx1"/>
                  </a:gs>
                  <a:gs pos="30000">
                    <a:schemeClr val="tx1"/>
                  </a:gs>
                </a:gsLst>
                <a:lin ang="5400000" scaled="0"/>
              </a:gradFill>
            </a:endParaRPr>
          </a:p>
          <a:p>
            <a:pPr>
              <a:lnSpc>
                <a:spcPct val="90000"/>
              </a:lnSpc>
              <a:spcAft>
                <a:spcPts val="600"/>
              </a:spcAft>
            </a:pPr>
            <a:r>
              <a:rPr lang="en-US" sz="900" dirty="0" smtClean="0">
                <a:gradFill>
                  <a:gsLst>
                    <a:gs pos="2917">
                      <a:schemeClr val="tx1"/>
                    </a:gs>
                    <a:gs pos="30000">
                      <a:schemeClr val="tx1"/>
                    </a:gs>
                  </a:gsLst>
                  <a:lin ang="5400000" scaled="0"/>
                </a:gradFill>
              </a:rPr>
              <a:t>Ninja Cat Flyer resources (Ninja Cat graphics added to above)</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Location: </a:t>
            </a:r>
            <a:r>
              <a:rPr lang="en-US" sz="900" dirty="0" smtClean="0">
                <a:gradFill>
                  <a:gsLst>
                    <a:gs pos="2917">
                      <a:schemeClr val="tx1"/>
                    </a:gs>
                    <a:gs pos="30000">
                      <a:schemeClr val="tx1"/>
                    </a:gs>
                  </a:gsLst>
                  <a:lin ang="5400000" scaled="0"/>
                </a:gradFill>
                <a:hlinkClick r:id="rId4"/>
              </a:rPr>
              <a:t>http://WakeUpAndCode.com/u</a:t>
            </a:r>
            <a:endParaRPr lang="en-US" sz="9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File: NinjaCatFlyerResources.zip</a:t>
            </a:r>
          </a:p>
          <a:p>
            <a:pPr>
              <a:lnSpc>
                <a:spcPct val="90000"/>
              </a:lnSpc>
              <a:spcAft>
                <a:spcPts val="600"/>
              </a:spcAft>
            </a:pPr>
            <a:r>
              <a:rPr lang="en-US" sz="900" dirty="0" smtClean="0">
                <a:gradFill>
                  <a:gsLst>
                    <a:gs pos="2917">
                      <a:schemeClr val="tx1"/>
                    </a:gs>
                    <a:gs pos="30000">
                      <a:schemeClr val="tx1"/>
                    </a:gs>
                  </a:gsLst>
                  <a:lin ang="5400000" scaled="0"/>
                </a:gradFill>
              </a:rPr>
              <a:t> </a:t>
            </a:r>
          </a:p>
          <a:p>
            <a:pPr>
              <a:lnSpc>
                <a:spcPct val="90000"/>
              </a:lnSpc>
              <a:spcAft>
                <a:spcPts val="600"/>
              </a:spcAft>
            </a:pPr>
            <a:endParaRPr lang="en-US" sz="900" dirty="0" smtClean="0">
              <a:gradFill>
                <a:gsLst>
                  <a:gs pos="2917">
                    <a:schemeClr val="tx1"/>
                  </a:gs>
                  <a:gs pos="30000">
                    <a:schemeClr val="tx1"/>
                  </a:gs>
                </a:gsLst>
                <a:lin ang="5400000" scaled="0"/>
              </a:gradFill>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E2A3503-AC92-4FDE-8999-578D5AFACBC7}" type="datetime1">
              <a:rPr lang="en-US" smtClean="0"/>
              <a:t>12/18/2014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15513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the Player</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47019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Code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328011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a:t>
            </a:r>
            <a:r>
              <a:rPr lang="en-US" baseline="0" dirty="0" smtClean="0"/>
              <a:t> and Downs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128852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Effects &amp; Objects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225202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7C44FE2-D7A1-4067-AB81-29F651E5BB93}" type="datetime1">
              <a:rPr lang="en-US" smtClean="0"/>
              <a:t>12/18/2014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380452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4.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4.xml"/><Relationship Id="rId4" Type="http://schemas.openxmlformats.org/officeDocument/2006/relationships/image" Target="../media/image64.gif"/></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akeupandcode.com/public_downloads/ms-UnityGameDev-ShahedChowdhuri-Meetup-2014-06-11.pptx"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hyperlink" Target="http://cdn4.raywenderlich.com/wp-content/uploads/2014/03/RocketMouse_Unity_Resources.zip" TargetMode="External"/><Relationship Id="rId4" Type="http://schemas.openxmlformats.org/officeDocument/2006/relationships/hyperlink" Target="http://wakeupandcode.com/u"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4.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4.xml"/><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5.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918649"/>
          </a:xfrm>
        </p:spPr>
        <p:txBody>
          <a:bodyPr/>
          <a:lstStyle/>
          <a:p>
            <a:r>
              <a:rPr lang="en-US" sz="5400" b="1" dirty="0"/>
              <a:t>Unity 2D: Step by </a:t>
            </a:r>
            <a:r>
              <a:rPr lang="en-US" sz="5400" b="1" dirty="0" smtClean="0"/>
              <a:t>Step, Part 1</a:t>
            </a:r>
            <a:endParaRPr lang="en-US" sz="5400" dirty="0"/>
          </a:p>
        </p:txBody>
      </p:sp>
      <p:sp>
        <p:nvSpPr>
          <p:cNvPr id="4" name="Title 1"/>
          <p:cNvSpPr txBox="1">
            <a:spLocks/>
          </p:cNvSpPr>
          <p:nvPr/>
        </p:nvSpPr>
        <p:spPr>
          <a:xfrm>
            <a:off x="366141" y="3035813"/>
            <a:ext cx="11978509" cy="918643"/>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Derived from Kirill </a:t>
            </a:r>
            <a:r>
              <a:rPr lang="en-US" sz="2448" dirty="0" err="1" smtClean="0"/>
              <a:t>Muzykov’s</a:t>
            </a:r>
            <a:r>
              <a:rPr lang="en-US" sz="2448" dirty="0" smtClean="0"/>
              <a:t> Rocket Mouse Tutorial</a:t>
            </a:r>
          </a:p>
          <a:p>
            <a:pPr algn="l"/>
            <a:r>
              <a:rPr lang="en-US" sz="2448" dirty="0">
                <a:hlinkClick r:id="rId3"/>
              </a:rPr>
              <a:t>http://</a:t>
            </a:r>
            <a:r>
              <a:rPr lang="en-US" sz="2448" dirty="0" smtClean="0">
                <a:hlinkClick r:id="rId3"/>
              </a:rPr>
              <a:t>www.raywenderlich.com/69392/make-game-like-jetpack-joyride-unity-2d-part-1</a:t>
            </a:r>
            <a:r>
              <a:rPr lang="en-US" sz="2448" dirty="0" smtClean="0"/>
              <a:t> </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 Dimensions (Width &amp; Height)</a:t>
            </a:r>
            <a:endParaRPr lang="en-US" dirty="0"/>
          </a:p>
        </p:txBody>
      </p:sp>
      <p:sp>
        <p:nvSpPr>
          <p:cNvPr id="27" name="TextBox 26"/>
          <p:cNvSpPr txBox="1"/>
          <p:nvPr/>
        </p:nvSpPr>
        <p:spPr>
          <a:xfrm>
            <a:off x="274638" y="4867574"/>
            <a:ext cx="4552272" cy="1855893"/>
          </a:xfrm>
          <a:prstGeom prst="rect">
            <a:avLst/>
          </a:prstGeom>
          <a:noFill/>
        </p:spPr>
        <p:txBody>
          <a:bodyPr wrap="none" lIns="182880" tIns="146304" rIns="182880" bIns="146304" rtlCol="0">
            <a:spAutoFit/>
          </a:bodyPr>
          <a:lstStyle/>
          <a:p>
            <a:pPr marL="457200" indent="-457200">
              <a:lnSpc>
                <a:spcPct val="90000"/>
              </a:lnSpc>
              <a:spcAft>
                <a:spcPts val="600"/>
              </a:spcAft>
              <a:buFont typeface="+mj-lt"/>
              <a:buAutoNum type="arabicPeriod"/>
            </a:pPr>
            <a:r>
              <a:rPr lang="en-US" sz="2400" dirty="0" smtClean="0">
                <a:solidFill>
                  <a:srgbClr val="FF0000"/>
                </a:solidFill>
              </a:rPr>
              <a:t>In the Game panel…</a:t>
            </a:r>
          </a:p>
          <a:p>
            <a:pPr marL="457200" indent="-457200">
              <a:lnSpc>
                <a:spcPct val="90000"/>
              </a:lnSpc>
              <a:spcAft>
                <a:spcPts val="600"/>
              </a:spcAft>
              <a:buFont typeface="+mj-lt"/>
              <a:buAutoNum type="arabicPeriod"/>
            </a:pPr>
            <a:r>
              <a:rPr lang="en-US" sz="2400" dirty="0">
                <a:solidFill>
                  <a:srgbClr val="FF0000"/>
                </a:solidFill>
              </a:rPr>
              <a:t>Click the list of </a:t>
            </a:r>
            <a:r>
              <a:rPr lang="en-US" sz="2400" dirty="0" smtClean="0">
                <a:solidFill>
                  <a:srgbClr val="FF0000"/>
                </a:solidFill>
              </a:rPr>
              <a:t>dimensions</a:t>
            </a:r>
          </a:p>
          <a:p>
            <a:pPr marL="457200" indent="-457200">
              <a:lnSpc>
                <a:spcPct val="90000"/>
              </a:lnSpc>
              <a:spcAft>
                <a:spcPts val="600"/>
              </a:spcAft>
              <a:buFont typeface="+mj-lt"/>
              <a:buAutoNum type="arabicPeriod"/>
            </a:pPr>
            <a:r>
              <a:rPr lang="en-US" sz="2400" dirty="0">
                <a:solidFill>
                  <a:srgbClr val="FF0000"/>
                </a:solidFill>
              </a:rPr>
              <a:t>Click </a:t>
            </a:r>
            <a:r>
              <a:rPr lang="en-US" sz="2400" dirty="0" smtClean="0">
                <a:solidFill>
                  <a:srgbClr val="FF0000"/>
                </a:solidFill>
              </a:rPr>
              <a:t>[+] </a:t>
            </a:r>
            <a:r>
              <a:rPr lang="en-US" sz="2400" dirty="0">
                <a:solidFill>
                  <a:srgbClr val="FF0000"/>
                </a:solidFill>
              </a:rPr>
              <a:t>to “Add New Item</a:t>
            </a:r>
            <a:r>
              <a:rPr lang="en-US" sz="2400" dirty="0" smtClean="0">
                <a:solidFill>
                  <a:srgbClr val="FF0000"/>
                </a:solidFill>
              </a:rPr>
              <a:t>”</a:t>
            </a:r>
            <a:endParaRPr lang="en-US" sz="2400" dirty="0">
              <a:solidFill>
                <a:srgbClr val="FF0000"/>
              </a:solidFill>
            </a:endParaRPr>
          </a:p>
          <a:p>
            <a:pPr>
              <a:lnSpc>
                <a:spcPct val="90000"/>
              </a:lnSpc>
              <a:spcAft>
                <a:spcPts val="600"/>
              </a:spcAft>
            </a:pPr>
            <a:endParaRPr lang="en-US" sz="2400" dirty="0" smtClean="0">
              <a:solidFill>
                <a:srgbClr val="FF0000"/>
              </a:solidFill>
            </a:endParaRPr>
          </a:p>
        </p:txBody>
      </p:sp>
      <p:pic>
        <p:nvPicPr>
          <p:cNvPr id="4" name="Picture 3"/>
          <p:cNvPicPr>
            <a:picLocks noChangeAspect="1"/>
          </p:cNvPicPr>
          <p:nvPr/>
        </p:nvPicPr>
        <p:blipFill rotWithShape="1">
          <a:blip r:embed="rId2"/>
          <a:srcRect t="13073"/>
          <a:stretch/>
        </p:blipFill>
        <p:spPr>
          <a:xfrm>
            <a:off x="7108227" y="1228589"/>
            <a:ext cx="4782217" cy="3163335"/>
          </a:xfrm>
          <a:prstGeom prst="rect">
            <a:avLst/>
          </a:prstGeom>
        </p:spPr>
      </p:pic>
      <p:sp>
        <p:nvSpPr>
          <p:cNvPr id="16" name="TextBox 15"/>
          <p:cNvSpPr txBox="1"/>
          <p:nvPr/>
        </p:nvSpPr>
        <p:spPr>
          <a:xfrm>
            <a:off x="393684" y="4815317"/>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solidFill>
                <a:srgbClr val="FF0000"/>
              </a:solidFill>
            </a:endParaRPr>
          </a:p>
        </p:txBody>
      </p:sp>
      <p:sp>
        <p:nvSpPr>
          <p:cNvPr id="19" name="TextBox 18"/>
          <p:cNvSpPr txBox="1"/>
          <p:nvPr/>
        </p:nvSpPr>
        <p:spPr>
          <a:xfrm>
            <a:off x="393358" y="5691798"/>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solidFill>
                <a:srgbClr val="FF0000"/>
              </a:solidFill>
            </a:endParaRPr>
          </a:p>
        </p:txBody>
      </p:sp>
      <p:pic>
        <p:nvPicPr>
          <p:cNvPr id="7" name="Picture 6"/>
          <p:cNvPicPr>
            <a:picLocks noChangeAspect="1"/>
          </p:cNvPicPr>
          <p:nvPr/>
        </p:nvPicPr>
        <p:blipFill>
          <a:blip r:embed="rId3"/>
          <a:stretch>
            <a:fillRect/>
          </a:stretch>
        </p:blipFill>
        <p:spPr>
          <a:xfrm>
            <a:off x="477959" y="1207649"/>
            <a:ext cx="3820058" cy="2505425"/>
          </a:xfrm>
          <a:prstGeom prst="rect">
            <a:avLst/>
          </a:prstGeom>
        </p:spPr>
      </p:pic>
      <p:sp>
        <p:nvSpPr>
          <p:cNvPr id="20" name="Rounded Rectangle 19"/>
          <p:cNvSpPr/>
          <p:nvPr/>
        </p:nvSpPr>
        <p:spPr bwMode="auto">
          <a:xfrm>
            <a:off x="3251319" y="1642227"/>
            <a:ext cx="1046697" cy="30057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1822339" y="1821056"/>
            <a:ext cx="358108" cy="24348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640458" y="3264361"/>
            <a:ext cx="358108" cy="24348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4396692" y="1228589"/>
            <a:ext cx="640073" cy="714210"/>
          </a:xfrm>
          <a:prstGeom prst="ellipse">
            <a:avLst/>
          </a:prstGeom>
          <a:solidFill>
            <a:schemeClr val="bg1">
              <a:alpha val="50000"/>
            </a:schemeClr>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solidFill>
                  <a:srgbClr val="FF0000"/>
                </a:solidFill>
                <a:ea typeface="Segoe UI" pitchFamily="34" charset="0"/>
                <a:cs typeface="Segoe UI" pitchFamily="34" charset="0"/>
              </a:rPr>
              <a:t>1</a:t>
            </a:r>
            <a:endParaRPr lang="en-US" sz="1200" dirty="0" smtClean="0">
              <a:solidFill>
                <a:srgbClr val="FF0000"/>
              </a:solidFill>
              <a:ea typeface="Segoe UI" pitchFamily="34" charset="0"/>
              <a:cs typeface="Segoe UI" pitchFamily="34" charset="0"/>
            </a:endParaRPr>
          </a:p>
        </p:txBody>
      </p:sp>
      <p:sp>
        <p:nvSpPr>
          <p:cNvPr id="28" name="Oval 27"/>
          <p:cNvSpPr/>
          <p:nvPr/>
        </p:nvSpPr>
        <p:spPr bwMode="auto">
          <a:xfrm>
            <a:off x="1747915" y="2062540"/>
            <a:ext cx="640073" cy="714210"/>
          </a:xfrm>
          <a:prstGeom prst="ellipse">
            <a:avLst/>
          </a:prstGeom>
          <a:solidFill>
            <a:schemeClr val="bg1">
              <a:alpha val="50000"/>
            </a:schemeClr>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solidFill>
                  <a:srgbClr val="FF0000"/>
                </a:solidFill>
                <a:ea typeface="Segoe UI" pitchFamily="34" charset="0"/>
                <a:cs typeface="Segoe UI" pitchFamily="34" charset="0"/>
              </a:rPr>
              <a:t>2</a:t>
            </a:r>
            <a:endParaRPr lang="en-US" sz="1200" dirty="0" smtClean="0">
              <a:solidFill>
                <a:srgbClr val="FF0000"/>
              </a:solidFill>
              <a:ea typeface="Segoe UI" pitchFamily="34" charset="0"/>
              <a:cs typeface="Segoe UI" pitchFamily="34" charset="0"/>
            </a:endParaRPr>
          </a:p>
        </p:txBody>
      </p:sp>
      <p:sp>
        <p:nvSpPr>
          <p:cNvPr id="29" name="Oval 28"/>
          <p:cNvSpPr/>
          <p:nvPr/>
        </p:nvSpPr>
        <p:spPr bwMode="auto">
          <a:xfrm>
            <a:off x="-45398" y="2946607"/>
            <a:ext cx="640073" cy="714210"/>
          </a:xfrm>
          <a:prstGeom prst="ellipse">
            <a:avLst/>
          </a:prstGeom>
          <a:solidFill>
            <a:schemeClr val="bg1">
              <a:alpha val="50000"/>
            </a:schemeClr>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solidFill>
                  <a:srgbClr val="FF0000"/>
                </a:solidFill>
                <a:ea typeface="Segoe UI" pitchFamily="34" charset="0"/>
                <a:cs typeface="Segoe UI" pitchFamily="34" charset="0"/>
              </a:rPr>
              <a:t>3</a:t>
            </a:r>
            <a:endParaRPr lang="en-US" sz="1200" dirty="0" smtClean="0">
              <a:solidFill>
                <a:srgbClr val="FF0000"/>
              </a:solidFill>
              <a:ea typeface="Segoe UI" pitchFamily="34" charset="0"/>
              <a:cs typeface="Segoe UI" pitchFamily="34" charset="0"/>
            </a:endParaRPr>
          </a:p>
        </p:txBody>
      </p:sp>
      <p:sp>
        <p:nvSpPr>
          <p:cNvPr id="30" name="TextBox 29"/>
          <p:cNvSpPr txBox="1"/>
          <p:nvPr/>
        </p:nvSpPr>
        <p:spPr>
          <a:xfrm>
            <a:off x="6949749" y="4815317"/>
            <a:ext cx="4841710" cy="1855893"/>
          </a:xfrm>
          <a:prstGeom prst="rect">
            <a:avLst/>
          </a:prstGeom>
          <a:noFill/>
        </p:spPr>
        <p:txBody>
          <a:bodyPr wrap="none" lIns="182880" tIns="146304" rIns="182880" bIns="146304" rtlCol="0">
            <a:spAutoFit/>
          </a:bodyPr>
          <a:lstStyle/>
          <a:p>
            <a:pPr marL="457200" indent="-457200">
              <a:lnSpc>
                <a:spcPct val="90000"/>
              </a:lnSpc>
              <a:spcAft>
                <a:spcPts val="600"/>
              </a:spcAft>
              <a:buFont typeface="+mj-lt"/>
              <a:buAutoNum type="arabicPeriod"/>
            </a:pPr>
            <a:r>
              <a:rPr lang="en-US" sz="2400" dirty="0" smtClean="0">
                <a:solidFill>
                  <a:srgbClr val="FF0000"/>
                </a:solidFill>
              </a:rPr>
              <a:t>Label it “Landscape”</a:t>
            </a:r>
          </a:p>
          <a:p>
            <a:pPr marL="457200" indent="-457200">
              <a:lnSpc>
                <a:spcPct val="90000"/>
              </a:lnSpc>
              <a:spcAft>
                <a:spcPts val="600"/>
              </a:spcAft>
              <a:buFont typeface="+mj-lt"/>
              <a:buAutoNum type="arabicPeriod"/>
            </a:pPr>
            <a:r>
              <a:rPr lang="en-US" sz="2400" dirty="0" smtClean="0">
                <a:solidFill>
                  <a:srgbClr val="FF0000"/>
                </a:solidFill>
              </a:rPr>
              <a:t>Width &amp; Height = 1136 x 640</a:t>
            </a:r>
          </a:p>
          <a:p>
            <a:pPr marL="457200" indent="-457200">
              <a:lnSpc>
                <a:spcPct val="90000"/>
              </a:lnSpc>
              <a:spcAft>
                <a:spcPts val="600"/>
              </a:spcAft>
              <a:buFont typeface="+mj-lt"/>
              <a:buAutoNum type="arabicPeriod"/>
            </a:pPr>
            <a:r>
              <a:rPr lang="en-US" sz="2400" dirty="0" smtClean="0">
                <a:solidFill>
                  <a:srgbClr val="FF0000"/>
                </a:solidFill>
              </a:rPr>
              <a:t>Click OK.</a:t>
            </a:r>
            <a:endParaRPr lang="en-US" sz="2400" dirty="0">
              <a:solidFill>
                <a:srgbClr val="FF0000"/>
              </a:solidFill>
            </a:endParaRPr>
          </a:p>
          <a:p>
            <a:pPr>
              <a:lnSpc>
                <a:spcPct val="90000"/>
              </a:lnSpc>
              <a:spcAft>
                <a:spcPts val="600"/>
              </a:spcAft>
            </a:pPr>
            <a:endParaRPr lang="en-US" sz="2400" dirty="0" smtClean="0">
              <a:solidFill>
                <a:srgbClr val="FF0000"/>
              </a:solidFill>
            </a:endParaRPr>
          </a:p>
        </p:txBody>
      </p:sp>
      <p:pic>
        <p:nvPicPr>
          <p:cNvPr id="9" name="Picture 8"/>
          <p:cNvPicPr>
            <a:picLocks noChangeAspect="1"/>
          </p:cNvPicPr>
          <p:nvPr/>
        </p:nvPicPr>
        <p:blipFill>
          <a:blip r:embed="rId4"/>
          <a:stretch>
            <a:fillRect/>
          </a:stretch>
        </p:blipFill>
        <p:spPr>
          <a:xfrm>
            <a:off x="1607216" y="5817025"/>
            <a:ext cx="404827" cy="357199"/>
          </a:xfrm>
          <a:prstGeom prst="rect">
            <a:avLst/>
          </a:prstGeom>
        </p:spPr>
      </p:pic>
      <p:sp>
        <p:nvSpPr>
          <p:cNvPr id="31" name="Rounded Rectangle 30"/>
          <p:cNvSpPr/>
          <p:nvPr/>
        </p:nvSpPr>
        <p:spPr bwMode="auto">
          <a:xfrm>
            <a:off x="7406944" y="3156296"/>
            <a:ext cx="2194536" cy="125136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96203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Camera Size</a:t>
            </a:r>
            <a:endParaRPr lang="en-US" dirty="0"/>
          </a:p>
        </p:txBody>
      </p:sp>
      <p:sp>
        <p:nvSpPr>
          <p:cNvPr id="27" name="TextBox 26"/>
          <p:cNvSpPr txBox="1"/>
          <p:nvPr/>
        </p:nvSpPr>
        <p:spPr>
          <a:xfrm>
            <a:off x="261752" y="2672584"/>
            <a:ext cx="315054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Main Camera </a:t>
            </a:r>
          </a:p>
          <a:p>
            <a:pPr>
              <a:lnSpc>
                <a:spcPct val="90000"/>
              </a:lnSpc>
              <a:spcAft>
                <a:spcPts val="600"/>
              </a:spcAft>
            </a:pPr>
            <a:r>
              <a:rPr lang="en-US" sz="2400" dirty="0" smtClean="0">
                <a:solidFill>
                  <a:srgbClr val="FF0000"/>
                </a:solidFill>
              </a:rPr>
              <a:t>in Hierarchy</a:t>
            </a:r>
          </a:p>
        </p:txBody>
      </p:sp>
      <p:sp>
        <p:nvSpPr>
          <p:cNvPr id="16" name="TextBox 15"/>
          <p:cNvSpPr txBox="1"/>
          <p:nvPr/>
        </p:nvSpPr>
        <p:spPr>
          <a:xfrm>
            <a:off x="3414787" y="5104770"/>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solidFill>
                <a:srgbClr val="FF0000"/>
              </a:solidFill>
            </a:endParaRPr>
          </a:p>
        </p:txBody>
      </p:sp>
      <p:sp>
        <p:nvSpPr>
          <p:cNvPr id="19" name="TextBox 18"/>
          <p:cNvSpPr txBox="1"/>
          <p:nvPr/>
        </p:nvSpPr>
        <p:spPr>
          <a:xfrm>
            <a:off x="393358" y="5691798"/>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solidFill>
                <a:srgbClr val="FF0000"/>
              </a:solidFill>
            </a:endParaRPr>
          </a:p>
        </p:txBody>
      </p:sp>
      <p:sp>
        <p:nvSpPr>
          <p:cNvPr id="30" name="TextBox 29"/>
          <p:cNvSpPr txBox="1"/>
          <p:nvPr/>
        </p:nvSpPr>
        <p:spPr>
          <a:xfrm>
            <a:off x="3239802" y="5022248"/>
            <a:ext cx="28394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Update Size to 3.2</a:t>
            </a:r>
          </a:p>
        </p:txBody>
      </p:sp>
      <p:pic>
        <p:nvPicPr>
          <p:cNvPr id="2" name="Picture 1"/>
          <p:cNvPicPr>
            <a:picLocks noChangeAspect="1"/>
          </p:cNvPicPr>
          <p:nvPr/>
        </p:nvPicPr>
        <p:blipFill>
          <a:blip r:embed="rId2"/>
          <a:stretch>
            <a:fillRect/>
          </a:stretch>
        </p:blipFill>
        <p:spPr>
          <a:xfrm>
            <a:off x="3414461" y="1834638"/>
            <a:ext cx="4572000" cy="2447925"/>
          </a:xfrm>
          <a:prstGeom prst="rect">
            <a:avLst/>
          </a:prstGeom>
        </p:spPr>
      </p:pic>
      <p:sp>
        <p:nvSpPr>
          <p:cNvPr id="18" name="Rounded Rectangle 17"/>
          <p:cNvSpPr/>
          <p:nvPr/>
        </p:nvSpPr>
        <p:spPr bwMode="auto">
          <a:xfrm>
            <a:off x="3387244" y="2140813"/>
            <a:ext cx="1545170" cy="17400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5307462" y="3969593"/>
            <a:ext cx="1737341"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4" name="Straight Arrow Connector 23"/>
          <p:cNvCxnSpPr/>
          <p:nvPr/>
        </p:nvCxnSpPr>
        <p:spPr>
          <a:xfrm flipV="1">
            <a:off x="3240078" y="2525306"/>
            <a:ext cx="359407" cy="37215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700461" y="4450243"/>
            <a:ext cx="251899" cy="6617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85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Adding the Player</a:t>
            </a:r>
            <a:endParaRPr lang="en-US" dirty="0"/>
          </a:p>
        </p:txBody>
      </p:sp>
    </p:spTree>
    <p:extLst>
      <p:ext uri="{BB962C8B-B14F-4D97-AF65-F5344CB8AC3E}">
        <p14:creationId xmlns:p14="http://schemas.microsoft.com/office/powerpoint/2010/main" val="85491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8448" y="1573101"/>
            <a:ext cx="9344025" cy="5067300"/>
          </a:xfrm>
          <a:prstGeom prst="rect">
            <a:avLst/>
          </a:prstGeom>
        </p:spPr>
      </p:pic>
      <p:pic>
        <p:nvPicPr>
          <p:cNvPr id="4" name="Picture 3"/>
          <p:cNvPicPr>
            <a:picLocks noChangeAspect="1"/>
          </p:cNvPicPr>
          <p:nvPr/>
        </p:nvPicPr>
        <p:blipFill>
          <a:blip r:embed="rId3"/>
          <a:stretch>
            <a:fillRect/>
          </a:stretch>
        </p:blipFill>
        <p:spPr>
          <a:xfrm>
            <a:off x="4969254" y="2098073"/>
            <a:ext cx="6715125" cy="2924175"/>
          </a:xfrm>
          <a:prstGeom prst="rect">
            <a:avLst/>
          </a:prstGeom>
        </p:spPr>
      </p:pic>
      <p:sp>
        <p:nvSpPr>
          <p:cNvPr id="3" name="Title 2"/>
          <p:cNvSpPr>
            <a:spLocks noGrp="1"/>
          </p:cNvSpPr>
          <p:nvPr>
            <p:ph type="title"/>
          </p:nvPr>
        </p:nvSpPr>
        <p:spPr/>
        <p:txBody>
          <a:bodyPr/>
          <a:lstStyle/>
          <a:p>
            <a:r>
              <a:rPr lang="en-US" dirty="0" smtClean="0"/>
              <a:t>Add Audio &amp; Sprites to Assets</a:t>
            </a:r>
            <a:endParaRPr lang="en-US" dirty="0"/>
          </a:p>
        </p:txBody>
      </p:sp>
      <p:sp>
        <p:nvSpPr>
          <p:cNvPr id="16" name="TextBox 15"/>
          <p:cNvSpPr txBox="1"/>
          <p:nvPr/>
        </p:nvSpPr>
        <p:spPr>
          <a:xfrm>
            <a:off x="3414787" y="5104770"/>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solidFill>
                <a:srgbClr val="FF0000"/>
              </a:solidFill>
            </a:endParaRPr>
          </a:p>
        </p:txBody>
      </p:sp>
      <p:sp>
        <p:nvSpPr>
          <p:cNvPr id="19" name="TextBox 18"/>
          <p:cNvSpPr txBox="1"/>
          <p:nvPr/>
        </p:nvSpPr>
        <p:spPr>
          <a:xfrm>
            <a:off x="393358" y="5691798"/>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solidFill>
                <a:srgbClr val="FF0000"/>
              </a:solidFill>
            </a:endParaRPr>
          </a:p>
        </p:txBody>
      </p:sp>
      <p:sp>
        <p:nvSpPr>
          <p:cNvPr id="30" name="TextBox 29"/>
          <p:cNvSpPr txBox="1"/>
          <p:nvPr/>
        </p:nvSpPr>
        <p:spPr>
          <a:xfrm>
            <a:off x="3239802" y="5022248"/>
            <a:ext cx="23369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to Assets</a:t>
            </a:r>
          </a:p>
        </p:txBody>
      </p:sp>
      <p:sp>
        <p:nvSpPr>
          <p:cNvPr id="23" name="Rounded Rectangle 22"/>
          <p:cNvSpPr/>
          <p:nvPr/>
        </p:nvSpPr>
        <p:spPr bwMode="auto">
          <a:xfrm>
            <a:off x="8671972" y="3732325"/>
            <a:ext cx="1966194" cy="113652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23" idx="2"/>
            <a:endCxn id="30" idx="2"/>
          </p:cNvCxnSpPr>
          <p:nvPr/>
        </p:nvCxnSpPr>
        <p:spPr>
          <a:xfrm rot="5400000">
            <a:off x="6641050" y="2636092"/>
            <a:ext cx="781265" cy="5246774"/>
          </a:xfrm>
          <a:prstGeom prst="curvedConnector3">
            <a:avLst>
              <a:gd name="adj1" fmla="val 12926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1061376" y="5051725"/>
            <a:ext cx="950667" cy="151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66106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Audio &amp; Sprites subfolders  </a:t>
            </a:r>
            <a:endParaRPr lang="en-US" dirty="0"/>
          </a:p>
        </p:txBody>
      </p:sp>
      <p:pic>
        <p:nvPicPr>
          <p:cNvPr id="2" name="Picture 1"/>
          <p:cNvPicPr>
            <a:picLocks noChangeAspect="1"/>
          </p:cNvPicPr>
          <p:nvPr/>
        </p:nvPicPr>
        <p:blipFill>
          <a:blip r:embed="rId2"/>
          <a:stretch>
            <a:fillRect/>
          </a:stretch>
        </p:blipFill>
        <p:spPr>
          <a:xfrm>
            <a:off x="640458" y="1759921"/>
            <a:ext cx="3552825" cy="895350"/>
          </a:xfrm>
          <a:prstGeom prst="rect">
            <a:avLst/>
          </a:prstGeom>
        </p:spPr>
      </p:pic>
      <p:pic>
        <p:nvPicPr>
          <p:cNvPr id="8" name="Picture 7"/>
          <p:cNvPicPr>
            <a:picLocks noChangeAspect="1"/>
          </p:cNvPicPr>
          <p:nvPr/>
        </p:nvPicPr>
        <p:blipFill>
          <a:blip r:embed="rId3"/>
          <a:stretch>
            <a:fillRect/>
          </a:stretch>
        </p:blipFill>
        <p:spPr>
          <a:xfrm>
            <a:off x="640458" y="3680140"/>
            <a:ext cx="4086225" cy="1971675"/>
          </a:xfrm>
          <a:prstGeom prst="rect">
            <a:avLst/>
          </a:prstGeom>
        </p:spPr>
      </p:pic>
      <p:sp>
        <p:nvSpPr>
          <p:cNvPr id="6" name="TextBox 5"/>
          <p:cNvSpPr txBox="1"/>
          <p:nvPr/>
        </p:nvSpPr>
        <p:spPr>
          <a:xfrm>
            <a:off x="1737726" y="5955035"/>
            <a:ext cx="2782621"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Audio and Sprites</a:t>
            </a:r>
          </a:p>
          <a:p>
            <a:pPr algn="ctr">
              <a:lnSpc>
                <a:spcPct val="90000"/>
              </a:lnSpc>
              <a:spcAft>
                <a:spcPts val="600"/>
              </a:spcAft>
            </a:pPr>
            <a:r>
              <a:rPr lang="en-US" sz="2400" dirty="0" smtClean="0">
                <a:solidFill>
                  <a:srgbClr val="FF0000"/>
                </a:solidFill>
              </a:rPr>
              <a:t>subfolders</a:t>
            </a:r>
          </a:p>
        </p:txBody>
      </p:sp>
      <p:sp>
        <p:nvSpPr>
          <p:cNvPr id="7" name="Rounded Rectangle 6"/>
          <p:cNvSpPr/>
          <p:nvPr/>
        </p:nvSpPr>
        <p:spPr bwMode="auto">
          <a:xfrm>
            <a:off x="640458" y="4991408"/>
            <a:ext cx="950667" cy="151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Arrow Connector 9"/>
          <p:cNvCxnSpPr/>
          <p:nvPr/>
        </p:nvCxnSpPr>
        <p:spPr>
          <a:xfrm flipH="1" flipV="1">
            <a:off x="2286360" y="5326042"/>
            <a:ext cx="182878" cy="6289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749384" y="5294226"/>
            <a:ext cx="182878" cy="66080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4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“Fly” Sprite to Scene</a:t>
            </a:r>
            <a:endParaRPr lang="en-US" dirty="0"/>
          </a:p>
        </p:txBody>
      </p:sp>
      <p:pic>
        <p:nvPicPr>
          <p:cNvPr id="4" name="Picture 3"/>
          <p:cNvPicPr>
            <a:picLocks noChangeAspect="1"/>
          </p:cNvPicPr>
          <p:nvPr/>
        </p:nvPicPr>
        <p:blipFill>
          <a:blip r:embed="rId2"/>
          <a:stretch>
            <a:fillRect/>
          </a:stretch>
        </p:blipFill>
        <p:spPr>
          <a:xfrm>
            <a:off x="311554" y="1212849"/>
            <a:ext cx="8155627" cy="5484778"/>
          </a:xfrm>
          <a:prstGeom prst="rect">
            <a:avLst/>
          </a:prstGeom>
        </p:spPr>
      </p:pic>
      <p:sp>
        <p:nvSpPr>
          <p:cNvPr id="6" name="Rounded Rectangle 5"/>
          <p:cNvSpPr/>
          <p:nvPr/>
        </p:nvSpPr>
        <p:spPr bwMode="auto">
          <a:xfrm>
            <a:off x="3840823" y="5417481"/>
            <a:ext cx="1097268" cy="91439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6" idx="3"/>
          </p:cNvCxnSpPr>
          <p:nvPr/>
        </p:nvCxnSpPr>
        <p:spPr>
          <a:xfrm flipH="1" flipV="1">
            <a:off x="4663775" y="3405824"/>
            <a:ext cx="274316" cy="2468852"/>
          </a:xfrm>
          <a:prstGeom prst="curvedConnector4">
            <a:avLst>
              <a:gd name="adj1" fmla="val -416673"/>
              <a:gd name="adj2" fmla="val 103704"/>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95651" y="3641306"/>
            <a:ext cx="25357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into Scene</a:t>
            </a:r>
          </a:p>
        </p:txBody>
      </p:sp>
      <p:sp>
        <p:nvSpPr>
          <p:cNvPr id="17" name="Rounded Rectangle 16"/>
          <p:cNvSpPr/>
          <p:nvPr/>
        </p:nvSpPr>
        <p:spPr bwMode="auto">
          <a:xfrm>
            <a:off x="183083" y="1673229"/>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11554" y="6428057"/>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90620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Rename the Character</a:t>
            </a:r>
            <a:endParaRPr lang="en-US" dirty="0"/>
          </a:p>
        </p:txBody>
      </p:sp>
      <p:pic>
        <p:nvPicPr>
          <p:cNvPr id="2" name="Picture 1"/>
          <p:cNvPicPr>
            <a:picLocks noChangeAspect="1"/>
          </p:cNvPicPr>
          <p:nvPr/>
        </p:nvPicPr>
        <p:blipFill>
          <a:blip r:embed="rId2"/>
          <a:stretch>
            <a:fillRect/>
          </a:stretch>
        </p:blipFill>
        <p:spPr>
          <a:xfrm>
            <a:off x="3017872" y="1577043"/>
            <a:ext cx="1991003" cy="2333951"/>
          </a:xfrm>
          <a:prstGeom prst="rect">
            <a:avLst/>
          </a:prstGeom>
        </p:spPr>
      </p:pic>
      <p:pic>
        <p:nvPicPr>
          <p:cNvPr id="5" name="Picture 4"/>
          <p:cNvPicPr>
            <a:picLocks noChangeAspect="1"/>
          </p:cNvPicPr>
          <p:nvPr/>
        </p:nvPicPr>
        <p:blipFill>
          <a:blip r:embed="rId3"/>
          <a:stretch>
            <a:fillRect/>
          </a:stretch>
        </p:blipFill>
        <p:spPr>
          <a:xfrm>
            <a:off x="6675432" y="1577043"/>
            <a:ext cx="2000250" cy="2019300"/>
          </a:xfrm>
          <a:prstGeom prst="rect">
            <a:avLst/>
          </a:prstGeom>
        </p:spPr>
      </p:pic>
      <p:sp>
        <p:nvSpPr>
          <p:cNvPr id="8" name="Rounded Rectangle 7"/>
          <p:cNvSpPr/>
          <p:nvPr/>
        </p:nvSpPr>
        <p:spPr bwMode="auto">
          <a:xfrm>
            <a:off x="3017872" y="2034238"/>
            <a:ext cx="1005829" cy="16380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1132291" y="1808014"/>
            <a:ext cx="1800814"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a:t>
            </a:r>
          </a:p>
          <a:p>
            <a:pPr>
              <a:lnSpc>
                <a:spcPct val="90000"/>
              </a:lnSpc>
              <a:spcAft>
                <a:spcPts val="600"/>
              </a:spcAft>
            </a:pPr>
            <a:r>
              <a:rPr lang="en-US" sz="2400" dirty="0" smtClean="0">
                <a:solidFill>
                  <a:srgbClr val="FF0000"/>
                </a:solidFill>
              </a:rPr>
              <a:t>“Fly”</a:t>
            </a:r>
          </a:p>
          <a:p>
            <a:pPr>
              <a:lnSpc>
                <a:spcPct val="90000"/>
              </a:lnSpc>
              <a:spcAft>
                <a:spcPts val="600"/>
              </a:spcAft>
            </a:pPr>
            <a:r>
              <a:rPr lang="en-US" sz="2400" dirty="0" smtClean="0">
                <a:solidFill>
                  <a:srgbClr val="FF0000"/>
                </a:solidFill>
              </a:rPr>
              <a:t>then click</a:t>
            </a:r>
          </a:p>
          <a:p>
            <a:pPr>
              <a:lnSpc>
                <a:spcPct val="90000"/>
              </a:lnSpc>
              <a:spcAft>
                <a:spcPts val="600"/>
              </a:spcAft>
            </a:pPr>
            <a:r>
              <a:rPr lang="en-US" sz="2400" dirty="0" smtClean="0">
                <a:solidFill>
                  <a:srgbClr val="FF0000"/>
                </a:solidFill>
              </a:rPr>
              <a:t>Rename</a:t>
            </a:r>
          </a:p>
        </p:txBody>
      </p:sp>
      <p:sp>
        <p:nvSpPr>
          <p:cNvPr id="10" name="Rounded Rectangle 9"/>
          <p:cNvSpPr/>
          <p:nvPr/>
        </p:nvSpPr>
        <p:spPr bwMode="auto">
          <a:xfrm>
            <a:off x="6675432" y="2063255"/>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8694249" y="1808014"/>
            <a:ext cx="144655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a:t>
            </a:r>
          </a:p>
          <a:p>
            <a:pPr>
              <a:lnSpc>
                <a:spcPct val="90000"/>
              </a:lnSpc>
              <a:spcAft>
                <a:spcPts val="600"/>
              </a:spcAft>
            </a:pPr>
            <a:r>
              <a:rPr lang="en-US" sz="2400" dirty="0" smtClean="0">
                <a:solidFill>
                  <a:srgbClr val="FF0000"/>
                </a:solidFill>
              </a:rPr>
              <a:t>“Cat”</a:t>
            </a:r>
          </a:p>
        </p:txBody>
      </p:sp>
    </p:spTree>
    <p:extLst>
      <p:ext uri="{BB962C8B-B14F-4D97-AF65-F5344CB8AC3E}">
        <p14:creationId xmlns:p14="http://schemas.microsoft.com/office/powerpoint/2010/main" val="297610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8202" y="1485604"/>
            <a:ext cx="4810125" cy="3095625"/>
          </a:xfrm>
          <a:prstGeom prst="rect">
            <a:avLst/>
          </a:prstGeom>
        </p:spPr>
      </p:pic>
      <p:sp>
        <p:nvSpPr>
          <p:cNvPr id="3" name="Title 2"/>
          <p:cNvSpPr>
            <a:spLocks noGrp="1"/>
          </p:cNvSpPr>
          <p:nvPr>
            <p:ph type="title"/>
          </p:nvPr>
        </p:nvSpPr>
        <p:spPr/>
        <p:txBody>
          <a:bodyPr/>
          <a:lstStyle/>
          <a:p>
            <a:r>
              <a:rPr lang="en-US" dirty="0" smtClean="0"/>
              <a:t>Position the Character</a:t>
            </a:r>
            <a:endParaRPr lang="en-US" dirty="0"/>
          </a:p>
        </p:txBody>
      </p:sp>
      <p:sp>
        <p:nvSpPr>
          <p:cNvPr id="8" name="Rounded Rectangle 7"/>
          <p:cNvSpPr/>
          <p:nvPr/>
        </p:nvSpPr>
        <p:spPr bwMode="auto">
          <a:xfrm>
            <a:off x="3017872" y="2034238"/>
            <a:ext cx="1005829" cy="16380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17425" y="3573379"/>
            <a:ext cx="1943481"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“Cat”</a:t>
            </a:r>
          </a:p>
          <a:p>
            <a:pPr>
              <a:lnSpc>
                <a:spcPct val="90000"/>
              </a:lnSpc>
              <a:spcAft>
                <a:spcPts val="600"/>
              </a:spcAft>
            </a:pPr>
            <a:r>
              <a:rPr lang="en-US" sz="2400" dirty="0" smtClean="0">
                <a:solidFill>
                  <a:srgbClr val="FF0000"/>
                </a:solidFill>
              </a:rPr>
              <a:t>in the</a:t>
            </a:r>
          </a:p>
          <a:p>
            <a:pPr>
              <a:lnSpc>
                <a:spcPct val="90000"/>
              </a:lnSpc>
              <a:spcAft>
                <a:spcPts val="600"/>
              </a:spcAft>
            </a:pPr>
            <a:r>
              <a:rPr lang="en-US" sz="2400" dirty="0" smtClean="0">
                <a:solidFill>
                  <a:srgbClr val="FF0000"/>
                </a:solidFill>
              </a:rPr>
              <a:t>Hierarchy</a:t>
            </a:r>
          </a:p>
        </p:txBody>
      </p:sp>
      <p:sp>
        <p:nvSpPr>
          <p:cNvPr id="10" name="Rounded Rectangle 9"/>
          <p:cNvSpPr/>
          <p:nvPr/>
        </p:nvSpPr>
        <p:spPr bwMode="auto">
          <a:xfrm>
            <a:off x="4874540" y="2034239"/>
            <a:ext cx="2953787"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8385623" y="1485604"/>
            <a:ext cx="3392532"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the Inspector panel,</a:t>
            </a:r>
          </a:p>
          <a:p>
            <a:pPr>
              <a:lnSpc>
                <a:spcPct val="90000"/>
              </a:lnSpc>
              <a:spcAft>
                <a:spcPts val="600"/>
              </a:spcAft>
            </a:pPr>
            <a:r>
              <a:rPr lang="en-US" sz="2400" dirty="0" smtClean="0">
                <a:solidFill>
                  <a:srgbClr val="FF0000"/>
                </a:solidFill>
              </a:rPr>
              <a:t>update Position:</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Z = 0</a:t>
            </a:r>
          </a:p>
        </p:txBody>
      </p:sp>
      <p:pic>
        <p:nvPicPr>
          <p:cNvPr id="6" name="Picture 5"/>
          <p:cNvPicPr>
            <a:picLocks noChangeAspect="1"/>
          </p:cNvPicPr>
          <p:nvPr/>
        </p:nvPicPr>
        <p:blipFill>
          <a:blip r:embed="rId3"/>
          <a:stretch>
            <a:fillRect/>
          </a:stretch>
        </p:blipFill>
        <p:spPr>
          <a:xfrm>
            <a:off x="373127" y="1485604"/>
            <a:ext cx="2219325" cy="2085975"/>
          </a:xfrm>
          <a:prstGeom prst="rect">
            <a:avLst/>
          </a:prstGeom>
        </p:spPr>
      </p:pic>
      <p:cxnSp>
        <p:nvCxnSpPr>
          <p:cNvPr id="12" name="Curved Connector 11"/>
          <p:cNvCxnSpPr>
            <a:stCxn id="9" idx="3"/>
          </p:cNvCxnSpPr>
          <p:nvPr/>
        </p:nvCxnSpPr>
        <p:spPr>
          <a:xfrm flipV="1">
            <a:off x="2460906" y="2399995"/>
            <a:ext cx="1059880" cy="1896659"/>
          </a:xfrm>
          <a:prstGeom prst="curvedConnector2">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3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58744" y="1800477"/>
            <a:ext cx="2219635" cy="3286584"/>
          </a:xfrm>
          <a:prstGeom prst="rect">
            <a:avLst/>
          </a:prstGeom>
        </p:spPr>
      </p:pic>
      <p:pic>
        <p:nvPicPr>
          <p:cNvPr id="14" name="Picture 13"/>
          <p:cNvPicPr>
            <a:picLocks noChangeAspect="1"/>
          </p:cNvPicPr>
          <p:nvPr/>
        </p:nvPicPr>
        <p:blipFill>
          <a:blip r:embed="rId3"/>
          <a:stretch>
            <a:fillRect/>
          </a:stretch>
        </p:blipFill>
        <p:spPr>
          <a:xfrm>
            <a:off x="9084905" y="1751166"/>
            <a:ext cx="2162477" cy="3267531"/>
          </a:xfrm>
          <a:prstGeom prst="rect">
            <a:avLst/>
          </a:prstGeom>
        </p:spPr>
      </p:pic>
      <p:pic>
        <p:nvPicPr>
          <p:cNvPr id="2" name="Picture 1"/>
          <p:cNvPicPr>
            <a:picLocks noChangeAspect="1"/>
          </p:cNvPicPr>
          <p:nvPr/>
        </p:nvPicPr>
        <p:blipFill>
          <a:blip r:embed="rId4"/>
          <a:stretch>
            <a:fillRect/>
          </a:stretch>
        </p:blipFill>
        <p:spPr>
          <a:xfrm>
            <a:off x="1236692" y="2308555"/>
            <a:ext cx="2876550" cy="2800350"/>
          </a:xfrm>
          <a:prstGeom prst="rect">
            <a:avLst/>
          </a:prstGeom>
        </p:spPr>
      </p:pic>
      <p:sp>
        <p:nvSpPr>
          <p:cNvPr id="3" name="Title 2"/>
          <p:cNvSpPr>
            <a:spLocks noGrp="1"/>
          </p:cNvSpPr>
          <p:nvPr>
            <p:ph type="title"/>
          </p:nvPr>
        </p:nvSpPr>
        <p:spPr/>
        <p:txBody>
          <a:bodyPr/>
          <a:lstStyle/>
          <a:p>
            <a:r>
              <a:rPr lang="en-US" dirty="0" smtClean="0"/>
              <a:t>Add Circle Collider 2D Component</a:t>
            </a:r>
            <a:endParaRPr lang="en-US" dirty="0"/>
          </a:p>
        </p:txBody>
      </p:sp>
      <p:sp>
        <p:nvSpPr>
          <p:cNvPr id="9" name="TextBox 8"/>
          <p:cNvSpPr txBox="1"/>
          <p:nvPr/>
        </p:nvSpPr>
        <p:spPr>
          <a:xfrm>
            <a:off x="673928" y="5292393"/>
            <a:ext cx="109987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“Add Component”    </a:t>
            </a:r>
            <a:r>
              <a:rPr lang="en-US" sz="2400" dirty="0" smtClean="0">
                <a:solidFill>
                  <a:srgbClr val="FF0000"/>
                </a:solidFill>
                <a:sym typeface="Wingdings" panose="05000000000000000000" pitchFamily="2" charset="2"/>
              </a:rPr>
              <a:t>             Physics 2D                   Circle Collider 2D</a:t>
            </a:r>
            <a:endParaRPr lang="en-US" sz="2400" dirty="0" smtClean="0">
              <a:solidFill>
                <a:srgbClr val="FF0000"/>
              </a:solidFill>
            </a:endParaRPr>
          </a:p>
        </p:txBody>
      </p:sp>
      <p:sp>
        <p:nvSpPr>
          <p:cNvPr id="10" name="Rounded Rectangle 9"/>
          <p:cNvSpPr/>
          <p:nvPr/>
        </p:nvSpPr>
        <p:spPr bwMode="auto">
          <a:xfrm>
            <a:off x="1452560" y="4767939"/>
            <a:ext cx="2391402" cy="34096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5272860" y="2872510"/>
            <a:ext cx="1280146" cy="28739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8970442" y="2415315"/>
            <a:ext cx="1605880" cy="26440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ight Arrow 17"/>
          <p:cNvSpPr/>
          <p:nvPr/>
        </p:nvSpPr>
        <p:spPr bwMode="auto">
          <a:xfrm>
            <a:off x="4480896" y="4532551"/>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9" name="Right Arrow 18"/>
          <p:cNvSpPr/>
          <p:nvPr/>
        </p:nvSpPr>
        <p:spPr bwMode="auto">
          <a:xfrm>
            <a:off x="8047017" y="2679720"/>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20" name="Rounded Rectangle 19"/>
          <p:cNvSpPr/>
          <p:nvPr/>
        </p:nvSpPr>
        <p:spPr bwMode="auto">
          <a:xfrm>
            <a:off x="1240058" y="2312837"/>
            <a:ext cx="943722" cy="44344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52547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Radius for Circle Collider 2D</a:t>
            </a:r>
            <a:endParaRPr lang="en-US" dirty="0"/>
          </a:p>
        </p:txBody>
      </p:sp>
      <p:pic>
        <p:nvPicPr>
          <p:cNvPr id="13" name="Picture 12"/>
          <p:cNvPicPr>
            <a:picLocks noChangeAspect="1"/>
          </p:cNvPicPr>
          <p:nvPr/>
        </p:nvPicPr>
        <p:blipFill>
          <a:blip r:embed="rId2"/>
          <a:stretch>
            <a:fillRect/>
          </a:stretch>
        </p:blipFill>
        <p:spPr>
          <a:xfrm>
            <a:off x="640458" y="1394165"/>
            <a:ext cx="2886075" cy="3762375"/>
          </a:xfrm>
          <a:prstGeom prst="rect">
            <a:avLst/>
          </a:prstGeom>
        </p:spPr>
      </p:pic>
      <p:sp>
        <p:nvSpPr>
          <p:cNvPr id="17" name="Rounded Rectangle 16"/>
          <p:cNvSpPr/>
          <p:nvPr/>
        </p:nvSpPr>
        <p:spPr bwMode="auto">
          <a:xfrm>
            <a:off x="707877" y="4252779"/>
            <a:ext cx="1605880" cy="26440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4206579" y="3120161"/>
            <a:ext cx="3392532"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the Inspector panel,</a:t>
            </a:r>
          </a:p>
          <a:p>
            <a:pPr>
              <a:lnSpc>
                <a:spcPct val="90000"/>
              </a:lnSpc>
              <a:spcAft>
                <a:spcPts val="600"/>
              </a:spcAft>
            </a:pPr>
            <a:r>
              <a:rPr lang="en-US" sz="2400" dirty="0" smtClean="0">
                <a:solidFill>
                  <a:srgbClr val="FF0000"/>
                </a:solidFill>
              </a:rPr>
              <a:t>update Radius</a:t>
            </a:r>
          </a:p>
          <a:p>
            <a:pPr>
              <a:lnSpc>
                <a:spcPct val="90000"/>
              </a:lnSpc>
              <a:spcAft>
                <a:spcPts val="600"/>
              </a:spcAft>
            </a:pPr>
            <a:r>
              <a:rPr lang="en-US" sz="2400" dirty="0" smtClean="0">
                <a:solidFill>
                  <a:srgbClr val="FF0000"/>
                </a:solidFill>
              </a:rPr>
              <a:t>for Circle Collider 2D</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Radius = 0.5</a:t>
            </a:r>
          </a:p>
        </p:txBody>
      </p:sp>
    </p:spTree>
    <p:extLst>
      <p:ext uri="{BB962C8B-B14F-4D97-AF65-F5344CB8AC3E}">
        <p14:creationId xmlns:p14="http://schemas.microsoft.com/office/powerpoint/2010/main" val="192804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42593786"/>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084905" y="1751166"/>
            <a:ext cx="2191056" cy="3267531"/>
          </a:xfrm>
          <a:prstGeom prst="rect">
            <a:avLst/>
          </a:prstGeom>
        </p:spPr>
      </p:pic>
      <p:pic>
        <p:nvPicPr>
          <p:cNvPr id="5" name="Picture 4"/>
          <p:cNvPicPr>
            <a:picLocks noChangeAspect="1"/>
          </p:cNvPicPr>
          <p:nvPr/>
        </p:nvPicPr>
        <p:blipFill>
          <a:blip r:embed="rId3"/>
          <a:stretch>
            <a:fillRect/>
          </a:stretch>
        </p:blipFill>
        <p:spPr>
          <a:xfrm>
            <a:off x="5180730" y="1764954"/>
            <a:ext cx="2248214" cy="3258005"/>
          </a:xfrm>
          <a:prstGeom prst="rect">
            <a:avLst/>
          </a:prstGeom>
        </p:spPr>
      </p:pic>
      <p:pic>
        <p:nvPicPr>
          <p:cNvPr id="4" name="Picture 3"/>
          <p:cNvPicPr>
            <a:picLocks noChangeAspect="1"/>
          </p:cNvPicPr>
          <p:nvPr/>
        </p:nvPicPr>
        <p:blipFill>
          <a:blip r:embed="rId4"/>
          <a:stretch>
            <a:fillRect/>
          </a:stretch>
        </p:blipFill>
        <p:spPr>
          <a:xfrm>
            <a:off x="1448504" y="1323974"/>
            <a:ext cx="2847975" cy="3876675"/>
          </a:xfrm>
          <a:prstGeom prst="rect">
            <a:avLst/>
          </a:prstGeom>
        </p:spPr>
      </p:pic>
      <p:sp>
        <p:nvSpPr>
          <p:cNvPr id="3" name="Title 2"/>
          <p:cNvSpPr>
            <a:spLocks noGrp="1"/>
          </p:cNvSpPr>
          <p:nvPr>
            <p:ph type="title"/>
          </p:nvPr>
        </p:nvSpPr>
        <p:spPr/>
        <p:txBody>
          <a:bodyPr/>
          <a:lstStyle/>
          <a:p>
            <a:r>
              <a:rPr lang="en-US" dirty="0" smtClean="0"/>
              <a:t>Add </a:t>
            </a:r>
            <a:r>
              <a:rPr lang="en-US" dirty="0" err="1" smtClean="0"/>
              <a:t>Rigidbody</a:t>
            </a:r>
            <a:r>
              <a:rPr lang="en-US" dirty="0" smtClean="0"/>
              <a:t> 2D Component</a:t>
            </a:r>
            <a:endParaRPr lang="en-US" dirty="0"/>
          </a:p>
        </p:txBody>
      </p:sp>
      <p:sp>
        <p:nvSpPr>
          <p:cNvPr id="9" name="TextBox 8"/>
          <p:cNvSpPr txBox="1"/>
          <p:nvPr/>
        </p:nvSpPr>
        <p:spPr>
          <a:xfrm>
            <a:off x="673928" y="5292393"/>
            <a:ext cx="105090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“Add Component”    </a:t>
            </a:r>
            <a:r>
              <a:rPr lang="en-US" sz="2400" dirty="0" smtClean="0">
                <a:solidFill>
                  <a:srgbClr val="FF0000"/>
                </a:solidFill>
                <a:sym typeface="Wingdings" panose="05000000000000000000" pitchFamily="2" charset="2"/>
              </a:rPr>
              <a:t>             Physics 2D                   </a:t>
            </a:r>
            <a:r>
              <a:rPr lang="en-US" sz="2400" dirty="0" err="1" smtClean="0">
                <a:solidFill>
                  <a:srgbClr val="FF0000"/>
                </a:solidFill>
                <a:sym typeface="Wingdings" panose="05000000000000000000" pitchFamily="2" charset="2"/>
              </a:rPr>
              <a:t>Rigidbody</a:t>
            </a:r>
            <a:r>
              <a:rPr lang="en-US" sz="2400" dirty="0" smtClean="0">
                <a:solidFill>
                  <a:srgbClr val="FF0000"/>
                </a:solidFill>
                <a:sym typeface="Wingdings" panose="05000000000000000000" pitchFamily="2" charset="2"/>
              </a:rPr>
              <a:t> 2D</a:t>
            </a:r>
            <a:endParaRPr lang="en-US" sz="2400" dirty="0" smtClean="0">
              <a:solidFill>
                <a:srgbClr val="FF0000"/>
              </a:solidFill>
            </a:endParaRPr>
          </a:p>
        </p:txBody>
      </p:sp>
      <p:sp>
        <p:nvSpPr>
          <p:cNvPr id="10" name="Rounded Rectangle 9"/>
          <p:cNvSpPr/>
          <p:nvPr/>
        </p:nvSpPr>
        <p:spPr bwMode="auto">
          <a:xfrm>
            <a:off x="1647369" y="4814579"/>
            <a:ext cx="2391402" cy="34096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5120969" y="2821525"/>
            <a:ext cx="1280146" cy="28739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8961407" y="2308555"/>
            <a:ext cx="1605880" cy="26440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ight Arrow 17"/>
          <p:cNvSpPr/>
          <p:nvPr/>
        </p:nvSpPr>
        <p:spPr bwMode="auto">
          <a:xfrm>
            <a:off x="4480896" y="4532551"/>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9" name="Right Arrow 18"/>
          <p:cNvSpPr/>
          <p:nvPr/>
        </p:nvSpPr>
        <p:spPr bwMode="auto">
          <a:xfrm>
            <a:off x="8047017" y="2679720"/>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20" name="Rounded Rectangle 19"/>
          <p:cNvSpPr/>
          <p:nvPr/>
        </p:nvSpPr>
        <p:spPr bwMode="auto">
          <a:xfrm>
            <a:off x="1448504" y="1340691"/>
            <a:ext cx="943722" cy="44344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9570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2668" y="1212849"/>
            <a:ext cx="2857500" cy="5581650"/>
          </a:xfrm>
          <a:prstGeom prst="rect">
            <a:avLst/>
          </a:prstGeom>
        </p:spPr>
      </p:pic>
      <p:sp>
        <p:nvSpPr>
          <p:cNvPr id="3" name="Title 2"/>
          <p:cNvSpPr>
            <a:spLocks noGrp="1"/>
          </p:cNvSpPr>
          <p:nvPr>
            <p:ph type="title"/>
          </p:nvPr>
        </p:nvSpPr>
        <p:spPr/>
        <p:txBody>
          <a:bodyPr/>
          <a:lstStyle/>
          <a:p>
            <a:r>
              <a:rPr lang="en-US" dirty="0" smtClean="0"/>
              <a:t>Enable Fixed Angle for </a:t>
            </a:r>
            <a:r>
              <a:rPr lang="en-US" dirty="0" err="1" smtClean="0"/>
              <a:t>Rigidbody</a:t>
            </a:r>
            <a:r>
              <a:rPr lang="en-US" dirty="0" smtClean="0"/>
              <a:t> 2D</a:t>
            </a:r>
            <a:endParaRPr lang="en-US" dirty="0"/>
          </a:p>
        </p:txBody>
      </p:sp>
      <p:sp>
        <p:nvSpPr>
          <p:cNvPr id="17" name="Rounded Rectangle 16"/>
          <p:cNvSpPr/>
          <p:nvPr/>
        </p:nvSpPr>
        <p:spPr bwMode="auto">
          <a:xfrm>
            <a:off x="354749" y="5417481"/>
            <a:ext cx="1605880" cy="26440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3407122" y="4958611"/>
            <a:ext cx="3392532"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the Inspector panel,</a:t>
            </a:r>
          </a:p>
          <a:p>
            <a:pPr>
              <a:lnSpc>
                <a:spcPct val="90000"/>
              </a:lnSpc>
              <a:spcAft>
                <a:spcPts val="600"/>
              </a:spcAft>
            </a:pPr>
            <a:r>
              <a:rPr lang="en-US" sz="2400" dirty="0" smtClean="0">
                <a:solidFill>
                  <a:srgbClr val="FF0000"/>
                </a:solidFill>
              </a:rPr>
              <a:t>check “Fixed Angle”</a:t>
            </a:r>
          </a:p>
          <a:p>
            <a:pPr>
              <a:lnSpc>
                <a:spcPct val="90000"/>
              </a:lnSpc>
              <a:spcAft>
                <a:spcPts val="600"/>
              </a:spcAft>
            </a:pPr>
            <a:endParaRPr lang="en-US" sz="2400" dirty="0" smtClean="0">
              <a:solidFill>
                <a:srgbClr val="FF0000"/>
              </a:solidFill>
            </a:endParaRPr>
          </a:p>
        </p:txBody>
      </p:sp>
    </p:spTree>
    <p:extLst>
      <p:ext uri="{BB962C8B-B14F-4D97-AF65-F5344CB8AC3E}">
        <p14:creationId xmlns:p14="http://schemas.microsoft.com/office/powerpoint/2010/main" val="263753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969825"/>
            <a:ext cx="8240275" cy="3972479"/>
          </a:xfrm>
          <a:prstGeom prst="rect">
            <a:avLst/>
          </a:prstGeom>
        </p:spPr>
      </p:pic>
      <p:sp>
        <p:nvSpPr>
          <p:cNvPr id="3" name="Title 2"/>
          <p:cNvSpPr>
            <a:spLocks noGrp="1"/>
          </p:cNvSpPr>
          <p:nvPr>
            <p:ph type="title"/>
          </p:nvPr>
        </p:nvSpPr>
        <p:spPr/>
        <p:txBody>
          <a:bodyPr/>
          <a:lstStyle/>
          <a:p>
            <a:r>
              <a:rPr lang="en-US" dirty="0" smtClean="0"/>
              <a:t>Run the Game!</a:t>
            </a:r>
            <a:endParaRPr lang="en-US" dirty="0"/>
          </a:p>
        </p:txBody>
      </p:sp>
      <p:sp>
        <p:nvSpPr>
          <p:cNvPr id="17" name="Rounded Rectangle 16"/>
          <p:cNvSpPr/>
          <p:nvPr/>
        </p:nvSpPr>
        <p:spPr bwMode="auto">
          <a:xfrm>
            <a:off x="3200750" y="2686520"/>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3284965" y="6161202"/>
            <a:ext cx="29068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The cat falls down!</a:t>
            </a:r>
          </a:p>
        </p:txBody>
      </p:sp>
      <p:sp>
        <p:nvSpPr>
          <p:cNvPr id="7" name="Right Arrow 6"/>
          <p:cNvSpPr/>
          <p:nvPr/>
        </p:nvSpPr>
        <p:spPr bwMode="auto">
          <a:xfrm rot="5400000">
            <a:off x="3838682" y="4240711"/>
            <a:ext cx="1478069" cy="665948"/>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8" name="Rounded Rectangle 7"/>
          <p:cNvSpPr/>
          <p:nvPr/>
        </p:nvSpPr>
        <p:spPr bwMode="auto">
          <a:xfrm>
            <a:off x="6401115" y="2320764"/>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7138812" y="1123063"/>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6765687" y="1660881"/>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11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Adding Code</a:t>
            </a:r>
            <a:endParaRPr lang="en-US" dirty="0"/>
          </a:p>
        </p:txBody>
      </p:sp>
    </p:spTree>
    <p:extLst>
      <p:ext uri="{BB962C8B-B14F-4D97-AF65-F5344CB8AC3E}">
        <p14:creationId xmlns:p14="http://schemas.microsoft.com/office/powerpoint/2010/main" val="3286156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194" y="1721184"/>
            <a:ext cx="5677692" cy="4267796"/>
          </a:xfrm>
          <a:prstGeom prst="rect">
            <a:avLst/>
          </a:prstGeom>
        </p:spPr>
      </p:pic>
      <p:sp>
        <p:nvSpPr>
          <p:cNvPr id="3" name="Title 2"/>
          <p:cNvSpPr>
            <a:spLocks noGrp="1"/>
          </p:cNvSpPr>
          <p:nvPr>
            <p:ph type="title"/>
          </p:nvPr>
        </p:nvSpPr>
        <p:spPr/>
        <p:txBody>
          <a:bodyPr/>
          <a:lstStyle/>
          <a:p>
            <a:r>
              <a:rPr lang="en-US" dirty="0" smtClean="0"/>
              <a:t>Create Scripts Folder</a:t>
            </a:r>
            <a:endParaRPr lang="en-US" dirty="0"/>
          </a:p>
        </p:txBody>
      </p:sp>
      <p:sp>
        <p:nvSpPr>
          <p:cNvPr id="17" name="Rounded Rectangle 16"/>
          <p:cNvSpPr/>
          <p:nvPr/>
        </p:nvSpPr>
        <p:spPr bwMode="auto">
          <a:xfrm>
            <a:off x="1520525" y="4632425"/>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442487" y="6020815"/>
            <a:ext cx="57649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Assets, click Create </a:t>
            </a:r>
            <a:r>
              <a:rPr lang="en-US" sz="2400" dirty="0" smtClean="0">
                <a:solidFill>
                  <a:srgbClr val="FF0000"/>
                </a:solidFill>
                <a:sym typeface="Wingdings" panose="05000000000000000000" pitchFamily="2" charset="2"/>
              </a:rPr>
              <a:t> Folder</a:t>
            </a:r>
            <a:endParaRPr lang="en-US" sz="2400" dirty="0" smtClean="0">
              <a:solidFill>
                <a:srgbClr val="FF0000"/>
              </a:solidFill>
            </a:endParaRPr>
          </a:p>
        </p:txBody>
      </p:sp>
      <p:pic>
        <p:nvPicPr>
          <p:cNvPr id="5" name="Picture 4"/>
          <p:cNvPicPr>
            <a:picLocks noChangeAspect="1"/>
          </p:cNvPicPr>
          <p:nvPr/>
        </p:nvPicPr>
        <p:blipFill>
          <a:blip r:embed="rId3"/>
          <a:stretch>
            <a:fillRect/>
          </a:stretch>
        </p:blipFill>
        <p:spPr>
          <a:xfrm>
            <a:off x="7701271" y="4048865"/>
            <a:ext cx="4467849" cy="1971950"/>
          </a:xfrm>
          <a:prstGeom prst="rect">
            <a:avLst/>
          </a:prstGeom>
        </p:spPr>
      </p:pic>
      <p:sp>
        <p:nvSpPr>
          <p:cNvPr id="8" name="TextBox 7"/>
          <p:cNvSpPr txBox="1"/>
          <p:nvPr/>
        </p:nvSpPr>
        <p:spPr>
          <a:xfrm>
            <a:off x="8573239" y="6020815"/>
            <a:ext cx="26712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 “Scripts”</a:t>
            </a:r>
          </a:p>
        </p:txBody>
      </p:sp>
      <p:sp>
        <p:nvSpPr>
          <p:cNvPr id="9" name="Rounded Rectangle 8"/>
          <p:cNvSpPr/>
          <p:nvPr/>
        </p:nvSpPr>
        <p:spPr bwMode="auto">
          <a:xfrm>
            <a:off x="2560677" y="1783861"/>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5074238" y="1783860"/>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9510041" y="4727417"/>
            <a:ext cx="1005829" cy="96438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166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961407" y="3569292"/>
            <a:ext cx="2029108" cy="2105319"/>
          </a:xfrm>
          <a:prstGeom prst="rect">
            <a:avLst/>
          </a:prstGeom>
        </p:spPr>
      </p:pic>
      <p:pic>
        <p:nvPicPr>
          <p:cNvPr id="2" name="Picture 1"/>
          <p:cNvPicPr>
            <a:picLocks noChangeAspect="1"/>
          </p:cNvPicPr>
          <p:nvPr/>
        </p:nvPicPr>
        <p:blipFill>
          <a:blip r:embed="rId3"/>
          <a:stretch>
            <a:fillRect/>
          </a:stretch>
        </p:blipFill>
        <p:spPr>
          <a:xfrm>
            <a:off x="1631194" y="1721184"/>
            <a:ext cx="5772956" cy="3953427"/>
          </a:xfrm>
          <a:prstGeom prst="rect">
            <a:avLst/>
          </a:prstGeom>
        </p:spPr>
      </p:pic>
      <p:sp>
        <p:nvSpPr>
          <p:cNvPr id="3" name="Title 2"/>
          <p:cNvSpPr>
            <a:spLocks noGrp="1"/>
          </p:cNvSpPr>
          <p:nvPr>
            <p:ph type="title"/>
          </p:nvPr>
        </p:nvSpPr>
        <p:spPr/>
        <p:txBody>
          <a:bodyPr/>
          <a:lstStyle/>
          <a:p>
            <a:r>
              <a:rPr lang="en-US" dirty="0" smtClean="0"/>
              <a:t>Create </a:t>
            </a:r>
            <a:r>
              <a:rPr lang="en-US" dirty="0" err="1" smtClean="0"/>
              <a:t>CatController</a:t>
            </a:r>
            <a:r>
              <a:rPr lang="en-US" dirty="0" smtClean="0"/>
              <a:t> Script</a:t>
            </a:r>
            <a:endParaRPr lang="en-US" dirty="0"/>
          </a:p>
        </p:txBody>
      </p:sp>
      <p:sp>
        <p:nvSpPr>
          <p:cNvPr id="17" name="Rounded Rectangle 16"/>
          <p:cNvSpPr/>
          <p:nvPr/>
        </p:nvSpPr>
        <p:spPr bwMode="auto">
          <a:xfrm>
            <a:off x="1554848" y="4777408"/>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274639" y="5996034"/>
            <a:ext cx="61913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Scripts, click Create </a:t>
            </a:r>
            <a:r>
              <a:rPr lang="en-US" sz="2400" dirty="0" smtClean="0">
                <a:solidFill>
                  <a:srgbClr val="FF0000"/>
                </a:solidFill>
                <a:sym typeface="Wingdings" panose="05000000000000000000" pitchFamily="2" charset="2"/>
              </a:rPr>
              <a:t> C# Script</a:t>
            </a:r>
            <a:endParaRPr lang="en-US" sz="2400" dirty="0" smtClean="0">
              <a:solidFill>
                <a:srgbClr val="FF0000"/>
              </a:solidFill>
            </a:endParaRPr>
          </a:p>
        </p:txBody>
      </p:sp>
      <p:sp>
        <p:nvSpPr>
          <p:cNvPr id="8" name="TextBox 7"/>
          <p:cNvSpPr txBox="1"/>
          <p:nvPr/>
        </p:nvSpPr>
        <p:spPr>
          <a:xfrm>
            <a:off x="8321334" y="5990377"/>
            <a:ext cx="358630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 “</a:t>
            </a:r>
            <a:r>
              <a:rPr lang="en-US" sz="2400" dirty="0" err="1" smtClean="0">
                <a:solidFill>
                  <a:srgbClr val="FF0000"/>
                </a:solidFill>
              </a:rPr>
              <a:t>CatController</a:t>
            </a:r>
            <a:r>
              <a:rPr lang="en-US" sz="2400" dirty="0" smtClean="0">
                <a:solidFill>
                  <a:srgbClr val="FF0000"/>
                </a:solidFill>
              </a:rPr>
              <a:t>”</a:t>
            </a:r>
          </a:p>
        </p:txBody>
      </p:sp>
      <p:sp>
        <p:nvSpPr>
          <p:cNvPr id="9" name="Rounded Rectangle 8"/>
          <p:cNvSpPr/>
          <p:nvPr/>
        </p:nvSpPr>
        <p:spPr bwMode="auto">
          <a:xfrm>
            <a:off x="2560677" y="1851360"/>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975226" y="2356539"/>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9923762" y="4297644"/>
            <a:ext cx="1005829" cy="96438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4561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554" y="1386430"/>
            <a:ext cx="9316750" cy="4820323"/>
          </a:xfrm>
          <a:prstGeom prst="rect">
            <a:avLst/>
          </a:prstGeom>
        </p:spPr>
      </p:pic>
      <p:sp>
        <p:nvSpPr>
          <p:cNvPr id="3" name="Title 2"/>
          <p:cNvSpPr>
            <a:spLocks noGrp="1"/>
          </p:cNvSpPr>
          <p:nvPr>
            <p:ph type="title"/>
          </p:nvPr>
        </p:nvSpPr>
        <p:spPr/>
        <p:txBody>
          <a:bodyPr/>
          <a:lstStyle/>
          <a:p>
            <a:r>
              <a:rPr lang="en-US" dirty="0" smtClean="0"/>
              <a:t>Apply Script to Cat</a:t>
            </a:r>
            <a:endParaRPr lang="en-US" dirty="0"/>
          </a:p>
        </p:txBody>
      </p:sp>
      <p:sp>
        <p:nvSpPr>
          <p:cNvPr id="6" name="Rounded Rectangle 5"/>
          <p:cNvSpPr/>
          <p:nvPr/>
        </p:nvSpPr>
        <p:spPr bwMode="auto">
          <a:xfrm>
            <a:off x="1481466" y="4594530"/>
            <a:ext cx="1097268" cy="91439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6" idx="3"/>
          </p:cNvCxnSpPr>
          <p:nvPr/>
        </p:nvCxnSpPr>
        <p:spPr>
          <a:xfrm flipV="1">
            <a:off x="2578734" y="2765750"/>
            <a:ext cx="2450796" cy="2285975"/>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07205" y="5001375"/>
            <a:ext cx="189058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Script</a:t>
            </a:r>
          </a:p>
          <a:p>
            <a:pPr>
              <a:lnSpc>
                <a:spcPct val="90000"/>
              </a:lnSpc>
              <a:spcAft>
                <a:spcPts val="600"/>
              </a:spcAft>
            </a:pPr>
            <a:r>
              <a:rPr lang="en-US" sz="2400" dirty="0" smtClean="0">
                <a:solidFill>
                  <a:srgbClr val="FF0000"/>
                </a:solidFill>
              </a:rPr>
              <a:t>to Cat</a:t>
            </a:r>
          </a:p>
        </p:txBody>
      </p:sp>
      <p:sp>
        <p:nvSpPr>
          <p:cNvPr id="17" name="Rounded Rectangle 16"/>
          <p:cNvSpPr/>
          <p:nvPr/>
        </p:nvSpPr>
        <p:spPr bwMode="auto">
          <a:xfrm>
            <a:off x="5054698" y="2630965"/>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411932" y="5588266"/>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6858310" y="5370642"/>
            <a:ext cx="2560292" cy="48719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6401115" y="6206753"/>
            <a:ext cx="36907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Script Component</a:t>
            </a:r>
          </a:p>
        </p:txBody>
      </p:sp>
    </p:spTree>
    <p:extLst>
      <p:ext uri="{BB962C8B-B14F-4D97-AF65-F5344CB8AC3E}">
        <p14:creationId xmlns:p14="http://schemas.microsoft.com/office/powerpoint/2010/main" val="2722751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480896" y="2394114"/>
            <a:ext cx="4953691" cy="2229161"/>
          </a:xfrm>
          <a:prstGeom prst="rect">
            <a:avLst/>
          </a:prstGeom>
        </p:spPr>
      </p:pic>
      <p:pic>
        <p:nvPicPr>
          <p:cNvPr id="20" name="Picture 19"/>
          <p:cNvPicPr>
            <a:picLocks noChangeAspect="1"/>
          </p:cNvPicPr>
          <p:nvPr/>
        </p:nvPicPr>
        <p:blipFill>
          <a:blip r:embed="rId3"/>
          <a:stretch>
            <a:fillRect/>
          </a:stretch>
        </p:blipFill>
        <p:spPr>
          <a:xfrm>
            <a:off x="457580" y="1212849"/>
            <a:ext cx="2638793" cy="3410426"/>
          </a:xfrm>
          <a:prstGeom prst="rect">
            <a:avLst/>
          </a:prstGeom>
        </p:spPr>
      </p:pic>
      <p:sp>
        <p:nvSpPr>
          <p:cNvPr id="3" name="Title 2"/>
          <p:cNvSpPr>
            <a:spLocks noGrp="1"/>
          </p:cNvSpPr>
          <p:nvPr>
            <p:ph type="title"/>
          </p:nvPr>
        </p:nvSpPr>
        <p:spPr/>
        <p:txBody>
          <a:bodyPr/>
          <a:lstStyle/>
          <a:p>
            <a:r>
              <a:rPr lang="en-US" dirty="0" smtClean="0"/>
              <a:t>Assign Code Editor</a:t>
            </a:r>
            <a:endParaRPr lang="en-US" dirty="0"/>
          </a:p>
        </p:txBody>
      </p:sp>
      <p:sp>
        <p:nvSpPr>
          <p:cNvPr id="18" name="Rounded Rectangle 17"/>
          <p:cNvSpPr/>
          <p:nvPr/>
        </p:nvSpPr>
        <p:spPr bwMode="auto">
          <a:xfrm>
            <a:off x="718566" y="1394165"/>
            <a:ext cx="379088"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242397" y="4783708"/>
            <a:ext cx="36426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Edit </a:t>
            </a:r>
            <a:r>
              <a:rPr lang="en-US" sz="2400" dirty="0" smtClean="0">
                <a:solidFill>
                  <a:srgbClr val="FF0000"/>
                </a:solidFill>
                <a:sym typeface="Wingdings" panose="05000000000000000000" pitchFamily="2" charset="2"/>
              </a:rPr>
              <a:t> Preferences</a:t>
            </a:r>
            <a:endParaRPr lang="en-US" sz="2400" dirty="0" smtClean="0">
              <a:solidFill>
                <a:srgbClr val="FF0000"/>
              </a:solidFill>
            </a:endParaRPr>
          </a:p>
        </p:txBody>
      </p:sp>
      <p:sp>
        <p:nvSpPr>
          <p:cNvPr id="23" name="Rounded Rectangle 22"/>
          <p:cNvSpPr/>
          <p:nvPr/>
        </p:nvSpPr>
        <p:spPr bwMode="auto">
          <a:xfrm>
            <a:off x="426703" y="4228774"/>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ounded Rectangle 23"/>
          <p:cNvSpPr/>
          <p:nvPr/>
        </p:nvSpPr>
        <p:spPr bwMode="auto">
          <a:xfrm>
            <a:off x="4434645" y="3409459"/>
            <a:ext cx="1329571" cy="3546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ounded Rectangle 24"/>
          <p:cNvSpPr/>
          <p:nvPr/>
        </p:nvSpPr>
        <p:spPr bwMode="auto">
          <a:xfrm>
            <a:off x="5932145" y="3154015"/>
            <a:ext cx="3502442" cy="61012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4298018" y="4791821"/>
            <a:ext cx="651184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Under External Tools, select your Script Editor</a:t>
            </a:r>
          </a:p>
          <a:p>
            <a:pPr>
              <a:lnSpc>
                <a:spcPct val="90000"/>
              </a:lnSpc>
              <a:spcAft>
                <a:spcPts val="600"/>
              </a:spcAft>
            </a:pPr>
            <a:r>
              <a:rPr lang="en-US" sz="2400" dirty="0" smtClean="0">
                <a:solidFill>
                  <a:srgbClr val="FF0000"/>
                </a:solidFill>
              </a:rPr>
              <a:t>e.g. </a:t>
            </a:r>
            <a:r>
              <a:rPr lang="en-US" sz="2400" dirty="0" err="1" smtClean="0">
                <a:solidFill>
                  <a:srgbClr val="FF0000"/>
                </a:solidFill>
              </a:rPr>
              <a:t>MonoDevelop</a:t>
            </a:r>
            <a:r>
              <a:rPr lang="en-US" sz="2400" dirty="0" smtClean="0">
                <a:solidFill>
                  <a:srgbClr val="FF0000"/>
                </a:solidFill>
              </a:rPr>
              <a:t> or Visual Studio</a:t>
            </a:r>
          </a:p>
        </p:txBody>
      </p:sp>
      <p:sp>
        <p:nvSpPr>
          <p:cNvPr id="11" name="TextBox 10"/>
          <p:cNvSpPr txBox="1"/>
          <p:nvPr/>
        </p:nvSpPr>
        <p:spPr>
          <a:xfrm>
            <a:off x="242397" y="6148993"/>
            <a:ext cx="11811888"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solidFill>
                  <a:srgbClr val="FF0000"/>
                </a:solidFill>
              </a:rPr>
              <a:t>Tip</a:t>
            </a:r>
            <a:r>
              <a:rPr lang="en-US" sz="2400" dirty="0" smtClean="0">
                <a:solidFill>
                  <a:srgbClr val="FF0000"/>
                </a:solidFill>
              </a:rPr>
              <a:t>: Browse for devenv.exe in your Program Files folder if you don’t see Visual Studio</a:t>
            </a:r>
            <a:endParaRPr lang="en-US" sz="2400" dirty="0" smtClean="0">
              <a:solidFill>
                <a:srgbClr val="FF0000"/>
              </a:solidFill>
            </a:endParaRPr>
          </a:p>
        </p:txBody>
      </p:sp>
    </p:spTree>
    <p:extLst>
      <p:ext uri="{BB962C8B-B14F-4D97-AF65-F5344CB8AC3E}">
        <p14:creationId xmlns:p14="http://schemas.microsoft.com/office/powerpoint/2010/main" val="259387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57580" y="1363222"/>
            <a:ext cx="9600905" cy="4821538"/>
          </a:xfrm>
          <a:prstGeom prst="rect">
            <a:avLst/>
          </a:prstGeom>
        </p:spPr>
      </p:pic>
      <p:sp>
        <p:nvSpPr>
          <p:cNvPr id="3" name="Title 2"/>
          <p:cNvSpPr>
            <a:spLocks noGrp="1"/>
          </p:cNvSpPr>
          <p:nvPr>
            <p:ph type="title"/>
          </p:nvPr>
        </p:nvSpPr>
        <p:spPr/>
        <p:txBody>
          <a:bodyPr/>
          <a:lstStyle/>
          <a:p>
            <a:r>
              <a:rPr lang="en-US" dirty="0" smtClean="0"/>
              <a:t>Launch Script for Editing</a:t>
            </a:r>
            <a:endParaRPr lang="en-US" dirty="0"/>
          </a:p>
        </p:txBody>
      </p:sp>
      <p:sp>
        <p:nvSpPr>
          <p:cNvPr id="18" name="Rounded Rectangle 17"/>
          <p:cNvSpPr/>
          <p:nvPr/>
        </p:nvSpPr>
        <p:spPr bwMode="auto">
          <a:xfrm>
            <a:off x="8321334" y="5600358"/>
            <a:ext cx="1097447" cy="17813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943920" y="6184760"/>
            <a:ext cx="38751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Double-Click Script Name</a:t>
            </a:r>
          </a:p>
        </p:txBody>
      </p:sp>
    </p:spTree>
    <p:extLst>
      <p:ext uri="{BB962C8B-B14F-4D97-AF65-F5344CB8AC3E}">
        <p14:creationId xmlns:p14="http://schemas.microsoft.com/office/powerpoint/2010/main" val="235649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4386" y="2520862"/>
            <a:ext cx="5544324" cy="3858163"/>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smtClean="0"/>
              <a:t>Update Script Code</a:t>
            </a:r>
            <a:endParaRPr lang="en-US" dirty="0"/>
          </a:p>
        </p:txBody>
      </p:sp>
      <p:pic>
        <p:nvPicPr>
          <p:cNvPr id="8" name="Picture 7"/>
          <p:cNvPicPr>
            <a:picLocks noChangeAspect="1"/>
          </p:cNvPicPr>
          <p:nvPr/>
        </p:nvPicPr>
        <p:blipFill>
          <a:blip r:embed="rId3"/>
          <a:stretch>
            <a:fillRect/>
          </a:stretch>
        </p:blipFill>
        <p:spPr>
          <a:xfrm>
            <a:off x="1535415" y="1251960"/>
            <a:ext cx="2696430" cy="1601639"/>
          </a:xfrm>
          <a:prstGeom prst="rect">
            <a:avLst/>
          </a:prstGeom>
        </p:spPr>
      </p:pic>
      <p:sp>
        <p:nvSpPr>
          <p:cNvPr id="19" name="TextBox 18"/>
          <p:cNvSpPr txBox="1"/>
          <p:nvPr/>
        </p:nvSpPr>
        <p:spPr>
          <a:xfrm>
            <a:off x="274639" y="6379025"/>
            <a:ext cx="76993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Script should launch in </a:t>
            </a:r>
            <a:r>
              <a:rPr lang="en-US" sz="2400" dirty="0" err="1" smtClean="0">
                <a:solidFill>
                  <a:srgbClr val="FF0000"/>
                </a:solidFill>
              </a:rPr>
              <a:t>MonoDevelop</a:t>
            </a:r>
            <a:r>
              <a:rPr lang="en-US" sz="2400" dirty="0" smtClean="0">
                <a:solidFill>
                  <a:srgbClr val="FF0000"/>
                </a:solidFill>
              </a:rPr>
              <a:t> or Visual Studio</a:t>
            </a:r>
          </a:p>
        </p:txBody>
      </p:sp>
      <p:pic>
        <p:nvPicPr>
          <p:cNvPr id="14" name="Picture 13"/>
          <p:cNvPicPr>
            <a:picLocks noChangeAspect="1"/>
          </p:cNvPicPr>
          <p:nvPr/>
        </p:nvPicPr>
        <p:blipFill>
          <a:blip r:embed="rId4"/>
          <a:stretch>
            <a:fillRect/>
          </a:stretch>
        </p:blipFill>
        <p:spPr>
          <a:xfrm>
            <a:off x="6297743" y="485823"/>
            <a:ext cx="5908664" cy="5937487"/>
          </a:xfrm>
          <a:prstGeom prst="rect">
            <a:avLst/>
          </a:prstGeom>
        </p:spPr>
      </p:pic>
      <p:pic>
        <p:nvPicPr>
          <p:cNvPr id="1026" name="Picture 2" descr="https://social.msdn.microsoft.com/Forums/getfile/1165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865" y="111739"/>
            <a:ext cx="3693346" cy="12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0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Getting Started</a:t>
            </a:r>
            <a:endParaRPr lang="en-US" dirty="0"/>
          </a:p>
        </p:txBody>
      </p:sp>
    </p:spTree>
    <p:extLst>
      <p:ext uri="{BB962C8B-B14F-4D97-AF65-F5344CB8AC3E}">
        <p14:creationId xmlns:p14="http://schemas.microsoft.com/office/powerpoint/2010/main" val="411667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8" y="1212849"/>
            <a:ext cx="6286079" cy="5210461"/>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smtClean="0"/>
              <a:t>Add Public Variable Inside Class</a:t>
            </a:r>
            <a:endParaRPr lang="en-US" dirty="0"/>
          </a:p>
        </p:txBody>
      </p:sp>
      <p:sp>
        <p:nvSpPr>
          <p:cNvPr id="18" name="Rounded Rectangle 17"/>
          <p:cNvSpPr/>
          <p:nvPr/>
        </p:nvSpPr>
        <p:spPr bwMode="auto">
          <a:xfrm>
            <a:off x="1829165" y="2857189"/>
            <a:ext cx="4114755"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1646287" y="6606188"/>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6769344" y="1635253"/>
            <a:ext cx="221278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Class Begins {</a:t>
            </a:r>
          </a:p>
        </p:txBody>
      </p:sp>
      <p:cxnSp>
        <p:nvCxnSpPr>
          <p:cNvPr id="9" name="Straight Arrow Connector 8"/>
          <p:cNvCxnSpPr/>
          <p:nvPr/>
        </p:nvCxnSpPr>
        <p:spPr>
          <a:xfrm flipH="1">
            <a:off x="6401115" y="2130424"/>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8839" y="6370571"/>
            <a:ext cx="195630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 Class Ends</a:t>
            </a:r>
          </a:p>
        </p:txBody>
      </p:sp>
      <p:cxnSp>
        <p:nvCxnSpPr>
          <p:cNvPr id="11" name="Straight Arrow Connector 10"/>
          <p:cNvCxnSpPr/>
          <p:nvPr/>
        </p:nvCxnSpPr>
        <p:spPr>
          <a:xfrm flipH="1" flipV="1">
            <a:off x="1705512" y="5979378"/>
            <a:ext cx="310172" cy="50952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1100" y="2420973"/>
            <a:ext cx="5134916" cy="367177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NOTES: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this initializes the jetpack force at 75 “units”</a:t>
            </a:r>
          </a:p>
          <a:p>
            <a:pPr>
              <a:lnSpc>
                <a:spcPct val="90000"/>
              </a:lnSpc>
              <a:spcAft>
                <a:spcPts val="600"/>
              </a:spcAft>
            </a:pP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Start() method is called when script is initialized (if enabled)</a:t>
            </a:r>
          </a:p>
          <a:p>
            <a:pPr>
              <a:lnSpc>
                <a:spcPct val="90000"/>
              </a:lnSpc>
              <a:spcAft>
                <a:spcPts val="600"/>
              </a:spcAft>
            </a:pP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Update() method is called once per frame</a:t>
            </a:r>
          </a:p>
        </p:txBody>
      </p:sp>
    </p:spTree>
    <p:extLst>
      <p:ext uri="{BB962C8B-B14F-4D97-AF65-F5344CB8AC3E}">
        <p14:creationId xmlns:p14="http://schemas.microsoft.com/office/powerpoint/2010/main" val="163703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636" y="1212848"/>
            <a:ext cx="7392181" cy="5210461"/>
          </a:xfrm>
          <a:prstGeom prst="rect">
            <a:avLst/>
          </a:prstGeom>
        </p:spPr>
      </p:pic>
      <p:sp>
        <p:nvSpPr>
          <p:cNvPr id="3" name="Title 2"/>
          <p:cNvSpPr>
            <a:spLocks noGrp="1"/>
          </p:cNvSpPr>
          <p:nvPr>
            <p:ph type="title"/>
          </p:nvPr>
        </p:nvSpPr>
        <p:spPr/>
        <p:txBody>
          <a:bodyPr/>
          <a:lstStyle/>
          <a:p>
            <a:r>
              <a:rPr lang="en-US" dirty="0" smtClean="0"/>
              <a:t>Add </a:t>
            </a:r>
            <a:r>
              <a:rPr lang="en-US" dirty="0" err="1" smtClean="0"/>
              <a:t>FixedUpdate</a:t>
            </a:r>
            <a:r>
              <a:rPr lang="en-US" dirty="0" smtClean="0"/>
              <a:t>() Method</a:t>
            </a:r>
            <a:endParaRPr lang="en-US" dirty="0"/>
          </a:p>
        </p:txBody>
      </p:sp>
      <p:sp>
        <p:nvSpPr>
          <p:cNvPr id="18" name="Rounded Rectangle 17"/>
          <p:cNvSpPr/>
          <p:nvPr/>
        </p:nvSpPr>
        <p:spPr bwMode="auto">
          <a:xfrm>
            <a:off x="1371970" y="3680139"/>
            <a:ext cx="5852096" cy="246885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1646287" y="6606188"/>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gradFill>
                <a:gsLst>
                  <a:gs pos="2917">
                    <a:schemeClr val="tx1"/>
                  </a:gs>
                  <a:gs pos="30000">
                    <a:schemeClr val="tx1"/>
                  </a:gs>
                </a:gsLst>
                <a:lin ang="5400000" scaled="0"/>
              </a:gradFill>
            </a:endParaRPr>
          </a:p>
        </p:txBody>
      </p:sp>
      <p:sp>
        <p:nvSpPr>
          <p:cNvPr id="9" name="TextBox 8"/>
          <p:cNvSpPr txBox="1"/>
          <p:nvPr/>
        </p:nvSpPr>
        <p:spPr>
          <a:xfrm>
            <a:off x="1988839" y="6370571"/>
            <a:ext cx="195630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 Class Ends</a:t>
            </a:r>
          </a:p>
        </p:txBody>
      </p:sp>
      <p:cxnSp>
        <p:nvCxnSpPr>
          <p:cNvPr id="10" name="Straight Arrow Connector 9"/>
          <p:cNvCxnSpPr>
            <a:stCxn id="9" idx="1"/>
          </p:cNvCxnSpPr>
          <p:nvPr/>
        </p:nvCxnSpPr>
        <p:spPr>
          <a:xfrm flipH="1" flipV="1">
            <a:off x="1463410" y="6370572"/>
            <a:ext cx="525429" cy="31393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3417" y="1695825"/>
            <a:ext cx="4497386" cy="42350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NOTES: </a:t>
            </a:r>
          </a:p>
          <a:p>
            <a:pPr marL="342900" indent="-342900">
              <a:lnSpc>
                <a:spcPct val="90000"/>
              </a:lnSpc>
              <a:spcAft>
                <a:spcPts val="600"/>
              </a:spcAft>
              <a:buFont typeface="Arial" panose="020B0604020202020204" pitchFamily="34" charset="0"/>
              <a:buChar char="•"/>
            </a:pPr>
            <a:r>
              <a:rPr lang="en-US" sz="2400" dirty="0" err="1" smtClean="0">
                <a:gradFill>
                  <a:gsLst>
                    <a:gs pos="2917">
                      <a:schemeClr val="tx1"/>
                    </a:gs>
                    <a:gs pos="30000">
                      <a:schemeClr val="tx1"/>
                    </a:gs>
                  </a:gsLst>
                  <a:lin ang="5400000" scaled="0"/>
                </a:gradFill>
              </a:rPr>
              <a:t>FixedUpdate</a:t>
            </a:r>
            <a:r>
              <a:rPr lang="en-US" sz="2400" dirty="0">
                <a:gradFill>
                  <a:gsLst>
                    <a:gs pos="2917">
                      <a:schemeClr val="tx1"/>
                    </a:gs>
                    <a:gs pos="30000">
                      <a:schemeClr val="tx1"/>
                    </a:gs>
                  </a:gsLst>
                  <a:lin ang="5400000" scaled="0"/>
                </a:gradFill>
              </a:rPr>
              <a:t>() method is called at fixed intervals</a:t>
            </a: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The code does the following:</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Get “Fire1” button state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Check if is </a:t>
            </a:r>
            <a:r>
              <a:rPr lang="en-US" sz="2400" dirty="0" err="1" smtClean="0">
                <a:gradFill>
                  <a:gsLst>
                    <a:gs pos="2917">
                      <a:schemeClr val="tx1"/>
                    </a:gs>
                    <a:gs pos="30000">
                      <a:schemeClr val="tx1"/>
                    </a:gs>
                  </a:gsLst>
                  <a:lin ang="5400000" scaled="0"/>
                </a:gradFill>
              </a:rPr>
              <a:t>jetpackActive</a:t>
            </a: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If Yes, add upward force:</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x = 0</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y = </a:t>
            </a:r>
            <a:r>
              <a:rPr lang="en-US" sz="2400" dirty="0" err="1" smtClean="0">
                <a:gradFill>
                  <a:gsLst>
                    <a:gs pos="2917">
                      <a:schemeClr val="tx1"/>
                    </a:gs>
                    <a:gs pos="30000">
                      <a:schemeClr val="tx1"/>
                    </a:gs>
                  </a:gsLst>
                  <a:lin ang="5400000" scaled="0"/>
                </a:gradFill>
              </a:rPr>
              <a:t>jetpackForce</a:t>
            </a:r>
            <a:r>
              <a:rPr lang="en-US" sz="2400" dirty="0" smtClean="0">
                <a:gradFill>
                  <a:gsLst>
                    <a:gs pos="2917">
                      <a:schemeClr val="tx1"/>
                    </a:gs>
                    <a:gs pos="30000">
                      <a:schemeClr val="tx1"/>
                    </a:gs>
                  </a:gsLst>
                  <a:lin ang="5400000" scaled="0"/>
                </a:gradFill>
              </a:rPr>
              <a:t> (i.e. 75)</a:t>
            </a:r>
          </a:p>
        </p:txBody>
      </p:sp>
    </p:spTree>
    <p:extLst>
      <p:ext uri="{BB962C8B-B14F-4D97-AF65-F5344CB8AC3E}">
        <p14:creationId xmlns:p14="http://schemas.microsoft.com/office/powerpoint/2010/main" val="3667928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Save Your Code</a:t>
            </a:r>
            <a:endParaRPr lang="en-US" dirty="0"/>
          </a:p>
        </p:txBody>
      </p:sp>
      <p:pic>
        <p:nvPicPr>
          <p:cNvPr id="6" name="Picture 5"/>
          <p:cNvPicPr>
            <a:picLocks noChangeAspect="1"/>
          </p:cNvPicPr>
          <p:nvPr/>
        </p:nvPicPr>
        <p:blipFill>
          <a:blip r:embed="rId2"/>
          <a:stretch>
            <a:fillRect/>
          </a:stretch>
        </p:blipFill>
        <p:spPr>
          <a:xfrm>
            <a:off x="457580" y="2042381"/>
            <a:ext cx="3696216" cy="3191320"/>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313513" y="1313683"/>
            <a:ext cx="4862293"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From top menu, click File </a:t>
            </a:r>
            <a:r>
              <a:rPr lang="en-US" sz="2400" dirty="0" smtClean="0">
                <a:solidFill>
                  <a:srgbClr val="FF0000"/>
                </a:solidFill>
                <a:sym typeface="Wingdings" panose="05000000000000000000" pitchFamily="2" charset="2"/>
              </a:rPr>
              <a:t> Save</a:t>
            </a:r>
            <a:endParaRPr lang="en-US" sz="2400" dirty="0" smtClean="0">
              <a:solidFill>
                <a:srgbClr val="FF0000"/>
              </a:solidFill>
            </a:endParaRPr>
          </a:p>
        </p:txBody>
      </p:sp>
      <p:pic>
        <p:nvPicPr>
          <p:cNvPr id="8" name="Picture 7"/>
          <p:cNvPicPr>
            <a:picLocks noChangeAspect="1"/>
          </p:cNvPicPr>
          <p:nvPr/>
        </p:nvPicPr>
        <p:blipFill rotWithShape="1">
          <a:blip r:embed="rId3"/>
          <a:srcRect b="30189"/>
          <a:stretch/>
        </p:blipFill>
        <p:spPr>
          <a:xfrm>
            <a:off x="5486725" y="2042381"/>
            <a:ext cx="5706271" cy="3192222"/>
          </a:xfrm>
          <a:prstGeom prst="rect">
            <a:avLst/>
          </a:prstGeom>
        </p:spPr>
      </p:pic>
      <p:sp>
        <p:nvSpPr>
          <p:cNvPr id="15" name="TextBox 14"/>
          <p:cNvSpPr txBox="1"/>
          <p:nvPr/>
        </p:nvSpPr>
        <p:spPr>
          <a:xfrm>
            <a:off x="358802" y="5600359"/>
            <a:ext cx="4781438"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Or, click Ctrl S on your keyboard.</a:t>
            </a:r>
          </a:p>
        </p:txBody>
      </p:sp>
      <p:pic>
        <p:nvPicPr>
          <p:cNvPr id="12" name="Picture 11"/>
          <p:cNvPicPr>
            <a:picLocks noChangeAspect="1"/>
          </p:cNvPicPr>
          <p:nvPr/>
        </p:nvPicPr>
        <p:blipFill>
          <a:blip r:embed="rId4"/>
          <a:stretch>
            <a:fillRect/>
          </a:stretch>
        </p:blipFill>
        <p:spPr>
          <a:xfrm>
            <a:off x="5486725" y="5430722"/>
            <a:ext cx="2524125" cy="1266825"/>
          </a:xfrm>
          <a:prstGeom prst="rect">
            <a:avLst/>
          </a:prstGeom>
        </p:spPr>
      </p:pic>
    </p:spTree>
    <p:extLst>
      <p:ext uri="{BB962C8B-B14F-4D97-AF65-F5344CB8AC3E}">
        <p14:creationId xmlns:p14="http://schemas.microsoft.com/office/powerpoint/2010/main" val="283844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0" y="1969825"/>
            <a:ext cx="7406559" cy="3948530"/>
          </a:xfrm>
          <a:prstGeom prst="rect">
            <a:avLst/>
          </a:prstGeom>
        </p:spPr>
      </p:pic>
      <p:sp>
        <p:nvSpPr>
          <p:cNvPr id="3" name="Title 2"/>
          <p:cNvSpPr>
            <a:spLocks noGrp="1"/>
          </p:cNvSpPr>
          <p:nvPr>
            <p:ph type="title"/>
          </p:nvPr>
        </p:nvSpPr>
        <p:spPr/>
        <p:txBody>
          <a:bodyPr/>
          <a:lstStyle/>
          <a:p>
            <a:r>
              <a:rPr lang="en-US" dirty="0" smtClean="0"/>
              <a:t>Run the Game in Unity</a:t>
            </a:r>
            <a:endParaRPr lang="en-US" dirty="0"/>
          </a:p>
        </p:txBody>
      </p:sp>
      <p:sp>
        <p:nvSpPr>
          <p:cNvPr id="17" name="Rounded Rectangle 16"/>
          <p:cNvSpPr/>
          <p:nvPr/>
        </p:nvSpPr>
        <p:spPr bwMode="auto">
          <a:xfrm>
            <a:off x="4244742" y="2999073"/>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1372128" y="6047467"/>
            <a:ext cx="46864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Make the cat jump up as it falls!</a:t>
            </a:r>
          </a:p>
        </p:txBody>
      </p:sp>
      <p:sp>
        <p:nvSpPr>
          <p:cNvPr id="7" name="Right Arrow 6"/>
          <p:cNvSpPr/>
          <p:nvPr/>
        </p:nvSpPr>
        <p:spPr bwMode="auto">
          <a:xfrm rot="16200000">
            <a:off x="3010233" y="4602169"/>
            <a:ext cx="1046984" cy="665948"/>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8" name="Rounded Rectangle 7"/>
          <p:cNvSpPr/>
          <p:nvPr/>
        </p:nvSpPr>
        <p:spPr bwMode="auto">
          <a:xfrm>
            <a:off x="5851925" y="2582872"/>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589622" y="1385171"/>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6216497" y="1922989"/>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2050" name="Picture 2" descr="http://www.ewjobready.org/images/bigstock-ctrl-button-2460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358" y="4795188"/>
            <a:ext cx="1280146" cy="10542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o4C8e4kHyf4/Tkuv5hFwJiI/AAAAAAAAAGY/6328J214ipg/s1600/Left+mouse+clic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4320" y="4473488"/>
            <a:ext cx="1914525" cy="14192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939089" y="2254004"/>
            <a:ext cx="4497386"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To trigger “Fire1”:</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Click Ctrl on keyboard</a:t>
            </a:r>
          </a:p>
          <a:p>
            <a:pPr>
              <a:lnSpc>
                <a:spcPct val="90000"/>
              </a:lnSpc>
              <a:spcAft>
                <a:spcPts val="600"/>
              </a:spcAft>
            </a:pPr>
            <a:r>
              <a:rPr lang="en-US" sz="2400" dirty="0" smtClean="0">
                <a:gradFill>
                  <a:gsLst>
                    <a:gs pos="2917">
                      <a:schemeClr val="tx1"/>
                    </a:gs>
                    <a:gs pos="30000">
                      <a:schemeClr val="tx1"/>
                    </a:gs>
                  </a:gsLst>
                  <a:lin ang="5400000" scaled="0"/>
                </a:gradFill>
              </a:rPr>
              <a:t>OR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Left-click on mouse</a:t>
            </a:r>
          </a:p>
        </p:txBody>
      </p:sp>
    </p:spTree>
    <p:extLst>
      <p:ext uri="{BB962C8B-B14F-4D97-AF65-F5344CB8AC3E}">
        <p14:creationId xmlns:p14="http://schemas.microsoft.com/office/powerpoint/2010/main" val="306760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Ups and Downs</a:t>
            </a:r>
            <a:endParaRPr lang="en-US" dirty="0"/>
          </a:p>
        </p:txBody>
      </p:sp>
    </p:spTree>
    <p:extLst>
      <p:ext uri="{BB962C8B-B14F-4D97-AF65-F5344CB8AC3E}">
        <p14:creationId xmlns:p14="http://schemas.microsoft.com/office/powerpoint/2010/main" val="4070776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Adjust Gravity</a:t>
            </a:r>
            <a:endParaRPr lang="en-US" dirty="0"/>
          </a:p>
        </p:txBody>
      </p:sp>
      <p:pic>
        <p:nvPicPr>
          <p:cNvPr id="4" name="Picture 3"/>
          <p:cNvPicPr>
            <a:picLocks noChangeAspect="1"/>
          </p:cNvPicPr>
          <p:nvPr/>
        </p:nvPicPr>
        <p:blipFill>
          <a:blip r:embed="rId2"/>
          <a:stretch>
            <a:fillRect/>
          </a:stretch>
        </p:blipFill>
        <p:spPr>
          <a:xfrm>
            <a:off x="457580" y="1362787"/>
            <a:ext cx="4014674" cy="5456680"/>
          </a:xfrm>
          <a:prstGeom prst="rect">
            <a:avLst/>
          </a:prstGeom>
        </p:spPr>
      </p:pic>
      <p:pic>
        <p:nvPicPr>
          <p:cNvPr id="5" name="Picture 4"/>
          <p:cNvPicPr>
            <a:picLocks noChangeAspect="1"/>
          </p:cNvPicPr>
          <p:nvPr/>
        </p:nvPicPr>
        <p:blipFill>
          <a:blip r:embed="rId3"/>
          <a:stretch>
            <a:fillRect/>
          </a:stretch>
        </p:blipFill>
        <p:spPr>
          <a:xfrm>
            <a:off x="8778529" y="1235399"/>
            <a:ext cx="3131391" cy="5458023"/>
          </a:xfrm>
          <a:prstGeom prst="rect">
            <a:avLst/>
          </a:prstGeom>
        </p:spPr>
      </p:pic>
      <p:sp>
        <p:nvSpPr>
          <p:cNvPr id="15" name="Rounded Rectangle 14"/>
          <p:cNvSpPr/>
          <p:nvPr/>
        </p:nvSpPr>
        <p:spPr bwMode="auto">
          <a:xfrm>
            <a:off x="640457" y="1516225"/>
            <a:ext cx="457195" cy="24369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6492554" y="3498959"/>
            <a:ext cx="239950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Update Gravity</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-15</a:t>
            </a:r>
          </a:p>
        </p:txBody>
      </p:sp>
      <p:cxnSp>
        <p:nvCxnSpPr>
          <p:cNvPr id="18" name="Straight Arrow Connector 17"/>
          <p:cNvCxnSpPr/>
          <p:nvPr/>
        </p:nvCxnSpPr>
        <p:spPr>
          <a:xfrm flipV="1">
            <a:off x="8321334" y="2399994"/>
            <a:ext cx="2103097" cy="109726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454852" y="5143163"/>
            <a:ext cx="210582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2743555" y="6240432"/>
            <a:ext cx="1554463"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10515870" y="2299435"/>
            <a:ext cx="822951" cy="2514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4703009" y="1324893"/>
            <a:ext cx="2833917"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Edit </a:t>
            </a:r>
          </a:p>
          <a:p>
            <a:pPr marL="342900" indent="-342900">
              <a:lnSpc>
                <a:spcPct val="90000"/>
              </a:lnSpc>
              <a:spcAft>
                <a:spcPts val="600"/>
              </a:spcAft>
              <a:buFont typeface="Wingdings" panose="05000000000000000000" pitchFamily="2" charset="2"/>
              <a:buChar char="à"/>
            </a:pPr>
            <a:r>
              <a:rPr lang="en-US" sz="2400" dirty="0" smtClean="0">
                <a:solidFill>
                  <a:srgbClr val="FF0000"/>
                </a:solidFill>
                <a:sym typeface="Wingdings" panose="05000000000000000000" pitchFamily="2" charset="2"/>
              </a:rPr>
              <a:t>Project Settings</a:t>
            </a:r>
          </a:p>
          <a:p>
            <a:pPr marL="342900" indent="-342900">
              <a:lnSpc>
                <a:spcPct val="90000"/>
              </a:lnSpc>
              <a:spcAft>
                <a:spcPts val="600"/>
              </a:spcAft>
              <a:buFont typeface="Wingdings" panose="05000000000000000000" pitchFamily="2" charset="2"/>
              <a:buChar char="à"/>
            </a:pPr>
            <a:r>
              <a:rPr lang="en-US" sz="2400" dirty="0" smtClean="0">
                <a:solidFill>
                  <a:srgbClr val="FF0000"/>
                </a:solidFill>
                <a:sym typeface="Wingdings" panose="05000000000000000000" pitchFamily="2" charset="2"/>
              </a:rPr>
              <a:t>Physics 2D</a:t>
            </a:r>
            <a:endParaRPr lang="en-US" sz="2400" dirty="0" smtClean="0">
              <a:solidFill>
                <a:srgbClr val="FF0000"/>
              </a:solidFill>
            </a:endParaRPr>
          </a:p>
        </p:txBody>
      </p:sp>
    </p:spTree>
    <p:extLst>
      <p:ext uri="{BB962C8B-B14F-4D97-AF65-F5344CB8AC3E}">
        <p14:creationId xmlns:p14="http://schemas.microsoft.com/office/powerpoint/2010/main" val="191100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0" y="1969825"/>
            <a:ext cx="7406559" cy="3948530"/>
          </a:xfrm>
          <a:prstGeom prst="rect">
            <a:avLst/>
          </a:prstGeom>
        </p:spPr>
      </p:pic>
      <p:sp>
        <p:nvSpPr>
          <p:cNvPr id="3" name="Title 2"/>
          <p:cNvSpPr>
            <a:spLocks noGrp="1"/>
          </p:cNvSpPr>
          <p:nvPr>
            <p:ph type="title"/>
          </p:nvPr>
        </p:nvSpPr>
        <p:spPr/>
        <p:txBody>
          <a:bodyPr/>
          <a:lstStyle/>
          <a:p>
            <a:r>
              <a:rPr lang="en-US" dirty="0" smtClean="0"/>
              <a:t>Run the Game </a:t>
            </a:r>
            <a:r>
              <a:rPr lang="en-US" i="1" dirty="0" smtClean="0"/>
              <a:t>Again!</a:t>
            </a:r>
            <a:endParaRPr lang="en-US" i="1" dirty="0"/>
          </a:p>
        </p:txBody>
      </p:sp>
      <p:sp>
        <p:nvSpPr>
          <p:cNvPr id="17" name="Rounded Rectangle 16"/>
          <p:cNvSpPr/>
          <p:nvPr/>
        </p:nvSpPr>
        <p:spPr bwMode="auto">
          <a:xfrm>
            <a:off x="4244742" y="2999073"/>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1372128" y="6047467"/>
            <a:ext cx="590283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Does the cat stay down with more force?</a:t>
            </a:r>
          </a:p>
        </p:txBody>
      </p:sp>
      <p:sp>
        <p:nvSpPr>
          <p:cNvPr id="8" name="Rounded Rectangle 7"/>
          <p:cNvSpPr/>
          <p:nvPr/>
        </p:nvSpPr>
        <p:spPr bwMode="auto">
          <a:xfrm>
            <a:off x="5851925" y="2582872"/>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589622" y="1385171"/>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6216497" y="1922989"/>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912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Zoom Out</a:t>
            </a:r>
            <a:endParaRPr lang="en-US" i="1" dirty="0"/>
          </a:p>
        </p:txBody>
      </p:sp>
      <p:sp>
        <p:nvSpPr>
          <p:cNvPr id="17" name="Rounded Rectangle 16"/>
          <p:cNvSpPr/>
          <p:nvPr/>
        </p:nvSpPr>
        <p:spPr bwMode="auto">
          <a:xfrm>
            <a:off x="4244742" y="2999073"/>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851925" y="2582872"/>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Arrow Connector 9"/>
          <p:cNvCxnSpPr/>
          <p:nvPr/>
        </p:nvCxnSpPr>
        <p:spPr>
          <a:xfrm flipH="1">
            <a:off x="6216497" y="1922989"/>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70588" y="1922989"/>
            <a:ext cx="6657975" cy="3552825"/>
          </a:xfrm>
          <a:prstGeom prst="rect">
            <a:avLst/>
          </a:prstGeom>
        </p:spPr>
      </p:pic>
      <p:sp>
        <p:nvSpPr>
          <p:cNvPr id="13" name="TextBox 12"/>
          <p:cNvSpPr txBox="1"/>
          <p:nvPr/>
        </p:nvSpPr>
        <p:spPr>
          <a:xfrm>
            <a:off x="7939089" y="2254004"/>
            <a:ext cx="449738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 the Scene tab:</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Scroll down on mouse</a:t>
            </a:r>
          </a:p>
        </p:txBody>
      </p:sp>
      <p:pic>
        <p:nvPicPr>
          <p:cNvPr id="1026" name="Picture 2" descr="http://blog.codinghorror.com/content/images/uploads/2008/03/6a0120a85dcdae970b0128777031da970c-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3845" y="3764204"/>
            <a:ext cx="1161416" cy="113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1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Empty Game Object</a:t>
            </a:r>
            <a:endParaRPr lang="en-US" i="1" dirty="0"/>
          </a:p>
        </p:txBody>
      </p:sp>
      <p:pic>
        <p:nvPicPr>
          <p:cNvPr id="2" name="Picture 1"/>
          <p:cNvPicPr>
            <a:picLocks noChangeAspect="1"/>
          </p:cNvPicPr>
          <p:nvPr/>
        </p:nvPicPr>
        <p:blipFill>
          <a:blip r:embed="rId2"/>
          <a:stretch>
            <a:fillRect/>
          </a:stretch>
        </p:blipFill>
        <p:spPr>
          <a:xfrm>
            <a:off x="549019" y="1394165"/>
            <a:ext cx="4420217" cy="3591426"/>
          </a:xfrm>
          <a:prstGeom prst="rect">
            <a:avLst/>
          </a:prstGeom>
        </p:spPr>
      </p:pic>
      <p:sp>
        <p:nvSpPr>
          <p:cNvPr id="4" name="Rounded Rectangle 3"/>
          <p:cNvSpPr/>
          <p:nvPr/>
        </p:nvSpPr>
        <p:spPr bwMode="auto">
          <a:xfrm>
            <a:off x="1400837" y="1619618"/>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49019" y="5253039"/>
            <a:ext cx="538025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Click “Game Object” </a:t>
            </a:r>
            <a:r>
              <a:rPr lang="en-US" sz="2400" dirty="0" smtClean="0">
                <a:solidFill>
                  <a:srgbClr val="FF0000"/>
                </a:solidFill>
                <a:sym typeface="Wingdings" panose="05000000000000000000" pitchFamily="2" charset="2"/>
              </a:rPr>
              <a:t> Create Empty</a:t>
            </a:r>
            <a:endParaRPr lang="en-US" sz="2400" dirty="0" smtClean="0">
              <a:solidFill>
                <a:srgbClr val="FF0000"/>
              </a:solidFill>
            </a:endParaRPr>
          </a:p>
        </p:txBody>
      </p:sp>
      <p:sp>
        <p:nvSpPr>
          <p:cNvPr id="7" name="Rounded Rectangle 6"/>
          <p:cNvSpPr/>
          <p:nvPr/>
        </p:nvSpPr>
        <p:spPr bwMode="auto">
          <a:xfrm>
            <a:off x="852203" y="1845071"/>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stretch>
            <a:fillRect/>
          </a:stretch>
        </p:blipFill>
        <p:spPr>
          <a:xfrm>
            <a:off x="8595651" y="1394165"/>
            <a:ext cx="2667000" cy="2533650"/>
          </a:xfrm>
          <a:prstGeom prst="rect">
            <a:avLst/>
          </a:prstGeom>
        </p:spPr>
      </p:pic>
      <p:sp>
        <p:nvSpPr>
          <p:cNvPr id="9" name="TextBox 8"/>
          <p:cNvSpPr txBox="1"/>
          <p:nvPr/>
        </p:nvSpPr>
        <p:spPr>
          <a:xfrm>
            <a:off x="8269204" y="5311508"/>
            <a:ext cx="2993447"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Verify Game Object</a:t>
            </a:r>
          </a:p>
          <a:p>
            <a:pPr algn="ctr">
              <a:lnSpc>
                <a:spcPct val="90000"/>
              </a:lnSpc>
              <a:spcAft>
                <a:spcPts val="600"/>
              </a:spcAft>
            </a:pPr>
            <a:r>
              <a:rPr lang="en-US" sz="2400" dirty="0" smtClean="0">
                <a:solidFill>
                  <a:srgbClr val="FF0000"/>
                </a:solidFill>
              </a:rPr>
              <a:t>in Hierarchy</a:t>
            </a:r>
          </a:p>
        </p:txBody>
      </p:sp>
      <p:sp>
        <p:nvSpPr>
          <p:cNvPr id="10" name="Rounded Rectangle 9"/>
          <p:cNvSpPr/>
          <p:nvPr/>
        </p:nvSpPr>
        <p:spPr bwMode="auto">
          <a:xfrm>
            <a:off x="8668659" y="2038763"/>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9217293" y="2399994"/>
            <a:ext cx="384187" cy="291071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3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Rename </a:t>
            </a:r>
            <a:r>
              <a:rPr lang="en-US" dirty="0" err="1" smtClean="0"/>
              <a:t>GameObject</a:t>
            </a:r>
            <a:r>
              <a:rPr lang="en-US" dirty="0" smtClean="0"/>
              <a:t> to Floor</a:t>
            </a:r>
            <a:endParaRPr lang="en-US" i="1" dirty="0"/>
          </a:p>
        </p:txBody>
      </p:sp>
      <p:sp>
        <p:nvSpPr>
          <p:cNvPr id="5" name="TextBox 4"/>
          <p:cNvSpPr txBox="1"/>
          <p:nvPr/>
        </p:nvSpPr>
        <p:spPr>
          <a:xfrm>
            <a:off x="597054" y="1484040"/>
            <a:ext cx="487377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Hierarchy tab,</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right-click empty Game Object</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click Rename</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name it “Floor”</a:t>
            </a:r>
          </a:p>
        </p:txBody>
      </p:sp>
      <p:pic>
        <p:nvPicPr>
          <p:cNvPr id="6" name="Picture 5"/>
          <p:cNvPicPr>
            <a:picLocks noChangeAspect="1"/>
          </p:cNvPicPr>
          <p:nvPr/>
        </p:nvPicPr>
        <p:blipFill>
          <a:blip r:embed="rId2"/>
          <a:stretch>
            <a:fillRect/>
          </a:stretch>
        </p:blipFill>
        <p:spPr>
          <a:xfrm>
            <a:off x="5723180" y="1484040"/>
            <a:ext cx="2715004" cy="2648320"/>
          </a:xfrm>
          <a:prstGeom prst="rect">
            <a:avLst/>
          </a:prstGeom>
        </p:spPr>
      </p:pic>
      <p:pic>
        <p:nvPicPr>
          <p:cNvPr id="12" name="Picture 11"/>
          <p:cNvPicPr>
            <a:picLocks noChangeAspect="1"/>
          </p:cNvPicPr>
          <p:nvPr/>
        </p:nvPicPr>
        <p:blipFill>
          <a:blip r:embed="rId3"/>
          <a:stretch>
            <a:fillRect/>
          </a:stretch>
        </p:blipFill>
        <p:spPr>
          <a:xfrm>
            <a:off x="9386273" y="1459889"/>
            <a:ext cx="2771775" cy="2514600"/>
          </a:xfrm>
          <a:prstGeom prst="rect">
            <a:avLst/>
          </a:prstGeom>
        </p:spPr>
      </p:pic>
      <p:sp>
        <p:nvSpPr>
          <p:cNvPr id="13" name="Rounded Rectangle 12"/>
          <p:cNvSpPr/>
          <p:nvPr/>
        </p:nvSpPr>
        <p:spPr bwMode="auto">
          <a:xfrm>
            <a:off x="5944868" y="2765750"/>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9384695" y="2125677"/>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5598252" y="2105928"/>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ight Arrow 15"/>
          <p:cNvSpPr/>
          <p:nvPr/>
        </p:nvSpPr>
        <p:spPr bwMode="auto">
          <a:xfrm>
            <a:off x="8614405" y="1884142"/>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158923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 Resources</a:t>
            </a:r>
            <a:endParaRPr lang="en-US" dirty="0"/>
          </a:p>
        </p:txBody>
      </p:sp>
      <p:sp>
        <p:nvSpPr>
          <p:cNvPr id="5" name="TextBox 4"/>
          <p:cNvSpPr txBox="1"/>
          <p:nvPr/>
        </p:nvSpPr>
        <p:spPr>
          <a:xfrm>
            <a:off x="274639" y="1347879"/>
            <a:ext cx="11704255" cy="456740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Unity UI Basics (see slides 10 to 20 of past presentation)</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hlinkClick r:id="rId3"/>
              </a:rPr>
              <a:t>http://wakeupandcode.com/public_downloads/ms-UnityGameDev-ShahedChowdhuri-Meetup-2014-06-11.pptx</a:t>
            </a:r>
            <a:r>
              <a:rPr lang="en-US" sz="2400" dirty="0">
                <a:gradFill>
                  <a:gsLst>
                    <a:gs pos="2917">
                      <a:schemeClr val="tx1"/>
                    </a:gs>
                    <a:gs pos="30000">
                      <a:schemeClr val="tx1"/>
                    </a:gs>
                  </a:gsLst>
                  <a:lin ang="5400000" scaled="0"/>
                </a:gradFill>
              </a:rPr>
              <a:t> </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Ninja </a:t>
            </a:r>
            <a:r>
              <a:rPr lang="en-US" sz="2400" dirty="0">
                <a:gradFill>
                  <a:gsLst>
                    <a:gs pos="2917">
                      <a:schemeClr val="tx1"/>
                    </a:gs>
                    <a:gs pos="30000">
                      <a:schemeClr val="tx1"/>
                    </a:gs>
                  </a:gsLst>
                  <a:lin ang="5400000" scaled="0"/>
                </a:gradFill>
              </a:rPr>
              <a:t>Cat Flyer resources (Ninja Cat graphics added to </a:t>
            </a:r>
            <a:r>
              <a:rPr lang="en-US" sz="2400" dirty="0" smtClean="0">
                <a:gradFill>
                  <a:gsLst>
                    <a:gs pos="2917">
                      <a:schemeClr val="tx1"/>
                    </a:gs>
                    <a:gs pos="30000">
                      <a:schemeClr val="tx1"/>
                    </a:gs>
                  </a:gsLst>
                  <a:lin ang="5400000" scaled="0"/>
                </a:gradFill>
              </a:rPr>
              <a:t>Rocket Mouse)</a:t>
            </a: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Location: </a:t>
            </a:r>
            <a:r>
              <a:rPr lang="en-US" sz="2400" dirty="0">
                <a:gradFill>
                  <a:gsLst>
                    <a:gs pos="2917">
                      <a:schemeClr val="tx1"/>
                    </a:gs>
                    <a:gs pos="30000">
                      <a:schemeClr val="tx1"/>
                    </a:gs>
                  </a:gsLst>
                  <a:lin ang="5400000" scaled="0"/>
                </a:gradFill>
                <a:hlinkClick r:id="rId4"/>
              </a:rPr>
              <a:t>http://WakeUpAndCode.com/u</a:t>
            </a: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File: </a:t>
            </a:r>
            <a:r>
              <a:rPr lang="en-US" sz="2400" dirty="0" smtClean="0">
                <a:gradFill>
                  <a:gsLst>
                    <a:gs pos="2917">
                      <a:schemeClr val="tx1"/>
                    </a:gs>
                    <a:gs pos="30000">
                      <a:schemeClr val="tx1"/>
                    </a:gs>
                  </a:gsLst>
                  <a:lin ang="5400000" scaled="0"/>
                </a:gradFill>
              </a:rPr>
              <a:t>NinjaCatFlyerResources.zip</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FYI, Kirill’s </a:t>
            </a:r>
            <a:r>
              <a:rPr lang="en-US" sz="2400" dirty="0">
                <a:gradFill>
                  <a:gsLst>
                    <a:gs pos="2917">
                      <a:schemeClr val="tx1"/>
                    </a:gs>
                    <a:gs pos="30000">
                      <a:schemeClr val="tx1"/>
                    </a:gs>
                  </a:gsLst>
                  <a:lin ang="5400000" scaled="0"/>
                </a:gradFill>
              </a:rPr>
              <a:t>original Rocket Mouse resources:</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hlinkClick r:id="rId5"/>
              </a:rPr>
              <a:t>http://cdn4.raywenderlich.com/wp-content/uploads/2014/03/RocketMouse_Unity_Resources.zip</a:t>
            </a:r>
            <a:r>
              <a:rPr lang="en-US" sz="2400" dirty="0">
                <a:gradFill>
                  <a:gsLst>
                    <a:gs pos="2917">
                      <a:schemeClr val="tx1"/>
                    </a:gs>
                    <a:gs pos="30000">
                      <a:schemeClr val="tx1"/>
                    </a:gs>
                  </a:gsLst>
                  <a:lin ang="5400000" scaled="0"/>
                </a:gradFill>
              </a:rPr>
              <a:t> </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9592976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8252" y="1477658"/>
            <a:ext cx="6473955" cy="2293921"/>
          </a:xfrm>
          <a:prstGeom prst="rect">
            <a:avLst/>
          </a:prstGeom>
        </p:spPr>
      </p:pic>
      <p:sp>
        <p:nvSpPr>
          <p:cNvPr id="3" name="Title 2"/>
          <p:cNvSpPr>
            <a:spLocks noGrp="1"/>
          </p:cNvSpPr>
          <p:nvPr>
            <p:ph type="title"/>
          </p:nvPr>
        </p:nvSpPr>
        <p:spPr/>
        <p:txBody>
          <a:bodyPr/>
          <a:lstStyle/>
          <a:p>
            <a:r>
              <a:rPr lang="en-US" dirty="0" smtClean="0"/>
              <a:t>Update Floor Properties</a:t>
            </a:r>
            <a:endParaRPr lang="en-US" i="1" dirty="0"/>
          </a:p>
        </p:txBody>
      </p:sp>
      <p:sp>
        <p:nvSpPr>
          <p:cNvPr id="5" name="TextBox 4"/>
          <p:cNvSpPr txBox="1"/>
          <p:nvPr/>
        </p:nvSpPr>
        <p:spPr>
          <a:xfrm>
            <a:off x="597054" y="1484040"/>
            <a:ext cx="4763099" cy="43119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Floor selected in Hierarchy:</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Update Transform properties:</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Position:</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X = 0</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Y = -3.5</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Z = 0</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Scale:</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X = 14.4</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Y = 1</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Z = 1</a:t>
            </a:r>
          </a:p>
        </p:txBody>
      </p:sp>
      <p:sp>
        <p:nvSpPr>
          <p:cNvPr id="13" name="Rounded Rectangle 12"/>
          <p:cNvSpPr/>
          <p:nvPr/>
        </p:nvSpPr>
        <p:spPr bwMode="auto">
          <a:xfrm>
            <a:off x="8286595" y="1529519"/>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8286595" y="2229107"/>
            <a:ext cx="3785612" cy="11108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5598252" y="2411986"/>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5670787" y="1526889"/>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3079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7967" y="1264388"/>
            <a:ext cx="2809875" cy="4648200"/>
          </a:xfrm>
          <a:prstGeom prst="rect">
            <a:avLst/>
          </a:prstGeom>
        </p:spPr>
      </p:pic>
      <p:pic>
        <p:nvPicPr>
          <p:cNvPr id="6" name="Picture 5"/>
          <p:cNvPicPr>
            <a:picLocks noChangeAspect="1"/>
          </p:cNvPicPr>
          <p:nvPr/>
        </p:nvPicPr>
        <p:blipFill>
          <a:blip r:embed="rId3"/>
          <a:stretch>
            <a:fillRect/>
          </a:stretch>
        </p:blipFill>
        <p:spPr>
          <a:xfrm>
            <a:off x="4831971" y="1264388"/>
            <a:ext cx="2810267" cy="4648849"/>
          </a:xfrm>
          <a:prstGeom prst="rect">
            <a:avLst/>
          </a:prstGeom>
        </p:spPr>
      </p:pic>
      <p:pic>
        <p:nvPicPr>
          <p:cNvPr id="7" name="Picture 6"/>
          <p:cNvPicPr>
            <a:picLocks noChangeAspect="1"/>
          </p:cNvPicPr>
          <p:nvPr/>
        </p:nvPicPr>
        <p:blipFill>
          <a:blip r:embed="rId4"/>
          <a:stretch>
            <a:fillRect/>
          </a:stretch>
        </p:blipFill>
        <p:spPr>
          <a:xfrm>
            <a:off x="8687090" y="1249120"/>
            <a:ext cx="2810267" cy="4648849"/>
          </a:xfrm>
          <a:prstGeom prst="rect">
            <a:avLst/>
          </a:prstGeom>
        </p:spPr>
      </p:pic>
      <p:sp>
        <p:nvSpPr>
          <p:cNvPr id="3" name="Title 2"/>
          <p:cNvSpPr>
            <a:spLocks noGrp="1"/>
          </p:cNvSpPr>
          <p:nvPr>
            <p:ph type="title"/>
          </p:nvPr>
        </p:nvSpPr>
        <p:spPr/>
        <p:txBody>
          <a:bodyPr/>
          <a:lstStyle/>
          <a:p>
            <a:r>
              <a:rPr lang="en-US" dirty="0" smtClean="0"/>
              <a:t>Add Box Collider 2D to Floor</a:t>
            </a:r>
            <a:endParaRPr lang="en-US" i="1" dirty="0"/>
          </a:p>
        </p:txBody>
      </p:sp>
      <p:sp>
        <p:nvSpPr>
          <p:cNvPr id="16" name="TextBox 15"/>
          <p:cNvSpPr txBox="1"/>
          <p:nvPr/>
        </p:nvSpPr>
        <p:spPr>
          <a:xfrm>
            <a:off x="640458" y="6013853"/>
            <a:ext cx="1032096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“Add Component”    </a:t>
            </a:r>
            <a:r>
              <a:rPr lang="en-US" sz="2400" dirty="0" smtClean="0">
                <a:solidFill>
                  <a:srgbClr val="FF0000"/>
                </a:solidFill>
                <a:sym typeface="Wingdings" panose="05000000000000000000" pitchFamily="2" charset="2"/>
              </a:rPr>
              <a:t>         Physics 2D                   Box Collider 2D</a:t>
            </a:r>
            <a:endParaRPr lang="en-US" sz="2400" dirty="0" smtClean="0">
              <a:solidFill>
                <a:srgbClr val="FF0000"/>
              </a:solidFill>
            </a:endParaRPr>
          </a:p>
        </p:txBody>
      </p:sp>
      <p:sp>
        <p:nvSpPr>
          <p:cNvPr id="17" name="Rounded Rectangle 16"/>
          <p:cNvSpPr/>
          <p:nvPr/>
        </p:nvSpPr>
        <p:spPr bwMode="auto">
          <a:xfrm>
            <a:off x="1357163" y="2525322"/>
            <a:ext cx="2391402" cy="34096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4956958" y="3904275"/>
            <a:ext cx="1280146" cy="28739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8908087" y="3694366"/>
            <a:ext cx="1605880" cy="26440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ight Arrow 19"/>
          <p:cNvSpPr/>
          <p:nvPr/>
        </p:nvSpPr>
        <p:spPr bwMode="auto">
          <a:xfrm>
            <a:off x="4092500" y="2413450"/>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21" name="Right Arrow 20"/>
          <p:cNvSpPr/>
          <p:nvPr/>
        </p:nvSpPr>
        <p:spPr bwMode="auto">
          <a:xfrm>
            <a:off x="7871978" y="3714999"/>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22" name="Rounded Rectangle 21"/>
          <p:cNvSpPr/>
          <p:nvPr/>
        </p:nvSpPr>
        <p:spPr bwMode="auto">
          <a:xfrm>
            <a:off x="1116110" y="1249120"/>
            <a:ext cx="943722" cy="44344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97523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Floor is Visible in Scene</a:t>
            </a:r>
            <a:endParaRPr lang="en-US" i="1" dirty="0"/>
          </a:p>
        </p:txBody>
      </p:sp>
      <p:pic>
        <p:nvPicPr>
          <p:cNvPr id="2" name="Picture 1"/>
          <p:cNvPicPr>
            <a:picLocks noChangeAspect="1"/>
          </p:cNvPicPr>
          <p:nvPr/>
        </p:nvPicPr>
        <p:blipFill>
          <a:blip r:embed="rId2"/>
          <a:stretch>
            <a:fillRect/>
          </a:stretch>
        </p:blipFill>
        <p:spPr>
          <a:xfrm>
            <a:off x="640458" y="1613321"/>
            <a:ext cx="7620000" cy="3762375"/>
          </a:xfrm>
          <a:prstGeom prst="rect">
            <a:avLst/>
          </a:prstGeom>
        </p:spPr>
      </p:pic>
      <p:sp>
        <p:nvSpPr>
          <p:cNvPr id="14" name="TextBox 13"/>
          <p:cNvSpPr txBox="1"/>
          <p:nvPr/>
        </p:nvSpPr>
        <p:spPr>
          <a:xfrm>
            <a:off x="980879" y="5781674"/>
            <a:ext cx="4141391"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Green Box Collider for Floor</a:t>
            </a:r>
          </a:p>
        </p:txBody>
      </p:sp>
      <p:cxnSp>
        <p:nvCxnSpPr>
          <p:cNvPr id="15" name="Straight Arrow Connector 14"/>
          <p:cNvCxnSpPr/>
          <p:nvPr/>
        </p:nvCxnSpPr>
        <p:spPr>
          <a:xfrm flipV="1">
            <a:off x="2887125" y="4777408"/>
            <a:ext cx="1228015" cy="100346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bwMode="auto">
          <a:xfrm>
            <a:off x="647485" y="2046799"/>
            <a:ext cx="943722" cy="25900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p:cNvPicPr>
            <a:picLocks noChangeAspect="1"/>
          </p:cNvPicPr>
          <p:nvPr/>
        </p:nvPicPr>
        <p:blipFill>
          <a:blip r:embed="rId3"/>
          <a:stretch>
            <a:fillRect/>
          </a:stretch>
        </p:blipFill>
        <p:spPr>
          <a:xfrm>
            <a:off x="9392428" y="1613321"/>
            <a:ext cx="2771775" cy="2514600"/>
          </a:xfrm>
          <a:prstGeom prst="rect">
            <a:avLst/>
          </a:prstGeom>
        </p:spPr>
      </p:pic>
      <p:sp>
        <p:nvSpPr>
          <p:cNvPr id="27" name="Rounded Rectangle 26"/>
          <p:cNvSpPr/>
          <p:nvPr/>
        </p:nvSpPr>
        <p:spPr bwMode="auto">
          <a:xfrm>
            <a:off x="9390850" y="2279109"/>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8961407" y="5577002"/>
            <a:ext cx="2551789"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Floor is selected</a:t>
            </a:r>
          </a:p>
          <a:p>
            <a:pPr algn="ctr">
              <a:lnSpc>
                <a:spcPct val="90000"/>
              </a:lnSpc>
              <a:spcAft>
                <a:spcPts val="600"/>
              </a:spcAft>
            </a:pPr>
            <a:r>
              <a:rPr lang="en-US" sz="2400" dirty="0" smtClean="0">
                <a:solidFill>
                  <a:srgbClr val="FF0000"/>
                </a:solidFill>
              </a:rPr>
              <a:t>in Hierarchy</a:t>
            </a:r>
          </a:p>
        </p:txBody>
      </p:sp>
      <p:cxnSp>
        <p:nvCxnSpPr>
          <p:cNvPr id="29" name="Straight Arrow Connector 28"/>
          <p:cNvCxnSpPr/>
          <p:nvPr/>
        </p:nvCxnSpPr>
        <p:spPr>
          <a:xfrm flipH="1" flipV="1">
            <a:off x="9875797" y="2544134"/>
            <a:ext cx="902518" cy="303286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83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8668659" y="1405353"/>
            <a:ext cx="1885950" cy="2009775"/>
          </a:xfrm>
          <a:prstGeom prst="rect">
            <a:avLst/>
          </a:prstGeom>
        </p:spPr>
      </p:pic>
      <p:pic>
        <p:nvPicPr>
          <p:cNvPr id="6" name="Picture 5"/>
          <p:cNvPicPr>
            <a:picLocks noChangeAspect="1"/>
          </p:cNvPicPr>
          <p:nvPr/>
        </p:nvPicPr>
        <p:blipFill>
          <a:blip r:embed="rId3"/>
          <a:stretch>
            <a:fillRect/>
          </a:stretch>
        </p:blipFill>
        <p:spPr>
          <a:xfrm>
            <a:off x="520097" y="1400316"/>
            <a:ext cx="4382112" cy="3877216"/>
          </a:xfrm>
          <a:prstGeom prst="rect">
            <a:avLst/>
          </a:prstGeom>
        </p:spPr>
      </p:pic>
      <p:sp>
        <p:nvSpPr>
          <p:cNvPr id="3" name="Title 2"/>
          <p:cNvSpPr>
            <a:spLocks noGrp="1"/>
          </p:cNvSpPr>
          <p:nvPr>
            <p:ph type="title"/>
          </p:nvPr>
        </p:nvSpPr>
        <p:spPr/>
        <p:txBody>
          <a:bodyPr/>
          <a:lstStyle/>
          <a:p>
            <a:r>
              <a:rPr lang="en-US" dirty="0" smtClean="0"/>
              <a:t>Create </a:t>
            </a:r>
            <a:r>
              <a:rPr lang="en-US" i="1" dirty="0" smtClean="0"/>
              <a:t>Another</a:t>
            </a:r>
            <a:r>
              <a:rPr lang="en-US" dirty="0" smtClean="0"/>
              <a:t> Empty Game Object</a:t>
            </a:r>
            <a:endParaRPr lang="en-US" i="1" dirty="0"/>
          </a:p>
        </p:txBody>
      </p:sp>
      <p:sp>
        <p:nvSpPr>
          <p:cNvPr id="4" name="Rounded Rectangle 3"/>
          <p:cNvSpPr/>
          <p:nvPr/>
        </p:nvSpPr>
        <p:spPr bwMode="auto">
          <a:xfrm>
            <a:off x="1400837" y="1619618"/>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49019" y="5253039"/>
            <a:ext cx="538025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Click “Game Object” </a:t>
            </a:r>
            <a:r>
              <a:rPr lang="en-US" sz="2400" dirty="0" smtClean="0">
                <a:solidFill>
                  <a:srgbClr val="FF0000"/>
                </a:solidFill>
                <a:sym typeface="Wingdings" panose="05000000000000000000" pitchFamily="2" charset="2"/>
              </a:rPr>
              <a:t> Create Empty</a:t>
            </a:r>
            <a:endParaRPr lang="en-US" sz="2400" dirty="0" smtClean="0">
              <a:solidFill>
                <a:srgbClr val="FF0000"/>
              </a:solidFill>
            </a:endParaRPr>
          </a:p>
        </p:txBody>
      </p:sp>
      <p:sp>
        <p:nvSpPr>
          <p:cNvPr id="7" name="Rounded Rectangle 6"/>
          <p:cNvSpPr/>
          <p:nvPr/>
        </p:nvSpPr>
        <p:spPr bwMode="auto">
          <a:xfrm>
            <a:off x="852203" y="1845071"/>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8269204" y="5311508"/>
            <a:ext cx="2993447"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Verify Game Object</a:t>
            </a:r>
          </a:p>
          <a:p>
            <a:pPr algn="ctr">
              <a:lnSpc>
                <a:spcPct val="90000"/>
              </a:lnSpc>
              <a:spcAft>
                <a:spcPts val="600"/>
              </a:spcAft>
            </a:pPr>
            <a:r>
              <a:rPr lang="en-US" sz="2400" dirty="0" smtClean="0">
                <a:solidFill>
                  <a:srgbClr val="FF0000"/>
                </a:solidFill>
              </a:rPr>
              <a:t>in Hierarchy</a:t>
            </a:r>
          </a:p>
        </p:txBody>
      </p:sp>
      <p:sp>
        <p:nvSpPr>
          <p:cNvPr id="10" name="Rounded Rectangle 9"/>
          <p:cNvSpPr/>
          <p:nvPr/>
        </p:nvSpPr>
        <p:spPr bwMode="auto">
          <a:xfrm>
            <a:off x="8668659" y="2197490"/>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9217293" y="2399994"/>
            <a:ext cx="384187" cy="291071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51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84695" y="1453967"/>
            <a:ext cx="1990725" cy="1762125"/>
          </a:xfrm>
          <a:prstGeom prst="rect">
            <a:avLst/>
          </a:prstGeom>
        </p:spPr>
      </p:pic>
      <p:pic>
        <p:nvPicPr>
          <p:cNvPr id="2" name="Picture 1"/>
          <p:cNvPicPr>
            <a:picLocks noChangeAspect="1"/>
          </p:cNvPicPr>
          <p:nvPr/>
        </p:nvPicPr>
        <p:blipFill>
          <a:blip r:embed="rId3"/>
          <a:stretch>
            <a:fillRect/>
          </a:stretch>
        </p:blipFill>
        <p:spPr>
          <a:xfrm>
            <a:off x="5723180" y="1459889"/>
            <a:ext cx="2057687" cy="2429214"/>
          </a:xfrm>
          <a:prstGeom prst="rect">
            <a:avLst/>
          </a:prstGeom>
        </p:spPr>
      </p:pic>
      <p:sp>
        <p:nvSpPr>
          <p:cNvPr id="3" name="Title 2"/>
          <p:cNvSpPr>
            <a:spLocks noGrp="1"/>
          </p:cNvSpPr>
          <p:nvPr>
            <p:ph type="title"/>
          </p:nvPr>
        </p:nvSpPr>
        <p:spPr/>
        <p:txBody>
          <a:bodyPr/>
          <a:lstStyle/>
          <a:p>
            <a:r>
              <a:rPr lang="en-US" dirty="0" smtClean="0"/>
              <a:t>Rename New </a:t>
            </a:r>
            <a:r>
              <a:rPr lang="en-US" dirty="0" err="1" smtClean="0"/>
              <a:t>GameObject</a:t>
            </a:r>
            <a:r>
              <a:rPr lang="en-US" dirty="0" smtClean="0"/>
              <a:t> to Ceiling</a:t>
            </a:r>
            <a:endParaRPr lang="en-US" i="1" dirty="0"/>
          </a:p>
        </p:txBody>
      </p:sp>
      <p:sp>
        <p:nvSpPr>
          <p:cNvPr id="5" name="TextBox 4"/>
          <p:cNvSpPr txBox="1"/>
          <p:nvPr/>
        </p:nvSpPr>
        <p:spPr>
          <a:xfrm>
            <a:off x="597054" y="1484040"/>
            <a:ext cx="487377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Hierarchy tab,</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right-click empty Game Object</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click Rename</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name it “Ceiling”</a:t>
            </a:r>
          </a:p>
        </p:txBody>
      </p:sp>
      <p:sp>
        <p:nvSpPr>
          <p:cNvPr id="13" name="Rounded Rectangle 12"/>
          <p:cNvSpPr/>
          <p:nvPr/>
        </p:nvSpPr>
        <p:spPr bwMode="auto">
          <a:xfrm>
            <a:off x="6304362" y="2968377"/>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9384695" y="2204151"/>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5841052" y="2302218"/>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ight Arrow 15"/>
          <p:cNvSpPr/>
          <p:nvPr/>
        </p:nvSpPr>
        <p:spPr bwMode="auto">
          <a:xfrm>
            <a:off x="8409971" y="1871177"/>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159276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8251" y="1477658"/>
            <a:ext cx="6448963" cy="2019604"/>
          </a:xfrm>
          <a:prstGeom prst="rect">
            <a:avLst/>
          </a:prstGeom>
        </p:spPr>
      </p:pic>
      <p:sp>
        <p:nvSpPr>
          <p:cNvPr id="3" name="Title 2"/>
          <p:cNvSpPr>
            <a:spLocks noGrp="1"/>
          </p:cNvSpPr>
          <p:nvPr>
            <p:ph type="title"/>
          </p:nvPr>
        </p:nvSpPr>
        <p:spPr/>
        <p:txBody>
          <a:bodyPr/>
          <a:lstStyle/>
          <a:p>
            <a:r>
              <a:rPr lang="en-US" dirty="0" smtClean="0"/>
              <a:t>Update Ceiling Properties</a:t>
            </a:r>
            <a:endParaRPr lang="en-US" i="1" dirty="0"/>
          </a:p>
        </p:txBody>
      </p:sp>
      <p:sp>
        <p:nvSpPr>
          <p:cNvPr id="5" name="TextBox 4"/>
          <p:cNvSpPr txBox="1"/>
          <p:nvPr/>
        </p:nvSpPr>
        <p:spPr>
          <a:xfrm>
            <a:off x="597054" y="1484040"/>
            <a:ext cx="4763099" cy="43119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Floor selected in Hierarchy:</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Update Transform properties:</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Position:</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X = 0</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Y = 3.7</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Z = 0</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Scale:</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X = 14.4</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Y = 1</a:t>
            </a:r>
          </a:p>
          <a:p>
            <a:pPr marL="1275642" lvl="2" indent="-342900">
              <a:lnSpc>
                <a:spcPct val="90000"/>
              </a:lnSpc>
              <a:spcAft>
                <a:spcPts val="600"/>
              </a:spcAft>
              <a:buFont typeface="Arial" panose="020B0604020202020204" pitchFamily="34" charset="0"/>
              <a:buChar char="•"/>
            </a:pPr>
            <a:r>
              <a:rPr lang="en-US" sz="2400" dirty="0" smtClean="0">
                <a:solidFill>
                  <a:srgbClr val="FF0000"/>
                </a:solidFill>
              </a:rPr>
              <a:t>Z = 1</a:t>
            </a:r>
          </a:p>
        </p:txBody>
      </p:sp>
      <p:sp>
        <p:nvSpPr>
          <p:cNvPr id="13" name="Rounded Rectangle 12"/>
          <p:cNvSpPr/>
          <p:nvPr/>
        </p:nvSpPr>
        <p:spPr bwMode="auto">
          <a:xfrm>
            <a:off x="8286595" y="1529519"/>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8047017" y="2118898"/>
            <a:ext cx="3785612" cy="11108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5598252" y="2491433"/>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5670787" y="1526889"/>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38427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19747" y="1249120"/>
            <a:ext cx="2667372" cy="4810796"/>
          </a:xfrm>
          <a:prstGeom prst="rect">
            <a:avLst/>
          </a:prstGeom>
        </p:spPr>
      </p:pic>
      <p:sp>
        <p:nvSpPr>
          <p:cNvPr id="3" name="Title 2"/>
          <p:cNvSpPr>
            <a:spLocks noGrp="1"/>
          </p:cNvSpPr>
          <p:nvPr>
            <p:ph type="title"/>
          </p:nvPr>
        </p:nvSpPr>
        <p:spPr/>
        <p:txBody>
          <a:bodyPr/>
          <a:lstStyle/>
          <a:p>
            <a:r>
              <a:rPr lang="en-US" dirty="0" smtClean="0"/>
              <a:t>Add Box Collider 2D to Ceiling</a:t>
            </a:r>
            <a:endParaRPr lang="en-US" i="1" dirty="0"/>
          </a:p>
        </p:txBody>
      </p:sp>
      <p:sp>
        <p:nvSpPr>
          <p:cNvPr id="16" name="TextBox 15"/>
          <p:cNvSpPr txBox="1"/>
          <p:nvPr/>
        </p:nvSpPr>
        <p:spPr>
          <a:xfrm>
            <a:off x="640458" y="6013853"/>
            <a:ext cx="1032096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“Add Component”    </a:t>
            </a:r>
            <a:r>
              <a:rPr lang="en-US" sz="2400" dirty="0" smtClean="0">
                <a:solidFill>
                  <a:srgbClr val="FF0000"/>
                </a:solidFill>
                <a:sym typeface="Wingdings" panose="05000000000000000000" pitchFamily="2" charset="2"/>
              </a:rPr>
              <a:t>         Physics 2D                   Box Collider 2D</a:t>
            </a:r>
            <a:endParaRPr lang="en-US" sz="2400" dirty="0" smtClean="0">
              <a:solidFill>
                <a:srgbClr val="FF0000"/>
              </a:solidFill>
            </a:endParaRPr>
          </a:p>
        </p:txBody>
      </p:sp>
      <p:sp>
        <p:nvSpPr>
          <p:cNvPr id="17" name="Rounded Rectangle 16"/>
          <p:cNvSpPr/>
          <p:nvPr/>
        </p:nvSpPr>
        <p:spPr bwMode="auto">
          <a:xfrm>
            <a:off x="1357163" y="2525322"/>
            <a:ext cx="2391402" cy="34096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4956958" y="3904275"/>
            <a:ext cx="1280146" cy="28739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8908087" y="3694366"/>
            <a:ext cx="1605880" cy="26440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ight Arrow 19"/>
          <p:cNvSpPr/>
          <p:nvPr/>
        </p:nvSpPr>
        <p:spPr bwMode="auto">
          <a:xfrm>
            <a:off x="4092500" y="2413450"/>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21" name="Right Arrow 20"/>
          <p:cNvSpPr/>
          <p:nvPr/>
        </p:nvSpPr>
        <p:spPr bwMode="auto">
          <a:xfrm>
            <a:off x="7871978" y="3714999"/>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22" name="Rounded Rectangle 21"/>
          <p:cNvSpPr/>
          <p:nvPr/>
        </p:nvSpPr>
        <p:spPr bwMode="auto">
          <a:xfrm>
            <a:off x="1116109" y="1249120"/>
            <a:ext cx="1078811" cy="41936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a:stretch>
            <a:fillRect/>
          </a:stretch>
        </p:blipFill>
        <p:spPr>
          <a:xfrm>
            <a:off x="4825109" y="1267065"/>
            <a:ext cx="2648320" cy="4696480"/>
          </a:xfrm>
          <a:prstGeom prst="rect">
            <a:avLst/>
          </a:prstGeom>
        </p:spPr>
      </p:pic>
      <p:pic>
        <p:nvPicPr>
          <p:cNvPr id="12" name="Picture 11"/>
          <p:cNvPicPr>
            <a:picLocks noChangeAspect="1"/>
          </p:cNvPicPr>
          <p:nvPr/>
        </p:nvPicPr>
        <p:blipFill>
          <a:blip r:embed="rId4"/>
          <a:stretch>
            <a:fillRect/>
          </a:stretch>
        </p:blipFill>
        <p:spPr>
          <a:xfrm>
            <a:off x="8687090" y="1263157"/>
            <a:ext cx="2629267" cy="4658375"/>
          </a:xfrm>
          <a:prstGeom prst="rect">
            <a:avLst/>
          </a:prstGeom>
        </p:spPr>
      </p:pic>
    </p:spTree>
    <p:extLst>
      <p:ext uri="{BB962C8B-B14F-4D97-AF65-F5344CB8AC3E}">
        <p14:creationId xmlns:p14="http://schemas.microsoft.com/office/powerpoint/2010/main" val="2238799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6162" y="1868487"/>
            <a:ext cx="10344150" cy="3257550"/>
          </a:xfrm>
          <a:prstGeom prst="rect">
            <a:avLst/>
          </a:prstGeom>
        </p:spPr>
      </p:pic>
      <p:sp>
        <p:nvSpPr>
          <p:cNvPr id="3" name="Title 2"/>
          <p:cNvSpPr>
            <a:spLocks noGrp="1"/>
          </p:cNvSpPr>
          <p:nvPr>
            <p:ph type="title"/>
          </p:nvPr>
        </p:nvSpPr>
        <p:spPr/>
        <p:txBody>
          <a:bodyPr/>
          <a:lstStyle/>
          <a:p>
            <a:r>
              <a:rPr lang="en-US" dirty="0" smtClean="0"/>
              <a:t>Verify </a:t>
            </a:r>
            <a:r>
              <a:rPr lang="en-US" dirty="0" err="1" smtClean="0"/>
              <a:t>Floor+Ceiling</a:t>
            </a:r>
            <a:r>
              <a:rPr lang="en-US" dirty="0" smtClean="0"/>
              <a:t> in Scene</a:t>
            </a:r>
            <a:endParaRPr lang="en-US" i="1" dirty="0"/>
          </a:p>
        </p:txBody>
      </p:sp>
      <p:sp>
        <p:nvSpPr>
          <p:cNvPr id="14" name="TextBox 13"/>
          <p:cNvSpPr txBox="1"/>
          <p:nvPr/>
        </p:nvSpPr>
        <p:spPr>
          <a:xfrm>
            <a:off x="980879" y="5781674"/>
            <a:ext cx="4141391"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Green Box Collider for Floor</a:t>
            </a:r>
          </a:p>
        </p:txBody>
      </p:sp>
      <p:cxnSp>
        <p:nvCxnSpPr>
          <p:cNvPr id="15" name="Straight Arrow Connector 14"/>
          <p:cNvCxnSpPr/>
          <p:nvPr/>
        </p:nvCxnSpPr>
        <p:spPr>
          <a:xfrm flipV="1">
            <a:off x="2887125" y="4060568"/>
            <a:ext cx="1045457" cy="172030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bwMode="auto">
          <a:xfrm>
            <a:off x="998747" y="1840460"/>
            <a:ext cx="943722" cy="25900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9407555" y="2468755"/>
            <a:ext cx="1370759" cy="38843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8883277" y="5577002"/>
            <a:ext cx="2708049"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Both are selected</a:t>
            </a:r>
          </a:p>
          <a:p>
            <a:pPr algn="ctr">
              <a:lnSpc>
                <a:spcPct val="90000"/>
              </a:lnSpc>
              <a:spcAft>
                <a:spcPts val="600"/>
              </a:spcAft>
            </a:pPr>
            <a:r>
              <a:rPr lang="en-US" sz="2400" dirty="0" smtClean="0">
                <a:solidFill>
                  <a:srgbClr val="FF0000"/>
                </a:solidFill>
              </a:rPr>
              <a:t>in Hierarchy</a:t>
            </a:r>
          </a:p>
        </p:txBody>
      </p:sp>
      <p:cxnSp>
        <p:nvCxnSpPr>
          <p:cNvPr id="10" name="Straight Arrow Connector 9"/>
          <p:cNvCxnSpPr/>
          <p:nvPr/>
        </p:nvCxnSpPr>
        <p:spPr>
          <a:xfrm flipH="1" flipV="1">
            <a:off x="9952344" y="2883350"/>
            <a:ext cx="799196" cy="269365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6080" y="5263070"/>
            <a:ext cx="437863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Green Box Collider for Ceiling</a:t>
            </a:r>
          </a:p>
        </p:txBody>
      </p:sp>
      <p:cxnSp>
        <p:nvCxnSpPr>
          <p:cNvPr id="16" name="Straight Arrow Connector 15"/>
          <p:cNvCxnSpPr/>
          <p:nvPr/>
        </p:nvCxnSpPr>
        <p:spPr>
          <a:xfrm flipH="1" flipV="1">
            <a:off x="6675432" y="2461988"/>
            <a:ext cx="1097268" cy="280108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3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0" y="1969825"/>
            <a:ext cx="7406559" cy="3948530"/>
          </a:xfrm>
          <a:prstGeom prst="rect">
            <a:avLst/>
          </a:prstGeom>
        </p:spPr>
      </p:pic>
      <p:sp>
        <p:nvSpPr>
          <p:cNvPr id="3" name="Title 2"/>
          <p:cNvSpPr>
            <a:spLocks noGrp="1"/>
          </p:cNvSpPr>
          <p:nvPr>
            <p:ph type="title"/>
          </p:nvPr>
        </p:nvSpPr>
        <p:spPr/>
        <p:txBody>
          <a:bodyPr/>
          <a:lstStyle/>
          <a:p>
            <a:r>
              <a:rPr lang="en-US" dirty="0" smtClean="0"/>
              <a:t>Run the Game </a:t>
            </a:r>
            <a:r>
              <a:rPr lang="en-US" i="1" dirty="0" smtClean="0"/>
              <a:t>Again!</a:t>
            </a:r>
            <a:endParaRPr lang="en-US" i="1" dirty="0"/>
          </a:p>
        </p:txBody>
      </p:sp>
      <p:sp>
        <p:nvSpPr>
          <p:cNvPr id="17" name="Rounded Rectangle 16"/>
          <p:cNvSpPr/>
          <p:nvPr/>
        </p:nvSpPr>
        <p:spPr bwMode="auto">
          <a:xfrm>
            <a:off x="4244742" y="2999073"/>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1018268" y="6047467"/>
            <a:ext cx="628518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The cat should stop at the ceiling and floor!</a:t>
            </a:r>
          </a:p>
        </p:txBody>
      </p:sp>
      <p:sp>
        <p:nvSpPr>
          <p:cNvPr id="8" name="Rounded Rectangle 7"/>
          <p:cNvSpPr/>
          <p:nvPr/>
        </p:nvSpPr>
        <p:spPr bwMode="auto">
          <a:xfrm>
            <a:off x="5851925" y="2582872"/>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589622" y="1385171"/>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6216497" y="1922989"/>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93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Effects &amp; Objects</a:t>
            </a:r>
            <a:endParaRPr lang="en-US" dirty="0"/>
          </a:p>
        </p:txBody>
      </p:sp>
    </p:spTree>
    <p:extLst>
      <p:ext uri="{BB962C8B-B14F-4D97-AF65-F5344CB8AC3E}">
        <p14:creationId xmlns:p14="http://schemas.microsoft.com/office/powerpoint/2010/main" val="222090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New Project</a:t>
            </a:r>
            <a:endParaRPr lang="en-US" dirty="0"/>
          </a:p>
        </p:txBody>
      </p:sp>
      <p:pic>
        <p:nvPicPr>
          <p:cNvPr id="4" name="Picture 3"/>
          <p:cNvPicPr>
            <a:picLocks noChangeAspect="1"/>
          </p:cNvPicPr>
          <p:nvPr/>
        </p:nvPicPr>
        <p:blipFill>
          <a:blip r:embed="rId2"/>
          <a:stretch>
            <a:fillRect/>
          </a:stretch>
        </p:blipFill>
        <p:spPr>
          <a:xfrm>
            <a:off x="3498849" y="1754187"/>
            <a:ext cx="5438775" cy="3486150"/>
          </a:xfrm>
          <a:prstGeom prst="rect">
            <a:avLst/>
          </a:prstGeom>
        </p:spPr>
      </p:pic>
      <p:sp>
        <p:nvSpPr>
          <p:cNvPr id="5" name="Rounded Rectangle 4"/>
          <p:cNvSpPr/>
          <p:nvPr/>
        </p:nvSpPr>
        <p:spPr bwMode="auto">
          <a:xfrm>
            <a:off x="3657945" y="4594530"/>
            <a:ext cx="2011658" cy="45719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94843" y="2308555"/>
            <a:ext cx="4169295" cy="64007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flipH="1" flipV="1">
            <a:off x="8504212" y="4868847"/>
            <a:ext cx="731512" cy="109726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3616" y="5976762"/>
            <a:ext cx="32242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then, click “Create”</a:t>
            </a:r>
          </a:p>
        </p:txBody>
      </p:sp>
      <p:cxnSp>
        <p:nvCxnSpPr>
          <p:cNvPr id="11" name="Straight Arrow Connector 10"/>
          <p:cNvCxnSpPr/>
          <p:nvPr/>
        </p:nvCxnSpPr>
        <p:spPr>
          <a:xfrm flipH="1">
            <a:off x="5669603" y="1440255"/>
            <a:ext cx="1188707" cy="105195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65121" y="898917"/>
            <a:ext cx="53802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project location (empty folder)</a:t>
            </a:r>
          </a:p>
        </p:txBody>
      </p:sp>
      <p:cxnSp>
        <p:nvCxnSpPr>
          <p:cNvPr id="15" name="Straight Arrow Connector 14"/>
          <p:cNvCxnSpPr/>
          <p:nvPr/>
        </p:nvCxnSpPr>
        <p:spPr>
          <a:xfrm flipV="1">
            <a:off x="3535307" y="4930799"/>
            <a:ext cx="1037028" cy="765217"/>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95975" y="5652183"/>
            <a:ext cx="22463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Select 2D… </a:t>
            </a:r>
          </a:p>
        </p:txBody>
      </p:sp>
    </p:spTree>
    <p:extLst>
      <p:ext uri="{BB962C8B-B14F-4D97-AF65-F5344CB8AC3E}">
        <p14:creationId xmlns:p14="http://schemas.microsoft.com/office/powerpoint/2010/main" val="273867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Particle Effects</a:t>
            </a:r>
            <a:endParaRPr lang="en-US" i="1" dirty="0"/>
          </a:p>
        </p:txBody>
      </p:sp>
      <p:pic>
        <p:nvPicPr>
          <p:cNvPr id="2" name="Picture 1"/>
          <p:cNvPicPr>
            <a:picLocks noChangeAspect="1"/>
          </p:cNvPicPr>
          <p:nvPr/>
        </p:nvPicPr>
        <p:blipFill>
          <a:blip r:embed="rId2"/>
          <a:stretch>
            <a:fillRect/>
          </a:stretch>
        </p:blipFill>
        <p:spPr>
          <a:xfrm>
            <a:off x="510443" y="1337318"/>
            <a:ext cx="8411749" cy="3915321"/>
          </a:xfrm>
          <a:prstGeom prst="rect">
            <a:avLst/>
          </a:prstGeom>
        </p:spPr>
      </p:pic>
      <p:sp>
        <p:nvSpPr>
          <p:cNvPr id="4" name="TextBox 3"/>
          <p:cNvSpPr txBox="1"/>
          <p:nvPr/>
        </p:nvSpPr>
        <p:spPr>
          <a:xfrm>
            <a:off x="274639" y="5387953"/>
            <a:ext cx="7817461"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Click “Game Object” </a:t>
            </a:r>
            <a:r>
              <a:rPr lang="en-US" sz="2400" dirty="0" smtClean="0">
                <a:solidFill>
                  <a:srgbClr val="FF0000"/>
                </a:solidFill>
                <a:sym typeface="Wingdings" panose="05000000000000000000" pitchFamily="2" charset="2"/>
              </a:rPr>
              <a:t> Create Other  Particle System</a:t>
            </a:r>
            <a:endParaRPr lang="en-US" sz="2400" dirty="0" smtClean="0">
              <a:solidFill>
                <a:srgbClr val="FF0000"/>
              </a:solidFill>
            </a:endParaRPr>
          </a:p>
        </p:txBody>
      </p:sp>
      <p:sp>
        <p:nvSpPr>
          <p:cNvPr id="8" name="Rounded Rectangle 7"/>
          <p:cNvSpPr/>
          <p:nvPr/>
        </p:nvSpPr>
        <p:spPr bwMode="auto">
          <a:xfrm>
            <a:off x="1463409" y="1540557"/>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31897" y="2217116"/>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492283" y="2217116"/>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5310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51789" y="1456205"/>
            <a:ext cx="10325100" cy="3990975"/>
          </a:xfrm>
          <a:prstGeom prst="rect">
            <a:avLst/>
          </a:prstGeom>
        </p:spPr>
      </p:pic>
      <p:sp>
        <p:nvSpPr>
          <p:cNvPr id="3" name="Title 2"/>
          <p:cNvSpPr>
            <a:spLocks noGrp="1"/>
          </p:cNvSpPr>
          <p:nvPr>
            <p:ph type="title"/>
          </p:nvPr>
        </p:nvSpPr>
        <p:spPr/>
        <p:txBody>
          <a:bodyPr/>
          <a:lstStyle/>
          <a:p>
            <a:r>
              <a:rPr lang="en-US" dirty="0" smtClean="0"/>
              <a:t>Verify Particle Effects</a:t>
            </a:r>
            <a:endParaRPr lang="en-US" i="1" dirty="0"/>
          </a:p>
        </p:txBody>
      </p:sp>
      <p:sp>
        <p:nvSpPr>
          <p:cNvPr id="5" name="TextBox 4"/>
          <p:cNvSpPr txBox="1"/>
          <p:nvPr/>
        </p:nvSpPr>
        <p:spPr>
          <a:xfrm>
            <a:off x="7367489" y="5644755"/>
            <a:ext cx="3260188"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Verify Particle System</a:t>
            </a:r>
          </a:p>
          <a:p>
            <a:pPr algn="ctr">
              <a:lnSpc>
                <a:spcPct val="90000"/>
              </a:lnSpc>
              <a:spcAft>
                <a:spcPts val="600"/>
              </a:spcAft>
            </a:pPr>
            <a:r>
              <a:rPr lang="en-US" sz="2400" dirty="0" smtClean="0">
                <a:solidFill>
                  <a:srgbClr val="FF0000"/>
                </a:solidFill>
              </a:rPr>
              <a:t>in Hierarchy</a:t>
            </a:r>
          </a:p>
        </p:txBody>
      </p:sp>
      <p:sp>
        <p:nvSpPr>
          <p:cNvPr id="6" name="Rounded Rectangle 5"/>
          <p:cNvSpPr/>
          <p:nvPr/>
        </p:nvSpPr>
        <p:spPr bwMode="auto">
          <a:xfrm>
            <a:off x="8846625" y="3071954"/>
            <a:ext cx="1099045" cy="28830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Arrow Connector 6"/>
          <p:cNvCxnSpPr/>
          <p:nvPr/>
        </p:nvCxnSpPr>
        <p:spPr>
          <a:xfrm flipV="1">
            <a:off x="8787409" y="3451692"/>
            <a:ext cx="608738" cy="228651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3614851" y="2524519"/>
            <a:ext cx="1999487" cy="163071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00197" y="2171547"/>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1923654" y="5911749"/>
            <a:ext cx="3260188"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Verify Particle System</a:t>
            </a:r>
          </a:p>
          <a:p>
            <a:pPr algn="ctr">
              <a:lnSpc>
                <a:spcPct val="90000"/>
              </a:lnSpc>
              <a:spcAft>
                <a:spcPts val="600"/>
              </a:spcAft>
            </a:pPr>
            <a:r>
              <a:rPr lang="en-US" sz="2400" dirty="0" smtClean="0">
                <a:solidFill>
                  <a:srgbClr val="FF0000"/>
                </a:solidFill>
              </a:rPr>
              <a:t>in Scene</a:t>
            </a:r>
          </a:p>
        </p:txBody>
      </p:sp>
      <p:cxnSp>
        <p:nvCxnSpPr>
          <p:cNvPr id="14" name="Straight Arrow Connector 13"/>
          <p:cNvCxnSpPr/>
          <p:nvPr/>
        </p:nvCxnSpPr>
        <p:spPr>
          <a:xfrm flipV="1">
            <a:off x="3343574" y="3718686"/>
            <a:ext cx="608738" cy="228651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99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308" y="1790401"/>
            <a:ext cx="1905266" cy="1771897"/>
          </a:xfrm>
          <a:prstGeom prst="rect">
            <a:avLst/>
          </a:prstGeom>
        </p:spPr>
      </p:pic>
      <p:pic>
        <p:nvPicPr>
          <p:cNvPr id="4" name="Picture 3"/>
          <p:cNvPicPr>
            <a:picLocks noChangeAspect="1"/>
          </p:cNvPicPr>
          <p:nvPr/>
        </p:nvPicPr>
        <p:blipFill>
          <a:blip r:embed="rId3"/>
          <a:stretch>
            <a:fillRect/>
          </a:stretch>
        </p:blipFill>
        <p:spPr>
          <a:xfrm>
            <a:off x="5935413" y="1712429"/>
            <a:ext cx="2000250" cy="1647825"/>
          </a:xfrm>
          <a:prstGeom prst="rect">
            <a:avLst/>
          </a:prstGeom>
        </p:spPr>
      </p:pic>
      <p:sp>
        <p:nvSpPr>
          <p:cNvPr id="3" name="Title 2"/>
          <p:cNvSpPr>
            <a:spLocks noGrp="1"/>
          </p:cNvSpPr>
          <p:nvPr>
            <p:ph type="title"/>
          </p:nvPr>
        </p:nvSpPr>
        <p:spPr/>
        <p:txBody>
          <a:bodyPr/>
          <a:lstStyle/>
          <a:p>
            <a:r>
              <a:rPr lang="en-US" dirty="0" smtClean="0"/>
              <a:t>Drag Particle System into Cat</a:t>
            </a:r>
            <a:endParaRPr lang="en-US" i="1" dirty="0"/>
          </a:p>
        </p:txBody>
      </p:sp>
      <p:sp>
        <p:nvSpPr>
          <p:cNvPr id="5" name="TextBox 4"/>
          <p:cNvSpPr txBox="1"/>
          <p:nvPr/>
        </p:nvSpPr>
        <p:spPr>
          <a:xfrm>
            <a:off x="5527221" y="4076344"/>
            <a:ext cx="3260188"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Verify Particle System</a:t>
            </a:r>
          </a:p>
          <a:p>
            <a:pPr algn="ctr">
              <a:lnSpc>
                <a:spcPct val="90000"/>
              </a:lnSpc>
              <a:spcAft>
                <a:spcPts val="600"/>
              </a:spcAft>
            </a:pPr>
            <a:r>
              <a:rPr lang="en-US" sz="2400" dirty="0" smtClean="0">
                <a:solidFill>
                  <a:srgbClr val="FF0000"/>
                </a:solidFill>
              </a:rPr>
              <a:t>is a child of Cat</a:t>
            </a:r>
          </a:p>
        </p:txBody>
      </p:sp>
      <p:sp>
        <p:nvSpPr>
          <p:cNvPr id="6" name="Rounded Rectangle 5"/>
          <p:cNvSpPr/>
          <p:nvPr/>
        </p:nvSpPr>
        <p:spPr bwMode="auto">
          <a:xfrm>
            <a:off x="5764816" y="2118996"/>
            <a:ext cx="1825006" cy="46387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Arrow Connector 6"/>
          <p:cNvCxnSpPr/>
          <p:nvPr/>
        </p:nvCxnSpPr>
        <p:spPr>
          <a:xfrm flipV="1">
            <a:off x="6437989" y="2676349"/>
            <a:ext cx="239330" cy="153910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1438308" y="2735494"/>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710374" y="4014605"/>
            <a:ext cx="3157596"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Drag Particle System</a:t>
            </a:r>
          </a:p>
          <a:p>
            <a:pPr algn="ctr">
              <a:lnSpc>
                <a:spcPct val="90000"/>
              </a:lnSpc>
              <a:spcAft>
                <a:spcPts val="600"/>
              </a:spcAft>
            </a:pPr>
            <a:r>
              <a:rPr lang="en-US" sz="2400" dirty="0" smtClean="0">
                <a:solidFill>
                  <a:srgbClr val="FF0000"/>
                </a:solidFill>
              </a:rPr>
              <a:t>to Cat in Hierarchy</a:t>
            </a:r>
          </a:p>
        </p:txBody>
      </p:sp>
      <p:cxnSp>
        <p:nvCxnSpPr>
          <p:cNvPr id="15" name="Curved Connector 14"/>
          <p:cNvCxnSpPr>
            <a:stCxn id="9" idx="3"/>
          </p:cNvCxnSpPr>
          <p:nvPr/>
        </p:nvCxnSpPr>
        <p:spPr>
          <a:xfrm flipH="1" flipV="1">
            <a:off x="2181776" y="2406066"/>
            <a:ext cx="353800" cy="420867"/>
          </a:xfrm>
          <a:prstGeom prst="curvedConnector4">
            <a:avLst>
              <a:gd name="adj1" fmla="val -64613"/>
              <a:gd name="adj2" fmla="val 10709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2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48785" y="1450377"/>
            <a:ext cx="1981200" cy="1981200"/>
          </a:xfrm>
          <a:prstGeom prst="rect">
            <a:avLst/>
          </a:prstGeom>
        </p:spPr>
      </p:pic>
      <p:pic>
        <p:nvPicPr>
          <p:cNvPr id="4" name="Picture 3"/>
          <p:cNvPicPr>
            <a:picLocks noChangeAspect="1"/>
          </p:cNvPicPr>
          <p:nvPr/>
        </p:nvPicPr>
        <p:blipFill>
          <a:blip r:embed="rId3"/>
          <a:stretch>
            <a:fillRect/>
          </a:stretch>
        </p:blipFill>
        <p:spPr>
          <a:xfrm>
            <a:off x="2963735" y="1450377"/>
            <a:ext cx="1971950" cy="2762636"/>
          </a:xfrm>
          <a:prstGeom prst="rect">
            <a:avLst/>
          </a:prstGeom>
        </p:spPr>
      </p:pic>
      <p:sp>
        <p:nvSpPr>
          <p:cNvPr id="3" name="Title 2"/>
          <p:cNvSpPr>
            <a:spLocks noGrp="1"/>
          </p:cNvSpPr>
          <p:nvPr>
            <p:ph type="title"/>
          </p:nvPr>
        </p:nvSpPr>
        <p:spPr/>
        <p:txBody>
          <a:bodyPr/>
          <a:lstStyle/>
          <a:p>
            <a:r>
              <a:rPr lang="en-US" dirty="0" smtClean="0"/>
              <a:t>Rename the Particle System</a:t>
            </a:r>
            <a:endParaRPr lang="en-US" dirty="0"/>
          </a:p>
        </p:txBody>
      </p:sp>
      <p:sp>
        <p:nvSpPr>
          <p:cNvPr id="8" name="Rounded Rectangle 7"/>
          <p:cNvSpPr/>
          <p:nvPr/>
        </p:nvSpPr>
        <p:spPr bwMode="auto">
          <a:xfrm>
            <a:off x="3238258" y="2790031"/>
            <a:ext cx="1005829" cy="16380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322306" y="1450377"/>
            <a:ext cx="2641429"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a:t>
            </a:r>
          </a:p>
          <a:p>
            <a:pPr>
              <a:lnSpc>
                <a:spcPct val="90000"/>
              </a:lnSpc>
              <a:spcAft>
                <a:spcPts val="600"/>
              </a:spcAft>
            </a:pPr>
            <a:r>
              <a:rPr lang="en-US" sz="2400" dirty="0" smtClean="0">
                <a:solidFill>
                  <a:srgbClr val="FF0000"/>
                </a:solidFill>
              </a:rPr>
              <a:t>“Particle System”</a:t>
            </a:r>
          </a:p>
          <a:p>
            <a:pPr>
              <a:lnSpc>
                <a:spcPct val="90000"/>
              </a:lnSpc>
              <a:spcAft>
                <a:spcPts val="600"/>
              </a:spcAft>
            </a:pPr>
            <a:r>
              <a:rPr lang="en-US" sz="2400" dirty="0" smtClean="0">
                <a:solidFill>
                  <a:srgbClr val="FF0000"/>
                </a:solidFill>
              </a:rPr>
              <a:t>then click</a:t>
            </a:r>
          </a:p>
          <a:p>
            <a:pPr>
              <a:lnSpc>
                <a:spcPct val="90000"/>
              </a:lnSpc>
              <a:spcAft>
                <a:spcPts val="600"/>
              </a:spcAft>
            </a:pPr>
            <a:r>
              <a:rPr lang="en-US" sz="2400" dirty="0" smtClean="0">
                <a:solidFill>
                  <a:srgbClr val="FF0000"/>
                </a:solidFill>
              </a:rPr>
              <a:t>Rename</a:t>
            </a:r>
          </a:p>
        </p:txBody>
      </p:sp>
      <p:sp>
        <p:nvSpPr>
          <p:cNvPr id="10" name="Rounded Rectangle 9"/>
          <p:cNvSpPr/>
          <p:nvPr/>
        </p:nvSpPr>
        <p:spPr bwMode="auto">
          <a:xfrm>
            <a:off x="6497973" y="2034238"/>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8565193" y="1371255"/>
            <a:ext cx="250690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a:t>
            </a:r>
          </a:p>
          <a:p>
            <a:pPr>
              <a:lnSpc>
                <a:spcPct val="90000"/>
              </a:lnSpc>
              <a:spcAft>
                <a:spcPts val="600"/>
              </a:spcAft>
            </a:pPr>
            <a:r>
              <a:rPr lang="en-US" sz="2400" dirty="0" smtClean="0">
                <a:solidFill>
                  <a:srgbClr val="FF0000"/>
                </a:solidFill>
              </a:rPr>
              <a:t>“</a:t>
            </a:r>
            <a:r>
              <a:rPr lang="en-US" sz="2400" dirty="0" err="1" smtClean="0">
                <a:solidFill>
                  <a:srgbClr val="FF0000"/>
                </a:solidFill>
              </a:rPr>
              <a:t>jetpackFlames</a:t>
            </a:r>
            <a:r>
              <a:rPr lang="en-US" sz="2400" dirty="0" smtClean="0">
                <a:solidFill>
                  <a:srgbClr val="FF0000"/>
                </a:solidFill>
              </a:rPr>
              <a:t>”</a:t>
            </a:r>
          </a:p>
        </p:txBody>
      </p:sp>
    </p:spTree>
    <p:extLst>
      <p:ext uri="{BB962C8B-B14F-4D97-AF65-F5344CB8AC3E}">
        <p14:creationId xmlns:p14="http://schemas.microsoft.com/office/powerpoint/2010/main" val="2744103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654641" y="297482"/>
            <a:ext cx="2964242" cy="6491584"/>
            <a:chOff x="8654641" y="297482"/>
            <a:chExt cx="2964242" cy="6491584"/>
          </a:xfrm>
        </p:grpSpPr>
        <p:pic>
          <p:nvPicPr>
            <p:cNvPr id="2" name="Picture 1"/>
            <p:cNvPicPr>
              <a:picLocks noChangeAspect="1"/>
            </p:cNvPicPr>
            <p:nvPr/>
          </p:nvPicPr>
          <p:blipFill>
            <a:blip r:embed="rId3"/>
            <a:stretch>
              <a:fillRect/>
            </a:stretch>
          </p:blipFill>
          <p:spPr>
            <a:xfrm>
              <a:off x="8654641" y="297482"/>
              <a:ext cx="2964242" cy="6491584"/>
            </a:xfrm>
            <a:prstGeom prst="rect">
              <a:avLst/>
            </a:prstGeom>
          </p:spPr>
        </p:pic>
        <p:pic>
          <p:nvPicPr>
            <p:cNvPr id="7" name="Picture 6"/>
            <p:cNvPicPr>
              <a:picLocks noChangeAspect="1"/>
            </p:cNvPicPr>
            <p:nvPr/>
          </p:nvPicPr>
          <p:blipFill rotWithShape="1">
            <a:blip r:embed="rId4"/>
            <a:srcRect l="43636"/>
            <a:stretch/>
          </p:blipFill>
          <p:spPr>
            <a:xfrm>
              <a:off x="9692919" y="1277081"/>
              <a:ext cx="236222" cy="152400"/>
            </a:xfrm>
            <a:prstGeom prst="rect">
              <a:avLst/>
            </a:prstGeom>
          </p:spPr>
        </p:pic>
      </p:grpSp>
      <p:sp>
        <p:nvSpPr>
          <p:cNvPr id="3" name="Title 2"/>
          <p:cNvSpPr>
            <a:spLocks noGrp="1"/>
          </p:cNvSpPr>
          <p:nvPr>
            <p:ph type="title"/>
          </p:nvPr>
        </p:nvSpPr>
        <p:spPr/>
        <p:txBody>
          <a:bodyPr/>
          <a:lstStyle/>
          <a:p>
            <a:r>
              <a:rPr lang="en-US" dirty="0" smtClean="0"/>
              <a:t>Update Particle Properties</a:t>
            </a:r>
            <a:endParaRPr lang="en-US" dirty="0"/>
          </a:p>
        </p:txBody>
      </p:sp>
      <p:sp>
        <p:nvSpPr>
          <p:cNvPr id="12" name="TextBox 11"/>
          <p:cNvSpPr txBox="1"/>
          <p:nvPr/>
        </p:nvSpPr>
        <p:spPr>
          <a:xfrm>
            <a:off x="274639" y="1212849"/>
            <a:ext cx="7589500" cy="552766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FF0000"/>
                </a:solidFill>
              </a:rPr>
              <a:t>In the Inspector panel for </a:t>
            </a:r>
            <a:r>
              <a:rPr lang="en-US" sz="2000" dirty="0" err="1" smtClean="0">
                <a:solidFill>
                  <a:srgbClr val="FF0000"/>
                </a:solidFill>
              </a:rPr>
              <a:t>jetpackFlames</a:t>
            </a:r>
            <a:r>
              <a:rPr lang="en-US" sz="2000" dirty="0" smtClean="0">
                <a:solidFill>
                  <a:srgbClr val="FF0000"/>
                </a:solidFill>
              </a:rPr>
              <a:t>, update:</a:t>
            </a:r>
          </a:p>
          <a:p>
            <a:pPr marL="342900" indent="-342900">
              <a:lnSpc>
                <a:spcPct val="90000"/>
              </a:lnSpc>
              <a:spcAft>
                <a:spcPts val="600"/>
              </a:spcAft>
              <a:buFont typeface="Arial" panose="020B0604020202020204" pitchFamily="34" charset="0"/>
              <a:buChar char="•"/>
            </a:pPr>
            <a:r>
              <a:rPr lang="en-US" sz="2000" b="1" dirty="0" smtClean="0">
                <a:solidFill>
                  <a:srgbClr val="FF0000"/>
                </a:solidFill>
              </a:rPr>
              <a:t>Transform</a:t>
            </a:r>
            <a:r>
              <a:rPr lang="en-US" sz="2000" dirty="0" smtClean="0">
                <a:solidFill>
                  <a:srgbClr val="FF0000"/>
                </a:solidFill>
              </a:rPr>
              <a:t>:</a:t>
            </a:r>
          </a:p>
          <a:p>
            <a:pPr marL="809271" lvl="1" indent="-342900">
              <a:lnSpc>
                <a:spcPct val="90000"/>
              </a:lnSpc>
              <a:spcAft>
                <a:spcPts val="600"/>
              </a:spcAft>
              <a:buFont typeface="Arial" panose="020B0604020202020204" pitchFamily="34" charset="0"/>
              <a:buChar char="•"/>
            </a:pPr>
            <a:r>
              <a:rPr lang="en-US" sz="2000" dirty="0" smtClean="0">
                <a:solidFill>
                  <a:srgbClr val="FF0000"/>
                </a:solidFill>
              </a:rPr>
              <a:t>Position:</a:t>
            </a:r>
          </a:p>
          <a:p>
            <a:pPr marL="1275642" lvl="2" indent="-342900">
              <a:lnSpc>
                <a:spcPct val="90000"/>
              </a:lnSpc>
              <a:spcAft>
                <a:spcPts val="600"/>
              </a:spcAft>
              <a:buFont typeface="Arial" panose="020B0604020202020204" pitchFamily="34" charset="0"/>
              <a:buChar char="•"/>
            </a:pPr>
            <a:r>
              <a:rPr lang="en-US" sz="2000" dirty="0" smtClean="0">
                <a:solidFill>
                  <a:srgbClr val="FF0000"/>
                </a:solidFill>
              </a:rPr>
              <a:t>X = -0.62</a:t>
            </a:r>
          </a:p>
          <a:p>
            <a:pPr marL="1275642" lvl="2" indent="-342900">
              <a:lnSpc>
                <a:spcPct val="90000"/>
              </a:lnSpc>
              <a:spcAft>
                <a:spcPts val="600"/>
              </a:spcAft>
              <a:buFont typeface="Arial" panose="020B0604020202020204" pitchFamily="34" charset="0"/>
              <a:buChar char="•"/>
            </a:pPr>
            <a:r>
              <a:rPr lang="en-US" sz="2000" dirty="0" smtClean="0">
                <a:solidFill>
                  <a:srgbClr val="FF0000"/>
                </a:solidFill>
              </a:rPr>
              <a:t>Y = -0.33</a:t>
            </a:r>
          </a:p>
          <a:p>
            <a:pPr marL="1275642" lvl="2" indent="-342900">
              <a:lnSpc>
                <a:spcPct val="90000"/>
              </a:lnSpc>
              <a:spcAft>
                <a:spcPts val="600"/>
              </a:spcAft>
              <a:buFont typeface="Arial" panose="020B0604020202020204" pitchFamily="34" charset="0"/>
              <a:buChar char="•"/>
            </a:pPr>
            <a:r>
              <a:rPr lang="en-US" sz="2000" dirty="0" smtClean="0">
                <a:solidFill>
                  <a:srgbClr val="FF0000"/>
                </a:solidFill>
              </a:rPr>
              <a:t>Z = 0</a:t>
            </a:r>
          </a:p>
          <a:p>
            <a:pPr marL="809271" lvl="1" indent="-342900">
              <a:lnSpc>
                <a:spcPct val="90000"/>
              </a:lnSpc>
              <a:spcAft>
                <a:spcPts val="600"/>
              </a:spcAft>
              <a:buFont typeface="Arial" panose="020B0604020202020204" pitchFamily="34" charset="0"/>
              <a:buChar char="•"/>
            </a:pPr>
            <a:r>
              <a:rPr lang="en-US" sz="2000" dirty="0" smtClean="0">
                <a:solidFill>
                  <a:srgbClr val="FF0000"/>
                </a:solidFill>
              </a:rPr>
              <a:t>Rotation:</a:t>
            </a:r>
          </a:p>
          <a:p>
            <a:pPr marL="1275642" lvl="2" indent="-342900">
              <a:lnSpc>
                <a:spcPct val="90000"/>
              </a:lnSpc>
              <a:spcAft>
                <a:spcPts val="600"/>
              </a:spcAft>
              <a:buFont typeface="Arial" panose="020B0604020202020204" pitchFamily="34" charset="0"/>
              <a:buChar char="•"/>
            </a:pPr>
            <a:r>
              <a:rPr lang="en-US" sz="2000" dirty="0" smtClean="0">
                <a:solidFill>
                  <a:srgbClr val="FF0000"/>
                </a:solidFill>
              </a:rPr>
              <a:t>X = 50</a:t>
            </a:r>
          </a:p>
          <a:p>
            <a:pPr marL="1275642" lvl="2" indent="-342900">
              <a:lnSpc>
                <a:spcPct val="90000"/>
              </a:lnSpc>
              <a:spcAft>
                <a:spcPts val="600"/>
              </a:spcAft>
              <a:buFont typeface="Arial" panose="020B0604020202020204" pitchFamily="34" charset="0"/>
              <a:buChar char="•"/>
            </a:pPr>
            <a:r>
              <a:rPr lang="en-US" sz="2000" dirty="0" smtClean="0">
                <a:solidFill>
                  <a:srgbClr val="FF0000"/>
                </a:solidFill>
              </a:rPr>
              <a:t>Y = 270</a:t>
            </a:r>
          </a:p>
          <a:p>
            <a:pPr marL="1275642" lvl="2" indent="-342900">
              <a:lnSpc>
                <a:spcPct val="90000"/>
              </a:lnSpc>
              <a:spcAft>
                <a:spcPts val="600"/>
              </a:spcAft>
              <a:buFont typeface="Arial" panose="020B0604020202020204" pitchFamily="34" charset="0"/>
              <a:buChar char="•"/>
            </a:pPr>
            <a:r>
              <a:rPr lang="en-US" sz="2000" dirty="0" smtClean="0">
                <a:solidFill>
                  <a:srgbClr val="FF0000"/>
                </a:solidFill>
              </a:rPr>
              <a:t>Z = 270</a:t>
            </a:r>
          </a:p>
          <a:p>
            <a:pPr marL="342900" indent="-342900">
              <a:lnSpc>
                <a:spcPct val="90000"/>
              </a:lnSpc>
              <a:spcAft>
                <a:spcPts val="600"/>
              </a:spcAft>
              <a:buFont typeface="Arial" panose="020B0604020202020204" pitchFamily="34" charset="0"/>
              <a:buChar char="•"/>
            </a:pPr>
            <a:r>
              <a:rPr lang="en-US" sz="2000" b="1" dirty="0" smtClean="0">
                <a:solidFill>
                  <a:srgbClr val="FF0000"/>
                </a:solidFill>
              </a:rPr>
              <a:t>Particle System</a:t>
            </a:r>
          </a:p>
          <a:p>
            <a:pPr marL="809271" lvl="1" indent="-342900">
              <a:lnSpc>
                <a:spcPct val="90000"/>
              </a:lnSpc>
              <a:spcAft>
                <a:spcPts val="600"/>
              </a:spcAft>
              <a:buFont typeface="Arial" panose="020B0604020202020204" pitchFamily="34" charset="0"/>
              <a:buChar char="•"/>
            </a:pPr>
            <a:r>
              <a:rPr lang="en-US" sz="2000" dirty="0" smtClean="0">
                <a:solidFill>
                  <a:srgbClr val="FF0000"/>
                </a:solidFill>
              </a:rPr>
              <a:t>Start Lifetime = 0.5</a:t>
            </a:r>
          </a:p>
          <a:p>
            <a:pPr marL="809271" lvl="1" indent="-342900">
              <a:lnSpc>
                <a:spcPct val="90000"/>
              </a:lnSpc>
              <a:spcAft>
                <a:spcPts val="600"/>
              </a:spcAft>
              <a:buFont typeface="Arial" panose="020B0604020202020204" pitchFamily="34" charset="0"/>
              <a:buChar char="•"/>
            </a:pPr>
            <a:r>
              <a:rPr lang="en-US" sz="2000" dirty="0" smtClean="0">
                <a:solidFill>
                  <a:srgbClr val="FF0000"/>
                </a:solidFill>
              </a:rPr>
              <a:t>Start Size = 0.3</a:t>
            </a:r>
          </a:p>
          <a:p>
            <a:pPr marL="809271" lvl="1" indent="-342900">
              <a:lnSpc>
                <a:spcPct val="90000"/>
              </a:lnSpc>
              <a:spcAft>
                <a:spcPts val="600"/>
              </a:spcAft>
              <a:buFont typeface="Arial" panose="020B0604020202020204" pitchFamily="34" charset="0"/>
              <a:buChar char="•"/>
            </a:pPr>
            <a:r>
              <a:rPr lang="en-US" sz="2000" dirty="0" smtClean="0">
                <a:solidFill>
                  <a:srgbClr val="FF0000"/>
                </a:solidFill>
              </a:rPr>
              <a:t>Start Color:</a:t>
            </a:r>
          </a:p>
          <a:p>
            <a:pPr marL="1275642" lvl="2" indent="-342900">
              <a:lnSpc>
                <a:spcPct val="90000"/>
              </a:lnSpc>
              <a:spcAft>
                <a:spcPts val="600"/>
              </a:spcAft>
              <a:buFont typeface="Arial" panose="020B0604020202020204" pitchFamily="34" charset="0"/>
              <a:buChar char="•"/>
            </a:pPr>
            <a:r>
              <a:rPr lang="en-US" sz="2000" dirty="0" smtClean="0">
                <a:solidFill>
                  <a:srgbClr val="FF0000"/>
                </a:solidFill>
              </a:rPr>
              <a:t>RGB = 255, 135, 40</a:t>
            </a:r>
          </a:p>
        </p:txBody>
      </p:sp>
      <p:sp>
        <p:nvSpPr>
          <p:cNvPr id="13" name="TextBox 12"/>
          <p:cNvSpPr txBox="1"/>
          <p:nvPr/>
        </p:nvSpPr>
        <p:spPr>
          <a:xfrm>
            <a:off x="4360721" y="3656595"/>
            <a:ext cx="4293920" cy="3083921"/>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b="1" dirty="0" smtClean="0">
                <a:solidFill>
                  <a:srgbClr val="FF0000"/>
                </a:solidFill>
              </a:rPr>
              <a:t>Emission</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Rate = 300</a:t>
            </a:r>
          </a:p>
          <a:p>
            <a:pPr marL="342900" indent="-342900">
              <a:lnSpc>
                <a:spcPct val="90000"/>
              </a:lnSpc>
              <a:spcAft>
                <a:spcPts val="600"/>
              </a:spcAft>
              <a:buFont typeface="Arial" panose="020B0604020202020204" pitchFamily="34" charset="0"/>
              <a:buChar char="•"/>
            </a:pPr>
            <a:r>
              <a:rPr lang="en-US" sz="2400" b="1" dirty="0" smtClean="0">
                <a:solidFill>
                  <a:srgbClr val="FF0000"/>
                </a:solidFill>
              </a:rPr>
              <a:t>Shape</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Shape = Cone</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Angle = 12</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Radius = 0.1</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Random Direction </a:t>
            </a:r>
            <a:r>
              <a:rPr lang="en-US" sz="2400" dirty="0" smtClean="0">
                <a:solidFill>
                  <a:srgbClr val="FF0000"/>
                </a:solidFill>
                <a:sym typeface="Wingdings 2" panose="05020102010507070707" pitchFamily="18" charset="2"/>
              </a:rPr>
              <a:t></a:t>
            </a:r>
            <a:endParaRPr lang="en-US" sz="2400" dirty="0" smtClean="0">
              <a:solidFill>
                <a:srgbClr val="FF0000"/>
              </a:solidFill>
            </a:endParaRPr>
          </a:p>
        </p:txBody>
      </p:sp>
      <p:sp>
        <p:nvSpPr>
          <p:cNvPr id="14" name="Rounded Rectangle 13"/>
          <p:cNvSpPr/>
          <p:nvPr/>
        </p:nvSpPr>
        <p:spPr bwMode="auto">
          <a:xfrm>
            <a:off x="9062715" y="479775"/>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8611823" y="845531"/>
            <a:ext cx="2726998" cy="64007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8654641" y="1668482"/>
            <a:ext cx="1769790" cy="21327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8654641" y="3040067"/>
            <a:ext cx="2684180"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8654641" y="3360396"/>
            <a:ext cx="2684180"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8697459" y="3656595"/>
            <a:ext cx="2684180"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8707608" y="4606301"/>
            <a:ext cx="2684180" cy="44542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ounded Rectangle 23"/>
          <p:cNvSpPr/>
          <p:nvPr/>
        </p:nvSpPr>
        <p:spPr bwMode="auto">
          <a:xfrm>
            <a:off x="8697459" y="5565040"/>
            <a:ext cx="2684180" cy="117547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2282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Improve the Flames</a:t>
            </a:r>
            <a:endParaRPr lang="en-US" dirty="0"/>
          </a:p>
        </p:txBody>
      </p:sp>
      <p:pic>
        <p:nvPicPr>
          <p:cNvPr id="2" name="Picture 1"/>
          <p:cNvPicPr>
            <a:picLocks noChangeAspect="1"/>
          </p:cNvPicPr>
          <p:nvPr/>
        </p:nvPicPr>
        <p:blipFill>
          <a:blip r:embed="rId2"/>
          <a:stretch>
            <a:fillRect/>
          </a:stretch>
        </p:blipFill>
        <p:spPr>
          <a:xfrm>
            <a:off x="457580" y="1302726"/>
            <a:ext cx="4581525" cy="4752975"/>
          </a:xfrm>
          <a:prstGeom prst="rect">
            <a:avLst/>
          </a:prstGeom>
        </p:spPr>
      </p:pic>
      <p:sp>
        <p:nvSpPr>
          <p:cNvPr id="12" name="TextBox 11"/>
          <p:cNvSpPr txBox="1"/>
          <p:nvPr/>
        </p:nvSpPr>
        <p:spPr>
          <a:xfrm>
            <a:off x="300863" y="2631463"/>
            <a:ext cx="2426755"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1. Scroll down, </a:t>
            </a:r>
          </a:p>
          <a:p>
            <a:pPr>
              <a:lnSpc>
                <a:spcPct val="90000"/>
              </a:lnSpc>
              <a:spcAft>
                <a:spcPts val="600"/>
              </a:spcAft>
            </a:pPr>
            <a:r>
              <a:rPr lang="en-US" sz="2400" dirty="0" smtClean="0">
                <a:solidFill>
                  <a:srgbClr val="FF0000"/>
                </a:solidFill>
              </a:rPr>
              <a:t>then check </a:t>
            </a:r>
          </a:p>
          <a:p>
            <a:pPr>
              <a:lnSpc>
                <a:spcPct val="90000"/>
              </a:lnSpc>
              <a:spcAft>
                <a:spcPts val="600"/>
              </a:spcAft>
            </a:pPr>
            <a:r>
              <a:rPr lang="en-US" sz="2400" dirty="0" smtClean="0">
                <a:solidFill>
                  <a:srgbClr val="FF0000"/>
                </a:solidFill>
              </a:rPr>
              <a:t>“Color over </a:t>
            </a:r>
          </a:p>
          <a:p>
            <a:pPr>
              <a:lnSpc>
                <a:spcPct val="90000"/>
              </a:lnSpc>
              <a:spcAft>
                <a:spcPts val="600"/>
              </a:spcAft>
            </a:pPr>
            <a:r>
              <a:rPr lang="en-US" sz="2400" dirty="0" smtClean="0">
                <a:solidFill>
                  <a:srgbClr val="FF0000"/>
                </a:solidFill>
              </a:rPr>
              <a:t>Lifetime”</a:t>
            </a:r>
          </a:p>
        </p:txBody>
      </p:sp>
      <p:sp>
        <p:nvSpPr>
          <p:cNvPr id="13" name="Rounded Rectangle 12"/>
          <p:cNvSpPr/>
          <p:nvPr/>
        </p:nvSpPr>
        <p:spPr bwMode="auto">
          <a:xfrm>
            <a:off x="640458" y="1942799"/>
            <a:ext cx="1280146" cy="25086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a:xfrm>
            <a:off x="1842776" y="4258820"/>
            <a:ext cx="434009" cy="40961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2377799" y="4511801"/>
            <a:ext cx="1284182" cy="15663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p:cNvPicPr>
            <a:picLocks noChangeAspect="1"/>
          </p:cNvPicPr>
          <p:nvPr/>
        </p:nvPicPr>
        <p:blipFill>
          <a:blip r:embed="rId3"/>
          <a:stretch>
            <a:fillRect/>
          </a:stretch>
        </p:blipFill>
        <p:spPr>
          <a:xfrm>
            <a:off x="6548900" y="1302726"/>
            <a:ext cx="3581400" cy="2657475"/>
          </a:xfrm>
          <a:prstGeom prst="rect">
            <a:avLst/>
          </a:prstGeom>
        </p:spPr>
      </p:pic>
      <p:cxnSp>
        <p:nvCxnSpPr>
          <p:cNvPr id="17" name="Curved Connector 16"/>
          <p:cNvCxnSpPr>
            <a:endCxn id="16" idx="2"/>
          </p:cNvCxnSpPr>
          <p:nvPr/>
        </p:nvCxnSpPr>
        <p:spPr>
          <a:xfrm flipV="1">
            <a:off x="4445803" y="3960201"/>
            <a:ext cx="3893797" cy="784432"/>
          </a:xfrm>
          <a:prstGeom prst="curvedConnector2">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91017" y="4713819"/>
            <a:ext cx="320607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2. Click the color box</a:t>
            </a:r>
          </a:p>
        </p:txBody>
      </p:sp>
      <p:sp>
        <p:nvSpPr>
          <p:cNvPr id="25" name="Rounded Rectangle 24"/>
          <p:cNvSpPr/>
          <p:nvPr/>
        </p:nvSpPr>
        <p:spPr bwMode="auto">
          <a:xfrm>
            <a:off x="9784358" y="1619517"/>
            <a:ext cx="345942" cy="32328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ounded Rectangle 25"/>
          <p:cNvSpPr/>
          <p:nvPr/>
        </p:nvSpPr>
        <p:spPr bwMode="auto">
          <a:xfrm>
            <a:off x="7993658" y="2380941"/>
            <a:ext cx="345942" cy="32328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10605502" y="896242"/>
            <a:ext cx="159960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3. Select</a:t>
            </a:r>
          </a:p>
          <a:p>
            <a:pPr>
              <a:lnSpc>
                <a:spcPct val="90000"/>
              </a:lnSpc>
              <a:spcAft>
                <a:spcPts val="600"/>
              </a:spcAft>
            </a:pPr>
            <a:r>
              <a:rPr lang="en-US" sz="2400" dirty="0" smtClean="0">
                <a:solidFill>
                  <a:srgbClr val="FF0000"/>
                </a:solidFill>
              </a:rPr>
              <a:t>top-right</a:t>
            </a:r>
          </a:p>
          <a:p>
            <a:pPr>
              <a:lnSpc>
                <a:spcPct val="90000"/>
              </a:lnSpc>
              <a:spcAft>
                <a:spcPts val="600"/>
              </a:spcAft>
            </a:pPr>
            <a:r>
              <a:rPr lang="en-US" sz="2400" dirty="0" smtClean="0">
                <a:solidFill>
                  <a:srgbClr val="FF0000"/>
                </a:solidFill>
              </a:rPr>
              <a:t>slider </a:t>
            </a:r>
          </a:p>
        </p:txBody>
      </p:sp>
      <p:sp>
        <p:nvSpPr>
          <p:cNvPr id="28" name="TextBox 27"/>
          <p:cNvSpPr txBox="1"/>
          <p:nvPr/>
        </p:nvSpPr>
        <p:spPr>
          <a:xfrm>
            <a:off x="10525824" y="2704222"/>
            <a:ext cx="191065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4. Set value</a:t>
            </a:r>
          </a:p>
          <a:p>
            <a:pPr>
              <a:lnSpc>
                <a:spcPct val="90000"/>
              </a:lnSpc>
              <a:spcAft>
                <a:spcPts val="600"/>
              </a:spcAft>
            </a:pPr>
            <a:r>
              <a:rPr lang="en-US" sz="2400" dirty="0" smtClean="0">
                <a:solidFill>
                  <a:srgbClr val="FF0000"/>
                </a:solidFill>
              </a:rPr>
              <a:t>to 0 (zero)</a:t>
            </a:r>
          </a:p>
        </p:txBody>
      </p:sp>
      <p:cxnSp>
        <p:nvCxnSpPr>
          <p:cNvPr id="29" name="Straight Arrow Connector 28"/>
          <p:cNvCxnSpPr/>
          <p:nvPr/>
        </p:nvCxnSpPr>
        <p:spPr>
          <a:xfrm flipH="1">
            <a:off x="10241553" y="1400014"/>
            <a:ext cx="548634" cy="38114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8504212" y="2704222"/>
            <a:ext cx="2021612" cy="32803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127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Background</a:t>
            </a:r>
            <a:endParaRPr lang="en-US" i="1" dirty="0"/>
          </a:p>
        </p:txBody>
      </p:sp>
      <p:pic>
        <p:nvPicPr>
          <p:cNvPr id="2" name="Picture 1"/>
          <p:cNvPicPr>
            <a:picLocks noChangeAspect="1"/>
          </p:cNvPicPr>
          <p:nvPr/>
        </p:nvPicPr>
        <p:blipFill>
          <a:blip r:embed="rId2"/>
          <a:stretch>
            <a:fillRect/>
          </a:stretch>
        </p:blipFill>
        <p:spPr>
          <a:xfrm>
            <a:off x="457580" y="1119848"/>
            <a:ext cx="7406559" cy="5405695"/>
          </a:xfrm>
          <a:prstGeom prst="rect">
            <a:avLst/>
          </a:prstGeom>
        </p:spPr>
      </p:pic>
      <p:sp>
        <p:nvSpPr>
          <p:cNvPr id="7" name="TextBox 6"/>
          <p:cNvSpPr txBox="1"/>
          <p:nvPr/>
        </p:nvSpPr>
        <p:spPr>
          <a:xfrm>
            <a:off x="4697647" y="2983229"/>
            <a:ext cx="256384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Mountains</a:t>
            </a:r>
          </a:p>
          <a:p>
            <a:pPr>
              <a:lnSpc>
                <a:spcPct val="90000"/>
              </a:lnSpc>
              <a:spcAft>
                <a:spcPts val="600"/>
              </a:spcAft>
            </a:pPr>
            <a:r>
              <a:rPr lang="en-US" sz="2400" dirty="0" smtClean="0">
                <a:solidFill>
                  <a:srgbClr val="FF0000"/>
                </a:solidFill>
              </a:rPr>
              <a:t>into Scene</a:t>
            </a:r>
          </a:p>
        </p:txBody>
      </p:sp>
      <p:sp>
        <p:nvSpPr>
          <p:cNvPr id="8" name="Rounded Rectangle 7"/>
          <p:cNvSpPr/>
          <p:nvPr/>
        </p:nvSpPr>
        <p:spPr bwMode="auto">
          <a:xfrm rot="10800000">
            <a:off x="2160656" y="5600359"/>
            <a:ext cx="948655" cy="8229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Curved Connector 8"/>
          <p:cNvCxnSpPr>
            <a:stCxn id="8" idx="2"/>
          </p:cNvCxnSpPr>
          <p:nvPr/>
        </p:nvCxnSpPr>
        <p:spPr>
          <a:xfrm rot="5400000" flipH="1" flipV="1">
            <a:off x="2563306" y="3682770"/>
            <a:ext cx="1989266" cy="1845913"/>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8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246836"/>
            <a:ext cx="7607656" cy="5542229"/>
          </a:xfrm>
          <a:prstGeom prst="rect">
            <a:avLst/>
          </a:prstGeom>
        </p:spPr>
      </p:pic>
      <p:sp>
        <p:nvSpPr>
          <p:cNvPr id="3" name="Title 2"/>
          <p:cNvSpPr>
            <a:spLocks noGrp="1"/>
          </p:cNvSpPr>
          <p:nvPr>
            <p:ph type="title"/>
          </p:nvPr>
        </p:nvSpPr>
        <p:spPr/>
        <p:txBody>
          <a:bodyPr/>
          <a:lstStyle/>
          <a:p>
            <a:r>
              <a:rPr lang="en-US" dirty="0" smtClean="0"/>
              <a:t>Add Background, Set Position</a:t>
            </a:r>
            <a:endParaRPr lang="en-US" i="1" dirty="0"/>
          </a:p>
        </p:txBody>
      </p:sp>
      <p:sp>
        <p:nvSpPr>
          <p:cNvPr id="7" name="TextBox 6"/>
          <p:cNvSpPr txBox="1"/>
          <p:nvPr/>
        </p:nvSpPr>
        <p:spPr>
          <a:xfrm>
            <a:off x="4385320" y="3055168"/>
            <a:ext cx="2563843" cy="1037207"/>
          </a:xfrm>
          <a:prstGeom prst="rect">
            <a:avLst/>
          </a:prstGeom>
          <a:gradFill>
            <a:gsLst>
              <a:gs pos="0">
                <a:schemeClr val="accent1">
                  <a:lumMod val="5000"/>
                  <a:lumOff val="95000"/>
                  <a:alpha val="1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Mountains</a:t>
            </a:r>
          </a:p>
          <a:p>
            <a:pPr>
              <a:lnSpc>
                <a:spcPct val="90000"/>
              </a:lnSpc>
              <a:spcAft>
                <a:spcPts val="600"/>
              </a:spcAft>
            </a:pPr>
            <a:r>
              <a:rPr lang="en-US" sz="2400" dirty="0" smtClean="0">
                <a:solidFill>
                  <a:srgbClr val="FF0000"/>
                </a:solidFill>
              </a:rPr>
              <a:t>into Scene</a:t>
            </a:r>
          </a:p>
        </p:txBody>
      </p:sp>
      <p:sp>
        <p:nvSpPr>
          <p:cNvPr id="8" name="Rounded Rectangle 7"/>
          <p:cNvSpPr/>
          <p:nvPr/>
        </p:nvSpPr>
        <p:spPr bwMode="auto">
          <a:xfrm rot="10800000">
            <a:off x="2160656" y="5600359"/>
            <a:ext cx="948655" cy="8229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Curved Connector 8"/>
          <p:cNvCxnSpPr>
            <a:stCxn id="8" idx="2"/>
          </p:cNvCxnSpPr>
          <p:nvPr/>
        </p:nvCxnSpPr>
        <p:spPr>
          <a:xfrm rot="5400000" flipH="1" flipV="1">
            <a:off x="2563306" y="3682770"/>
            <a:ext cx="1989266" cy="1845913"/>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8281987" y="1267938"/>
            <a:ext cx="3825559" cy="2343155"/>
          </a:xfrm>
          <a:prstGeom prst="rect">
            <a:avLst/>
          </a:prstGeom>
        </p:spPr>
      </p:pic>
      <p:sp>
        <p:nvSpPr>
          <p:cNvPr id="10" name="Rounded Rectangle 9"/>
          <p:cNvSpPr/>
          <p:nvPr/>
        </p:nvSpPr>
        <p:spPr bwMode="auto">
          <a:xfrm rot="10800000">
            <a:off x="8281987" y="2125677"/>
            <a:ext cx="979102" cy="214278"/>
          </a:xfrm>
          <a:prstGeom prst="roundRect">
            <a:avLst>
              <a:gd name="adj" fmla="val 0"/>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rot="10800000">
            <a:off x="9875796" y="1759920"/>
            <a:ext cx="2231749" cy="274317"/>
          </a:xfrm>
          <a:prstGeom prst="roundRect">
            <a:avLst>
              <a:gd name="adj" fmla="val 0"/>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10070139" y="3740782"/>
            <a:ext cx="2235164"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Set Transform</a:t>
            </a:r>
          </a:p>
          <a:p>
            <a:pPr>
              <a:lnSpc>
                <a:spcPct val="90000"/>
              </a:lnSpc>
              <a:spcAft>
                <a:spcPts val="600"/>
              </a:spcAft>
            </a:pPr>
            <a:r>
              <a:rPr lang="en-US" sz="2400" dirty="0" smtClean="0">
                <a:solidFill>
                  <a:srgbClr val="FF0000"/>
                </a:solidFill>
              </a:rPr>
              <a:t>Position:</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Z = 0</a:t>
            </a:r>
          </a:p>
        </p:txBody>
      </p:sp>
    </p:spTree>
    <p:extLst>
      <p:ext uri="{BB962C8B-B14F-4D97-AF65-F5344CB8AC3E}">
        <p14:creationId xmlns:p14="http://schemas.microsoft.com/office/powerpoint/2010/main" val="313521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Sorting Layers…</a:t>
            </a:r>
            <a:endParaRPr lang="en-US" i="1" dirty="0"/>
          </a:p>
        </p:txBody>
      </p:sp>
      <p:pic>
        <p:nvPicPr>
          <p:cNvPr id="2" name="Picture 1"/>
          <p:cNvPicPr>
            <a:picLocks noChangeAspect="1"/>
          </p:cNvPicPr>
          <p:nvPr/>
        </p:nvPicPr>
        <p:blipFill>
          <a:blip r:embed="rId2"/>
          <a:stretch>
            <a:fillRect/>
          </a:stretch>
        </p:blipFill>
        <p:spPr>
          <a:xfrm>
            <a:off x="2652116" y="1759921"/>
            <a:ext cx="4563112" cy="2743583"/>
          </a:xfrm>
          <a:prstGeom prst="rect">
            <a:avLst/>
          </a:prstGeom>
        </p:spPr>
      </p:pic>
      <p:sp>
        <p:nvSpPr>
          <p:cNvPr id="4" name="Rounded Rectangle 3"/>
          <p:cNvSpPr/>
          <p:nvPr/>
        </p:nvSpPr>
        <p:spPr bwMode="auto">
          <a:xfrm>
            <a:off x="2652116" y="2181152"/>
            <a:ext cx="731512" cy="31028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7818997" y="3771578"/>
            <a:ext cx="298972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to</a:t>
            </a:r>
          </a:p>
          <a:p>
            <a:pPr>
              <a:lnSpc>
                <a:spcPct val="90000"/>
              </a:lnSpc>
              <a:spcAft>
                <a:spcPts val="600"/>
              </a:spcAft>
            </a:pPr>
            <a:r>
              <a:rPr lang="en-US" sz="2400" dirty="0" smtClean="0">
                <a:solidFill>
                  <a:srgbClr val="FF0000"/>
                </a:solidFill>
              </a:rPr>
              <a:t>Add Sorting Layer…</a:t>
            </a:r>
          </a:p>
        </p:txBody>
      </p:sp>
      <p:cxnSp>
        <p:nvCxnSpPr>
          <p:cNvPr id="6" name="Straight Arrow Connector 5"/>
          <p:cNvCxnSpPr/>
          <p:nvPr/>
        </p:nvCxnSpPr>
        <p:spPr>
          <a:xfrm flipH="1" flipV="1">
            <a:off x="7096323" y="3908736"/>
            <a:ext cx="859255" cy="13715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5486724" y="4228774"/>
            <a:ext cx="1728503" cy="27473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731897" y="2181152"/>
            <a:ext cx="165731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a:t>
            </a:r>
          </a:p>
          <a:p>
            <a:pPr>
              <a:lnSpc>
                <a:spcPct val="90000"/>
              </a:lnSpc>
              <a:spcAft>
                <a:spcPts val="600"/>
              </a:spcAft>
            </a:pPr>
            <a:r>
              <a:rPr lang="en-US" sz="2400" dirty="0" smtClean="0">
                <a:solidFill>
                  <a:srgbClr val="FF0000"/>
                </a:solidFill>
              </a:rPr>
              <a:t>Cat in </a:t>
            </a:r>
          </a:p>
          <a:p>
            <a:pPr>
              <a:lnSpc>
                <a:spcPct val="90000"/>
              </a:lnSpc>
              <a:spcAft>
                <a:spcPts val="600"/>
              </a:spcAft>
            </a:pPr>
            <a:r>
              <a:rPr lang="en-US" sz="2400" dirty="0" smtClean="0">
                <a:solidFill>
                  <a:srgbClr val="FF0000"/>
                </a:solidFill>
              </a:rPr>
              <a:t>Hierarchy</a:t>
            </a:r>
          </a:p>
        </p:txBody>
      </p:sp>
      <p:cxnSp>
        <p:nvCxnSpPr>
          <p:cNvPr id="9" name="Straight Arrow Connector 8"/>
          <p:cNvCxnSpPr/>
          <p:nvPr/>
        </p:nvCxnSpPr>
        <p:spPr>
          <a:xfrm flipV="1">
            <a:off x="1852268" y="2336293"/>
            <a:ext cx="770862" cy="19349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6858310" y="3771578"/>
            <a:ext cx="182878"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a:xfrm flipH="1" flipV="1">
            <a:off x="6949749" y="4389205"/>
            <a:ext cx="859255" cy="13715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37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558780" y="1486830"/>
            <a:ext cx="2628900" cy="2324100"/>
          </a:xfrm>
          <a:prstGeom prst="rect">
            <a:avLst/>
          </a:prstGeom>
        </p:spPr>
      </p:pic>
      <p:pic>
        <p:nvPicPr>
          <p:cNvPr id="11" name="Picture 10"/>
          <p:cNvPicPr>
            <a:picLocks noChangeAspect="1"/>
          </p:cNvPicPr>
          <p:nvPr/>
        </p:nvPicPr>
        <p:blipFill>
          <a:blip r:embed="rId3"/>
          <a:stretch>
            <a:fillRect/>
          </a:stretch>
        </p:blipFill>
        <p:spPr>
          <a:xfrm>
            <a:off x="731897" y="1470878"/>
            <a:ext cx="2629267" cy="1924319"/>
          </a:xfrm>
          <a:prstGeom prst="rect">
            <a:avLst/>
          </a:prstGeom>
        </p:spPr>
      </p:pic>
      <p:sp>
        <p:nvSpPr>
          <p:cNvPr id="3" name="Title 2"/>
          <p:cNvSpPr>
            <a:spLocks noGrp="1"/>
          </p:cNvSpPr>
          <p:nvPr>
            <p:ph type="title"/>
          </p:nvPr>
        </p:nvSpPr>
        <p:spPr/>
        <p:txBody>
          <a:bodyPr/>
          <a:lstStyle/>
          <a:p>
            <a:r>
              <a:rPr lang="en-US" dirty="0" smtClean="0"/>
              <a:t>Add New Layers</a:t>
            </a:r>
            <a:endParaRPr lang="en-US" i="1" dirty="0"/>
          </a:p>
        </p:txBody>
      </p:sp>
      <p:sp>
        <p:nvSpPr>
          <p:cNvPr id="4" name="Rounded Rectangle 3"/>
          <p:cNvSpPr/>
          <p:nvPr/>
        </p:nvSpPr>
        <p:spPr bwMode="auto">
          <a:xfrm>
            <a:off x="2644289" y="2594145"/>
            <a:ext cx="465022" cy="26304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7941585" y="1856416"/>
            <a:ext cx="2461251"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Layers for</a:t>
            </a:r>
          </a:p>
          <a:p>
            <a:pPr marL="457200" indent="-457200">
              <a:lnSpc>
                <a:spcPct val="90000"/>
              </a:lnSpc>
              <a:spcAft>
                <a:spcPts val="600"/>
              </a:spcAft>
              <a:buAutoNum type="arabicPeriod"/>
            </a:pPr>
            <a:r>
              <a:rPr lang="en-US" sz="2400" dirty="0" smtClean="0">
                <a:solidFill>
                  <a:srgbClr val="FF0000"/>
                </a:solidFill>
              </a:rPr>
              <a:t>Background</a:t>
            </a:r>
          </a:p>
          <a:p>
            <a:pPr marL="457200" indent="-457200">
              <a:lnSpc>
                <a:spcPct val="90000"/>
              </a:lnSpc>
              <a:spcAft>
                <a:spcPts val="600"/>
              </a:spcAft>
              <a:buAutoNum type="arabicPeriod"/>
            </a:pPr>
            <a:r>
              <a:rPr lang="en-US" sz="2400" dirty="0" smtClean="0">
                <a:solidFill>
                  <a:srgbClr val="FF0000"/>
                </a:solidFill>
              </a:rPr>
              <a:t>Decorations</a:t>
            </a:r>
          </a:p>
          <a:p>
            <a:pPr marL="457200" indent="-457200">
              <a:lnSpc>
                <a:spcPct val="90000"/>
              </a:lnSpc>
              <a:spcAft>
                <a:spcPts val="600"/>
              </a:spcAft>
              <a:buAutoNum type="arabicPeriod"/>
            </a:pPr>
            <a:r>
              <a:rPr lang="en-US" sz="2400" dirty="0" smtClean="0">
                <a:solidFill>
                  <a:srgbClr val="FF0000"/>
                </a:solidFill>
              </a:rPr>
              <a:t>Objects</a:t>
            </a:r>
          </a:p>
          <a:p>
            <a:pPr marL="457200" indent="-457200">
              <a:lnSpc>
                <a:spcPct val="90000"/>
              </a:lnSpc>
              <a:spcAft>
                <a:spcPts val="600"/>
              </a:spcAft>
              <a:buAutoNum type="arabicPeriod"/>
            </a:pPr>
            <a:r>
              <a:rPr lang="en-US" sz="2400" dirty="0" smtClean="0">
                <a:solidFill>
                  <a:srgbClr val="FF0000"/>
                </a:solidFill>
              </a:rPr>
              <a:t>Player</a:t>
            </a:r>
          </a:p>
        </p:txBody>
      </p:sp>
      <p:cxnSp>
        <p:nvCxnSpPr>
          <p:cNvPr id="6" name="Straight Arrow Connector 5"/>
          <p:cNvCxnSpPr/>
          <p:nvPr/>
        </p:nvCxnSpPr>
        <p:spPr>
          <a:xfrm flipH="1">
            <a:off x="7339674" y="2433037"/>
            <a:ext cx="711301" cy="18380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3611" y="3254040"/>
            <a:ext cx="1976310"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 icon</a:t>
            </a:r>
          </a:p>
          <a:p>
            <a:pPr>
              <a:lnSpc>
                <a:spcPct val="90000"/>
              </a:lnSpc>
              <a:spcAft>
                <a:spcPts val="600"/>
              </a:spcAft>
            </a:pPr>
            <a:r>
              <a:rPr lang="en-US" sz="2400" dirty="0" smtClean="0">
                <a:solidFill>
                  <a:srgbClr val="FF0000"/>
                </a:solidFill>
              </a:rPr>
              <a:t>to add each</a:t>
            </a:r>
          </a:p>
          <a:p>
            <a:pPr>
              <a:lnSpc>
                <a:spcPct val="90000"/>
              </a:lnSpc>
              <a:spcAft>
                <a:spcPts val="600"/>
              </a:spcAft>
            </a:pPr>
            <a:r>
              <a:rPr lang="en-US" sz="2400" dirty="0" smtClean="0">
                <a:solidFill>
                  <a:srgbClr val="FF0000"/>
                </a:solidFill>
              </a:rPr>
              <a:t>new layer</a:t>
            </a:r>
          </a:p>
        </p:txBody>
      </p:sp>
      <p:cxnSp>
        <p:nvCxnSpPr>
          <p:cNvPr id="9" name="Straight Arrow Connector 8"/>
          <p:cNvCxnSpPr/>
          <p:nvPr/>
        </p:nvCxnSpPr>
        <p:spPr>
          <a:xfrm flipV="1">
            <a:off x="1873427" y="2725667"/>
            <a:ext cx="762186" cy="52837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4625617" y="2582872"/>
            <a:ext cx="2589610" cy="8123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ight Arrow 15"/>
          <p:cNvSpPr/>
          <p:nvPr/>
        </p:nvSpPr>
        <p:spPr bwMode="auto">
          <a:xfrm>
            <a:off x="3721556" y="2433037"/>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193204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2D Mode</a:t>
            </a:r>
            <a:endParaRPr lang="en-US" dirty="0"/>
          </a:p>
        </p:txBody>
      </p:sp>
      <p:pic>
        <p:nvPicPr>
          <p:cNvPr id="6" name="Picture 5"/>
          <p:cNvPicPr>
            <a:picLocks noChangeAspect="1"/>
          </p:cNvPicPr>
          <p:nvPr/>
        </p:nvPicPr>
        <p:blipFill>
          <a:blip r:embed="rId2"/>
          <a:stretch>
            <a:fillRect/>
          </a:stretch>
        </p:blipFill>
        <p:spPr>
          <a:xfrm>
            <a:off x="549019" y="1253690"/>
            <a:ext cx="3526170" cy="5201100"/>
          </a:xfrm>
          <a:prstGeom prst="rect">
            <a:avLst/>
          </a:prstGeom>
        </p:spPr>
      </p:pic>
      <p:pic>
        <p:nvPicPr>
          <p:cNvPr id="8" name="Picture 7"/>
          <p:cNvPicPr>
            <a:picLocks noChangeAspect="1"/>
          </p:cNvPicPr>
          <p:nvPr/>
        </p:nvPicPr>
        <p:blipFill>
          <a:blip r:embed="rId3"/>
          <a:stretch>
            <a:fillRect/>
          </a:stretch>
        </p:blipFill>
        <p:spPr>
          <a:xfrm>
            <a:off x="7498383" y="295274"/>
            <a:ext cx="3820058" cy="6516009"/>
          </a:xfrm>
          <a:prstGeom prst="rect">
            <a:avLst/>
          </a:prstGeom>
        </p:spPr>
      </p:pic>
      <p:sp>
        <p:nvSpPr>
          <p:cNvPr id="17" name="Rounded Rectangle 16"/>
          <p:cNvSpPr/>
          <p:nvPr/>
        </p:nvSpPr>
        <p:spPr bwMode="auto">
          <a:xfrm>
            <a:off x="686146" y="1294509"/>
            <a:ext cx="502946" cy="37397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p:nvPr/>
        </p:nvCxnSpPr>
        <p:spPr>
          <a:xfrm flipV="1">
            <a:off x="6874021" y="4137335"/>
            <a:ext cx="1859979" cy="90167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86725" y="4951809"/>
            <a:ext cx="20220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2D in </a:t>
            </a:r>
          </a:p>
          <a:p>
            <a:pPr>
              <a:lnSpc>
                <a:spcPct val="90000"/>
              </a:lnSpc>
              <a:spcAft>
                <a:spcPts val="600"/>
              </a:spcAft>
            </a:pPr>
            <a:r>
              <a:rPr lang="en-US" sz="2400" dirty="0" smtClean="0">
                <a:solidFill>
                  <a:srgbClr val="FF0000"/>
                </a:solidFill>
              </a:rPr>
              <a:t>Inspector</a:t>
            </a:r>
          </a:p>
        </p:txBody>
      </p:sp>
      <p:sp>
        <p:nvSpPr>
          <p:cNvPr id="20" name="Rounded Rectangle 19"/>
          <p:cNvSpPr/>
          <p:nvPr/>
        </p:nvSpPr>
        <p:spPr bwMode="auto">
          <a:xfrm>
            <a:off x="434673" y="4685969"/>
            <a:ext cx="2254872" cy="24483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2459798" y="6280288"/>
            <a:ext cx="1513302" cy="2153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358217" y="6454790"/>
            <a:ext cx="54700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Edit </a:t>
            </a:r>
            <a:r>
              <a:rPr lang="en-US" sz="2400" dirty="0" smtClean="0">
                <a:solidFill>
                  <a:srgbClr val="FF0000"/>
                </a:solidFill>
                <a:sym typeface="Wingdings" panose="05000000000000000000" pitchFamily="2" charset="2"/>
              </a:rPr>
              <a:t> Project Settings  Editor</a:t>
            </a:r>
            <a:endParaRPr lang="en-US" sz="2400" dirty="0" smtClean="0">
              <a:solidFill>
                <a:srgbClr val="FF0000"/>
              </a:solidFill>
            </a:endParaRPr>
          </a:p>
        </p:txBody>
      </p:sp>
      <p:sp>
        <p:nvSpPr>
          <p:cNvPr id="24" name="Rounded Rectangle 23"/>
          <p:cNvSpPr/>
          <p:nvPr/>
        </p:nvSpPr>
        <p:spPr bwMode="auto">
          <a:xfrm>
            <a:off x="7499591" y="3553277"/>
            <a:ext cx="3818849" cy="47150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684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701832" y="1575668"/>
            <a:ext cx="4629796" cy="3620005"/>
          </a:xfrm>
          <a:prstGeom prst="rect">
            <a:avLst/>
          </a:prstGeom>
        </p:spPr>
      </p:pic>
      <p:sp>
        <p:nvSpPr>
          <p:cNvPr id="3" name="Title 2"/>
          <p:cNvSpPr>
            <a:spLocks noGrp="1"/>
          </p:cNvSpPr>
          <p:nvPr>
            <p:ph type="title"/>
          </p:nvPr>
        </p:nvSpPr>
        <p:spPr/>
        <p:txBody>
          <a:bodyPr/>
          <a:lstStyle/>
          <a:p>
            <a:r>
              <a:rPr lang="en-US" dirty="0" smtClean="0"/>
              <a:t>Assign Cat to “Player” Sorting Layer</a:t>
            </a:r>
            <a:endParaRPr lang="en-US" i="1" dirty="0"/>
          </a:p>
        </p:txBody>
      </p:sp>
      <p:sp>
        <p:nvSpPr>
          <p:cNvPr id="4" name="Rounded Rectangle 3"/>
          <p:cNvSpPr/>
          <p:nvPr/>
        </p:nvSpPr>
        <p:spPr bwMode="auto">
          <a:xfrm>
            <a:off x="791100" y="2036801"/>
            <a:ext cx="465022" cy="26304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852481" y="3222945"/>
            <a:ext cx="3141886"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Assign Sorting Layer</a:t>
            </a:r>
          </a:p>
          <a:p>
            <a:pPr>
              <a:lnSpc>
                <a:spcPct val="90000"/>
              </a:lnSpc>
              <a:spcAft>
                <a:spcPts val="600"/>
              </a:spcAft>
            </a:pPr>
            <a:endParaRPr lang="en-US" sz="2400" dirty="0" smtClean="0">
              <a:solidFill>
                <a:srgbClr val="FF0000"/>
              </a:solidFill>
            </a:endParaRP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Select Player</a:t>
            </a:r>
          </a:p>
        </p:txBody>
      </p:sp>
      <p:cxnSp>
        <p:nvCxnSpPr>
          <p:cNvPr id="6" name="Straight Arrow Connector 5"/>
          <p:cNvCxnSpPr/>
          <p:nvPr/>
        </p:nvCxnSpPr>
        <p:spPr>
          <a:xfrm flipH="1">
            <a:off x="5319880" y="3588701"/>
            <a:ext cx="532601" cy="6255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4938091" y="3588701"/>
            <a:ext cx="248913"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3417300" y="4685969"/>
            <a:ext cx="1772898" cy="19767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p:nvPr/>
        </p:nvCxnSpPr>
        <p:spPr>
          <a:xfrm flipH="1">
            <a:off x="5254414" y="4730494"/>
            <a:ext cx="554671" cy="5431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23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895" y="1575668"/>
            <a:ext cx="4591691" cy="3600953"/>
          </a:xfrm>
          <a:prstGeom prst="rect">
            <a:avLst/>
          </a:prstGeom>
        </p:spPr>
      </p:pic>
      <p:sp>
        <p:nvSpPr>
          <p:cNvPr id="3" name="Title 2"/>
          <p:cNvSpPr>
            <a:spLocks noGrp="1"/>
          </p:cNvSpPr>
          <p:nvPr>
            <p:ph type="title"/>
          </p:nvPr>
        </p:nvSpPr>
        <p:spPr/>
        <p:txBody>
          <a:bodyPr/>
          <a:lstStyle/>
          <a:p>
            <a:r>
              <a:rPr lang="en-US" dirty="0" smtClean="0"/>
              <a:t>Assign Mountains to “Background” Layer</a:t>
            </a:r>
            <a:endParaRPr lang="en-US" i="1" dirty="0"/>
          </a:p>
        </p:txBody>
      </p:sp>
      <p:sp>
        <p:nvSpPr>
          <p:cNvPr id="4" name="Rounded Rectangle 3"/>
          <p:cNvSpPr/>
          <p:nvPr/>
        </p:nvSpPr>
        <p:spPr bwMode="auto">
          <a:xfrm>
            <a:off x="640458" y="2691587"/>
            <a:ext cx="1090753" cy="14004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813185" y="3370114"/>
            <a:ext cx="314188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Assign Sorting Layer</a:t>
            </a:r>
          </a:p>
          <a:p>
            <a:pPr>
              <a:lnSpc>
                <a:spcPct val="90000"/>
              </a:lnSpc>
              <a:spcAft>
                <a:spcPts val="600"/>
              </a:spcAft>
            </a:pPr>
            <a:r>
              <a:rPr lang="en-US" sz="2400" dirty="0" smtClean="0">
                <a:solidFill>
                  <a:srgbClr val="FF0000"/>
                </a:solidFill>
              </a:rPr>
              <a:t>Select Background</a:t>
            </a:r>
          </a:p>
        </p:txBody>
      </p:sp>
      <p:cxnSp>
        <p:nvCxnSpPr>
          <p:cNvPr id="6" name="Straight Arrow Connector 5"/>
          <p:cNvCxnSpPr/>
          <p:nvPr/>
        </p:nvCxnSpPr>
        <p:spPr>
          <a:xfrm flipH="1" flipV="1">
            <a:off x="5319881" y="3651259"/>
            <a:ext cx="624039" cy="2888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4938091" y="3588701"/>
            <a:ext cx="248913"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3414106" y="4014078"/>
            <a:ext cx="1772898" cy="19767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p:nvPr/>
        </p:nvCxnSpPr>
        <p:spPr>
          <a:xfrm flipH="1">
            <a:off x="5251220" y="4058603"/>
            <a:ext cx="554671" cy="5431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87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27333" y="2973484"/>
            <a:ext cx="2934109" cy="2648320"/>
          </a:xfrm>
          <a:prstGeom prst="rect">
            <a:avLst/>
          </a:prstGeom>
        </p:spPr>
      </p:pic>
      <p:pic>
        <p:nvPicPr>
          <p:cNvPr id="2" name="Picture 1"/>
          <p:cNvPicPr>
            <a:picLocks noChangeAspect="1"/>
          </p:cNvPicPr>
          <p:nvPr/>
        </p:nvPicPr>
        <p:blipFill>
          <a:blip r:embed="rId3"/>
          <a:stretch>
            <a:fillRect/>
          </a:stretch>
        </p:blipFill>
        <p:spPr>
          <a:xfrm>
            <a:off x="1631194" y="1721184"/>
            <a:ext cx="5772956" cy="3953427"/>
          </a:xfrm>
          <a:prstGeom prst="rect">
            <a:avLst/>
          </a:prstGeom>
        </p:spPr>
      </p:pic>
      <p:sp>
        <p:nvSpPr>
          <p:cNvPr id="3" name="Title 2"/>
          <p:cNvSpPr>
            <a:spLocks noGrp="1"/>
          </p:cNvSpPr>
          <p:nvPr>
            <p:ph type="title"/>
          </p:nvPr>
        </p:nvSpPr>
        <p:spPr/>
        <p:txBody>
          <a:bodyPr/>
          <a:lstStyle/>
          <a:p>
            <a:r>
              <a:rPr lang="en-US" dirty="0" smtClean="0"/>
              <a:t>Create “</a:t>
            </a:r>
            <a:r>
              <a:rPr lang="en-US" dirty="0" err="1" smtClean="0"/>
              <a:t>PartingSortingLayerFix</a:t>
            </a:r>
            <a:r>
              <a:rPr lang="en-US" dirty="0" smtClean="0"/>
              <a:t>” Script</a:t>
            </a:r>
            <a:endParaRPr lang="en-US" dirty="0"/>
          </a:p>
        </p:txBody>
      </p:sp>
      <p:sp>
        <p:nvSpPr>
          <p:cNvPr id="17" name="Rounded Rectangle 16"/>
          <p:cNvSpPr/>
          <p:nvPr/>
        </p:nvSpPr>
        <p:spPr bwMode="auto">
          <a:xfrm>
            <a:off x="1554848" y="4777408"/>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274639" y="5996034"/>
            <a:ext cx="61913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Scripts, click Create </a:t>
            </a:r>
            <a:r>
              <a:rPr lang="en-US" sz="2400" dirty="0" smtClean="0">
                <a:solidFill>
                  <a:srgbClr val="FF0000"/>
                </a:solidFill>
                <a:sym typeface="Wingdings" panose="05000000000000000000" pitchFamily="2" charset="2"/>
              </a:rPr>
              <a:t> C# Script</a:t>
            </a:r>
            <a:endParaRPr lang="en-US" sz="2400" dirty="0" smtClean="0">
              <a:solidFill>
                <a:srgbClr val="FF0000"/>
              </a:solidFill>
            </a:endParaRPr>
          </a:p>
        </p:txBody>
      </p:sp>
      <p:sp>
        <p:nvSpPr>
          <p:cNvPr id="8" name="TextBox 7"/>
          <p:cNvSpPr txBox="1"/>
          <p:nvPr/>
        </p:nvSpPr>
        <p:spPr>
          <a:xfrm>
            <a:off x="8234770" y="5718570"/>
            <a:ext cx="3674596"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Name it </a:t>
            </a:r>
          </a:p>
          <a:p>
            <a:pPr algn="ctr">
              <a:lnSpc>
                <a:spcPct val="90000"/>
              </a:lnSpc>
              <a:spcAft>
                <a:spcPts val="600"/>
              </a:spcAft>
            </a:pPr>
            <a:r>
              <a:rPr lang="en-US" sz="2400" dirty="0" smtClean="0">
                <a:solidFill>
                  <a:srgbClr val="FF0000"/>
                </a:solidFill>
              </a:rPr>
              <a:t>“</a:t>
            </a:r>
            <a:r>
              <a:rPr lang="en-US" sz="2400" dirty="0" err="1" smtClean="0">
                <a:solidFill>
                  <a:srgbClr val="FF0000"/>
                </a:solidFill>
              </a:rPr>
              <a:t>ParticleSortingLayerFix</a:t>
            </a:r>
            <a:r>
              <a:rPr lang="en-US" sz="2400" dirty="0" smtClean="0">
                <a:solidFill>
                  <a:srgbClr val="FF0000"/>
                </a:solidFill>
              </a:rPr>
              <a:t>”</a:t>
            </a:r>
          </a:p>
        </p:txBody>
      </p:sp>
      <p:sp>
        <p:nvSpPr>
          <p:cNvPr id="9" name="Rounded Rectangle 8"/>
          <p:cNvSpPr/>
          <p:nvPr/>
        </p:nvSpPr>
        <p:spPr bwMode="auto">
          <a:xfrm>
            <a:off x="2560677" y="1851360"/>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975226" y="2356539"/>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10238741" y="3588701"/>
            <a:ext cx="1005829" cy="96438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4678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340" y="1408837"/>
            <a:ext cx="9319774" cy="5105911"/>
          </a:xfrm>
          <a:prstGeom prst="rect">
            <a:avLst/>
          </a:prstGeom>
        </p:spPr>
      </p:pic>
      <p:sp>
        <p:nvSpPr>
          <p:cNvPr id="3" name="Title 2"/>
          <p:cNvSpPr>
            <a:spLocks noGrp="1"/>
          </p:cNvSpPr>
          <p:nvPr>
            <p:ph type="title"/>
          </p:nvPr>
        </p:nvSpPr>
        <p:spPr/>
        <p:txBody>
          <a:bodyPr/>
          <a:lstStyle/>
          <a:p>
            <a:r>
              <a:rPr lang="en-US" dirty="0" smtClean="0"/>
              <a:t>Apply Script to </a:t>
            </a:r>
            <a:r>
              <a:rPr lang="en-US" dirty="0" err="1" smtClean="0"/>
              <a:t>jetpackFlames</a:t>
            </a:r>
            <a:endParaRPr lang="en-US" dirty="0"/>
          </a:p>
        </p:txBody>
      </p:sp>
      <p:sp>
        <p:nvSpPr>
          <p:cNvPr id="6" name="Rounded Rectangle 5"/>
          <p:cNvSpPr/>
          <p:nvPr/>
        </p:nvSpPr>
        <p:spPr bwMode="auto">
          <a:xfrm>
            <a:off x="2042961" y="4503091"/>
            <a:ext cx="1097268" cy="91439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6" idx="3"/>
            <a:endCxn id="17" idx="1"/>
          </p:cNvCxnSpPr>
          <p:nvPr/>
        </p:nvCxnSpPr>
        <p:spPr>
          <a:xfrm flipV="1">
            <a:off x="3140229" y="2736829"/>
            <a:ext cx="1885677" cy="2223457"/>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41368" y="4357082"/>
            <a:ext cx="2643930" cy="1037207"/>
          </a:xfrm>
          <a:prstGeom prst="rect">
            <a:avLst/>
          </a:prstGeom>
          <a:noFill/>
        </p:spPr>
        <p:txBody>
          <a:bodyPr wrap="none" lIns="182880" tIns="146304" rIns="182880" bIns="146304" rtlCol="0">
            <a:spAutoFit/>
          </a:bodyPr>
          <a:lstStyle/>
          <a:p>
            <a:pPr algn="r">
              <a:lnSpc>
                <a:spcPct val="90000"/>
              </a:lnSpc>
              <a:spcAft>
                <a:spcPts val="600"/>
              </a:spcAft>
            </a:pPr>
            <a:r>
              <a:rPr lang="en-US" sz="2400" dirty="0" smtClean="0">
                <a:solidFill>
                  <a:srgbClr val="FF0000"/>
                </a:solidFill>
              </a:rPr>
              <a:t>Drag </a:t>
            </a:r>
            <a:r>
              <a:rPr lang="en-US" sz="2400" dirty="0" smtClean="0">
                <a:solidFill>
                  <a:srgbClr val="FF0000"/>
                </a:solidFill>
              </a:rPr>
              <a:t>Script</a:t>
            </a:r>
            <a:endParaRPr lang="en-US" sz="2400" dirty="0" smtClean="0">
              <a:solidFill>
                <a:srgbClr val="FF0000"/>
              </a:solidFill>
            </a:endParaRPr>
          </a:p>
          <a:p>
            <a:pPr algn="r">
              <a:lnSpc>
                <a:spcPct val="90000"/>
              </a:lnSpc>
              <a:spcAft>
                <a:spcPts val="600"/>
              </a:spcAft>
            </a:pPr>
            <a:r>
              <a:rPr lang="en-US" sz="2400" dirty="0" smtClean="0">
                <a:solidFill>
                  <a:srgbClr val="FF0000"/>
                </a:solidFill>
              </a:rPr>
              <a:t>to </a:t>
            </a:r>
            <a:r>
              <a:rPr lang="en-US" sz="2400" dirty="0" err="1" smtClean="0">
                <a:solidFill>
                  <a:srgbClr val="FF0000"/>
                </a:solidFill>
              </a:rPr>
              <a:t>jetpackFlames</a:t>
            </a:r>
            <a:endParaRPr lang="en-US" sz="2400" dirty="0" smtClean="0">
              <a:solidFill>
                <a:srgbClr val="FF0000"/>
              </a:solidFill>
            </a:endParaRPr>
          </a:p>
        </p:txBody>
      </p:sp>
      <p:sp>
        <p:nvSpPr>
          <p:cNvPr id="17" name="Rounded Rectangle 16"/>
          <p:cNvSpPr/>
          <p:nvPr/>
        </p:nvSpPr>
        <p:spPr bwMode="auto">
          <a:xfrm>
            <a:off x="5025906" y="2602044"/>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65962" y="5480746"/>
            <a:ext cx="1097447" cy="21105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6772481" y="3225632"/>
            <a:ext cx="2833424" cy="45719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9757872" y="3040067"/>
            <a:ext cx="207813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Script </a:t>
            </a:r>
          </a:p>
          <a:p>
            <a:pPr>
              <a:lnSpc>
                <a:spcPct val="90000"/>
              </a:lnSpc>
              <a:spcAft>
                <a:spcPts val="600"/>
              </a:spcAft>
            </a:pPr>
            <a:r>
              <a:rPr lang="en-US" sz="2400" dirty="0" smtClean="0">
                <a:solidFill>
                  <a:srgbClr val="FF0000"/>
                </a:solidFill>
              </a:rPr>
              <a:t>Component</a:t>
            </a:r>
          </a:p>
        </p:txBody>
      </p:sp>
    </p:spTree>
    <p:extLst>
      <p:ext uri="{BB962C8B-B14F-4D97-AF65-F5344CB8AC3E}">
        <p14:creationId xmlns:p14="http://schemas.microsoft.com/office/powerpoint/2010/main" val="363903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2340" y="1408837"/>
            <a:ext cx="9319774" cy="5105911"/>
          </a:xfrm>
          <a:prstGeom prst="rect">
            <a:avLst/>
          </a:prstGeom>
        </p:spPr>
      </p:pic>
      <p:sp>
        <p:nvSpPr>
          <p:cNvPr id="3" name="Title 2"/>
          <p:cNvSpPr>
            <a:spLocks noGrp="1"/>
          </p:cNvSpPr>
          <p:nvPr>
            <p:ph type="title"/>
          </p:nvPr>
        </p:nvSpPr>
        <p:spPr/>
        <p:txBody>
          <a:bodyPr/>
          <a:lstStyle/>
          <a:p>
            <a:r>
              <a:rPr lang="en-US" dirty="0" smtClean="0"/>
              <a:t>Launch Script for Editing</a:t>
            </a:r>
            <a:endParaRPr lang="en-US" dirty="0"/>
          </a:p>
        </p:txBody>
      </p:sp>
      <p:sp>
        <p:nvSpPr>
          <p:cNvPr id="18" name="Rounded Rectangle 17"/>
          <p:cNvSpPr/>
          <p:nvPr/>
        </p:nvSpPr>
        <p:spPr bwMode="auto">
          <a:xfrm>
            <a:off x="7955578" y="3497262"/>
            <a:ext cx="1554463" cy="2142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9784358" y="3374445"/>
            <a:ext cx="220316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Double-Click </a:t>
            </a:r>
          </a:p>
          <a:p>
            <a:pPr>
              <a:lnSpc>
                <a:spcPct val="90000"/>
              </a:lnSpc>
              <a:spcAft>
                <a:spcPts val="600"/>
              </a:spcAft>
            </a:pPr>
            <a:r>
              <a:rPr lang="en-US" sz="2400" dirty="0" smtClean="0">
                <a:solidFill>
                  <a:srgbClr val="FF0000"/>
                </a:solidFill>
              </a:rPr>
              <a:t>Script Name</a:t>
            </a:r>
          </a:p>
        </p:txBody>
      </p:sp>
    </p:spTree>
    <p:extLst>
      <p:ext uri="{BB962C8B-B14F-4D97-AF65-F5344CB8AC3E}">
        <p14:creationId xmlns:p14="http://schemas.microsoft.com/office/powerpoint/2010/main" val="22172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527" y="1279566"/>
            <a:ext cx="7162800" cy="452437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Code in Start() Method</a:t>
            </a:r>
            <a:endParaRPr lang="en-US" dirty="0"/>
          </a:p>
        </p:txBody>
      </p:sp>
      <p:sp>
        <p:nvSpPr>
          <p:cNvPr id="18" name="Rounded Rectangle 17"/>
          <p:cNvSpPr/>
          <p:nvPr/>
        </p:nvSpPr>
        <p:spPr bwMode="auto">
          <a:xfrm>
            <a:off x="2012043" y="3596200"/>
            <a:ext cx="5404618" cy="58458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1646287" y="6606188"/>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4006635" y="1619703"/>
            <a:ext cx="2760236"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0000"/>
                </a:solidFill>
              </a:rPr>
              <a:t>Start() Begins {</a:t>
            </a:r>
          </a:p>
        </p:txBody>
      </p:sp>
      <p:cxnSp>
        <p:nvCxnSpPr>
          <p:cNvPr id="9" name="Straight Arrow Connector 8"/>
          <p:cNvCxnSpPr/>
          <p:nvPr/>
        </p:nvCxnSpPr>
        <p:spPr>
          <a:xfrm flipH="1">
            <a:off x="3291974" y="2229083"/>
            <a:ext cx="1422378" cy="126261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60832" y="4970387"/>
            <a:ext cx="217963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 Start()  Ends</a:t>
            </a:r>
          </a:p>
        </p:txBody>
      </p:sp>
      <p:cxnSp>
        <p:nvCxnSpPr>
          <p:cNvPr id="11" name="Straight Arrow Connector 10"/>
          <p:cNvCxnSpPr/>
          <p:nvPr/>
        </p:nvCxnSpPr>
        <p:spPr>
          <a:xfrm flipH="1" flipV="1">
            <a:off x="1911531" y="4348740"/>
            <a:ext cx="449301" cy="91713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13115" y="2079059"/>
            <a:ext cx="4216627" cy="351788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NOTES: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this assigns the flames to the “Player” sorting layer to place it above the background</a:t>
            </a:r>
          </a:p>
          <a:p>
            <a:pPr>
              <a:lnSpc>
                <a:spcPct val="90000"/>
              </a:lnSpc>
              <a:spcAft>
                <a:spcPts val="600"/>
              </a:spcAft>
            </a:pP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then it lowers the sorting order to place it behind the player</a:t>
            </a:r>
          </a:p>
        </p:txBody>
      </p:sp>
    </p:spTree>
    <p:extLst>
      <p:ext uri="{BB962C8B-B14F-4D97-AF65-F5344CB8AC3E}">
        <p14:creationId xmlns:p14="http://schemas.microsoft.com/office/powerpoint/2010/main" val="1171489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256" y="1153065"/>
            <a:ext cx="10448925" cy="5724525"/>
          </a:xfrm>
          <a:prstGeom prst="rect">
            <a:avLst/>
          </a:prstGeom>
        </p:spPr>
      </p:pic>
      <p:sp>
        <p:nvSpPr>
          <p:cNvPr id="3" name="Title 2"/>
          <p:cNvSpPr>
            <a:spLocks noGrp="1"/>
          </p:cNvSpPr>
          <p:nvPr>
            <p:ph type="title"/>
          </p:nvPr>
        </p:nvSpPr>
        <p:spPr>
          <a:xfrm>
            <a:off x="274639" y="295274"/>
            <a:ext cx="4846330" cy="917575"/>
          </a:xfrm>
        </p:spPr>
        <p:txBody>
          <a:bodyPr/>
          <a:lstStyle/>
          <a:p>
            <a:r>
              <a:rPr lang="en-US" dirty="0" smtClean="0"/>
              <a:t>Run the Game!</a:t>
            </a:r>
            <a:endParaRPr lang="en-US" dirty="0"/>
          </a:p>
        </p:txBody>
      </p:sp>
      <p:sp>
        <p:nvSpPr>
          <p:cNvPr id="8" name="Rounded Rectangle 7"/>
          <p:cNvSpPr/>
          <p:nvPr/>
        </p:nvSpPr>
        <p:spPr bwMode="auto">
          <a:xfrm>
            <a:off x="5212408" y="1577043"/>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950105" y="379342"/>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5576980" y="917160"/>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44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Part 1</a:t>
            </a:r>
            <a:endParaRPr lang="en-US"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2D Camera</a:t>
            </a:r>
            <a:endParaRPr lang="en-US" dirty="0"/>
          </a:p>
        </p:txBody>
      </p:sp>
      <p:pic>
        <p:nvPicPr>
          <p:cNvPr id="2" name="Picture 1"/>
          <p:cNvPicPr>
            <a:picLocks noChangeAspect="1"/>
          </p:cNvPicPr>
          <p:nvPr/>
        </p:nvPicPr>
        <p:blipFill>
          <a:blip r:embed="rId2"/>
          <a:stretch>
            <a:fillRect/>
          </a:stretch>
        </p:blipFill>
        <p:spPr>
          <a:xfrm>
            <a:off x="3327399" y="1354137"/>
            <a:ext cx="5781675" cy="4286250"/>
          </a:xfrm>
          <a:prstGeom prst="rect">
            <a:avLst/>
          </a:prstGeom>
        </p:spPr>
      </p:pic>
      <p:cxnSp>
        <p:nvCxnSpPr>
          <p:cNvPr id="14" name="Straight Arrow Connector 13"/>
          <p:cNvCxnSpPr/>
          <p:nvPr/>
        </p:nvCxnSpPr>
        <p:spPr>
          <a:xfrm flipV="1">
            <a:off x="1920604" y="2217116"/>
            <a:ext cx="1859979" cy="90167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308" y="3031590"/>
            <a:ext cx="240514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a:t>
            </a:r>
          </a:p>
          <a:p>
            <a:pPr>
              <a:lnSpc>
                <a:spcPct val="90000"/>
              </a:lnSpc>
              <a:spcAft>
                <a:spcPts val="600"/>
              </a:spcAft>
            </a:pPr>
            <a:r>
              <a:rPr lang="en-US" sz="2400" dirty="0" smtClean="0">
                <a:solidFill>
                  <a:srgbClr val="FF0000"/>
                </a:solidFill>
              </a:rPr>
              <a:t>“Main Camera”</a:t>
            </a:r>
          </a:p>
          <a:p>
            <a:pPr>
              <a:lnSpc>
                <a:spcPct val="90000"/>
              </a:lnSpc>
              <a:spcAft>
                <a:spcPts val="600"/>
              </a:spcAft>
            </a:pPr>
            <a:r>
              <a:rPr lang="en-US" sz="2400" dirty="0" smtClean="0">
                <a:solidFill>
                  <a:srgbClr val="FF0000"/>
                </a:solidFill>
              </a:rPr>
              <a:t>in hierarchy</a:t>
            </a:r>
          </a:p>
        </p:txBody>
      </p:sp>
      <p:sp>
        <p:nvSpPr>
          <p:cNvPr id="18" name="Rounded Rectangle 17"/>
          <p:cNvSpPr/>
          <p:nvPr/>
        </p:nvSpPr>
        <p:spPr bwMode="auto">
          <a:xfrm>
            <a:off x="5317392" y="2257932"/>
            <a:ext cx="3791682" cy="32494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5335976" y="3641755"/>
            <a:ext cx="3899747" cy="22126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19"/>
          <p:cNvCxnSpPr/>
          <p:nvPr/>
        </p:nvCxnSpPr>
        <p:spPr>
          <a:xfrm flipH="1" flipV="1">
            <a:off x="9235724" y="2308315"/>
            <a:ext cx="731512" cy="45743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93886" y="1944677"/>
            <a:ext cx="1722203"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a:t>
            </a:r>
          </a:p>
          <a:p>
            <a:pPr>
              <a:lnSpc>
                <a:spcPct val="90000"/>
              </a:lnSpc>
              <a:spcAft>
                <a:spcPts val="600"/>
              </a:spcAft>
            </a:pPr>
            <a:r>
              <a:rPr lang="en-US" sz="2400" dirty="0" smtClean="0">
                <a:solidFill>
                  <a:srgbClr val="FF0000"/>
                </a:solidFill>
              </a:rPr>
              <a:t>Transform</a:t>
            </a:r>
          </a:p>
          <a:p>
            <a:pPr>
              <a:lnSpc>
                <a:spcPct val="90000"/>
              </a:lnSpc>
              <a:spcAft>
                <a:spcPts val="600"/>
              </a:spcAft>
            </a:pPr>
            <a:r>
              <a:rPr lang="en-US" sz="2400" dirty="0" smtClean="0">
                <a:solidFill>
                  <a:srgbClr val="FF0000"/>
                </a:solidFill>
              </a:rPr>
              <a:t>Position</a:t>
            </a:r>
          </a:p>
          <a:p>
            <a:pPr>
              <a:lnSpc>
                <a:spcPct val="90000"/>
              </a:lnSpc>
              <a:spcAft>
                <a:spcPts val="600"/>
              </a:spcAft>
            </a:pPr>
            <a:r>
              <a:rPr lang="en-US" sz="2400" dirty="0" smtClean="0">
                <a:solidFill>
                  <a:srgbClr val="FF0000"/>
                </a:solidFill>
              </a:rPr>
              <a:t>(0, 0, -10)</a:t>
            </a:r>
          </a:p>
        </p:txBody>
      </p:sp>
      <p:cxnSp>
        <p:nvCxnSpPr>
          <p:cNvPr id="24" name="Straight Arrow Connector 23"/>
          <p:cNvCxnSpPr/>
          <p:nvPr/>
        </p:nvCxnSpPr>
        <p:spPr>
          <a:xfrm flipH="1" flipV="1">
            <a:off x="9235989" y="4005393"/>
            <a:ext cx="731512" cy="45743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93886" y="4005393"/>
            <a:ext cx="2433230"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a:t>
            </a:r>
          </a:p>
          <a:p>
            <a:pPr>
              <a:lnSpc>
                <a:spcPct val="90000"/>
              </a:lnSpc>
              <a:spcAft>
                <a:spcPts val="600"/>
              </a:spcAft>
            </a:pPr>
            <a:r>
              <a:rPr lang="en-US" sz="2400" dirty="0" smtClean="0">
                <a:solidFill>
                  <a:srgbClr val="FF0000"/>
                </a:solidFill>
              </a:rPr>
              <a:t>“Orthographic”</a:t>
            </a:r>
          </a:p>
          <a:p>
            <a:pPr>
              <a:lnSpc>
                <a:spcPct val="90000"/>
              </a:lnSpc>
              <a:spcAft>
                <a:spcPts val="600"/>
              </a:spcAft>
            </a:pPr>
            <a:r>
              <a:rPr lang="en-US" sz="2400" dirty="0" smtClean="0">
                <a:solidFill>
                  <a:srgbClr val="FF0000"/>
                </a:solidFill>
              </a:rPr>
              <a:t>Projection</a:t>
            </a:r>
          </a:p>
        </p:txBody>
      </p:sp>
    </p:spTree>
    <p:extLst>
      <p:ext uri="{BB962C8B-B14F-4D97-AF65-F5344CB8AC3E}">
        <p14:creationId xmlns:p14="http://schemas.microsoft.com/office/powerpoint/2010/main" val="2169022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19489" y="2818905"/>
            <a:ext cx="5753903" cy="3486637"/>
          </a:xfrm>
          <a:prstGeom prst="rect">
            <a:avLst/>
          </a:prstGeom>
        </p:spPr>
      </p:pic>
      <p:sp>
        <p:nvSpPr>
          <p:cNvPr id="3" name="Title 2"/>
          <p:cNvSpPr>
            <a:spLocks noGrp="1"/>
          </p:cNvSpPr>
          <p:nvPr>
            <p:ph type="title"/>
          </p:nvPr>
        </p:nvSpPr>
        <p:spPr/>
        <p:txBody>
          <a:bodyPr/>
          <a:lstStyle/>
          <a:p>
            <a:r>
              <a:rPr lang="en-US" dirty="0" smtClean="0"/>
              <a:t>Create “Scenes” Folder</a:t>
            </a:r>
            <a:endParaRPr lang="en-US" dirty="0"/>
          </a:p>
        </p:txBody>
      </p:sp>
      <p:cxnSp>
        <p:nvCxnSpPr>
          <p:cNvPr id="14" name="Straight Arrow Connector 13"/>
          <p:cNvCxnSpPr/>
          <p:nvPr/>
        </p:nvCxnSpPr>
        <p:spPr>
          <a:xfrm>
            <a:off x="1747904" y="5287758"/>
            <a:ext cx="1371585" cy="64605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1512" y="4096552"/>
            <a:ext cx="2547749"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Project panel,</a:t>
            </a:r>
          </a:p>
          <a:p>
            <a:pPr>
              <a:lnSpc>
                <a:spcPct val="90000"/>
              </a:lnSpc>
              <a:spcAft>
                <a:spcPts val="600"/>
              </a:spcAft>
            </a:pPr>
            <a:r>
              <a:rPr lang="en-US" sz="2400" dirty="0">
                <a:solidFill>
                  <a:srgbClr val="FF0000"/>
                </a:solidFill>
              </a:rPr>
              <a:t>r</a:t>
            </a:r>
            <a:r>
              <a:rPr lang="en-US" sz="2400" dirty="0" smtClean="0">
                <a:solidFill>
                  <a:srgbClr val="FF0000"/>
                </a:solidFill>
              </a:rPr>
              <a:t>ight-click</a:t>
            </a:r>
          </a:p>
          <a:p>
            <a:pPr>
              <a:lnSpc>
                <a:spcPct val="90000"/>
              </a:lnSpc>
              <a:spcAft>
                <a:spcPts val="600"/>
              </a:spcAft>
            </a:pPr>
            <a:r>
              <a:rPr lang="en-US" sz="2400" dirty="0" smtClean="0">
                <a:solidFill>
                  <a:srgbClr val="FF0000"/>
                </a:solidFill>
              </a:rPr>
              <a:t>“Assets”</a:t>
            </a:r>
          </a:p>
          <a:p>
            <a:pPr>
              <a:lnSpc>
                <a:spcPct val="90000"/>
              </a:lnSpc>
              <a:spcAft>
                <a:spcPts val="600"/>
              </a:spcAft>
            </a:pPr>
            <a:r>
              <a:rPr lang="en-US" sz="2400" dirty="0" smtClean="0">
                <a:solidFill>
                  <a:srgbClr val="FF0000"/>
                </a:solidFill>
              </a:rPr>
              <a:t>folder</a:t>
            </a:r>
          </a:p>
        </p:txBody>
      </p:sp>
      <p:sp>
        <p:nvSpPr>
          <p:cNvPr id="18" name="Rounded Rectangle 17"/>
          <p:cNvSpPr/>
          <p:nvPr/>
        </p:nvSpPr>
        <p:spPr bwMode="auto">
          <a:xfrm>
            <a:off x="3998504" y="3010687"/>
            <a:ext cx="1997937" cy="27139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6473031" y="3032927"/>
            <a:ext cx="2175142" cy="2491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19"/>
          <p:cNvCxnSpPr/>
          <p:nvPr/>
        </p:nvCxnSpPr>
        <p:spPr>
          <a:xfrm flipH="1">
            <a:off x="5764278" y="2270271"/>
            <a:ext cx="483534" cy="55437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56631" y="1734627"/>
            <a:ext cx="36714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Create, then Folder</a:t>
            </a:r>
          </a:p>
        </p:txBody>
      </p:sp>
      <p:cxnSp>
        <p:nvCxnSpPr>
          <p:cNvPr id="16" name="Straight Arrow Connector 15"/>
          <p:cNvCxnSpPr/>
          <p:nvPr/>
        </p:nvCxnSpPr>
        <p:spPr>
          <a:xfrm flipH="1">
            <a:off x="7318835" y="2254962"/>
            <a:ext cx="483534" cy="55437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9601480" y="4415645"/>
            <a:ext cx="2095792" cy="1819529"/>
          </a:xfrm>
          <a:prstGeom prst="rect">
            <a:avLst/>
          </a:prstGeom>
        </p:spPr>
      </p:pic>
      <p:sp>
        <p:nvSpPr>
          <p:cNvPr id="22" name="TextBox 21"/>
          <p:cNvSpPr txBox="1"/>
          <p:nvPr/>
        </p:nvSpPr>
        <p:spPr>
          <a:xfrm>
            <a:off x="9300128" y="6305542"/>
            <a:ext cx="269849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 “Scenes”</a:t>
            </a:r>
          </a:p>
        </p:txBody>
      </p:sp>
      <p:sp>
        <p:nvSpPr>
          <p:cNvPr id="13" name="Rounded Rectangle 12"/>
          <p:cNvSpPr/>
          <p:nvPr/>
        </p:nvSpPr>
        <p:spPr bwMode="auto">
          <a:xfrm>
            <a:off x="10649377" y="5150599"/>
            <a:ext cx="1047896" cy="80184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53848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30975" y="1922940"/>
            <a:ext cx="6515100" cy="3952875"/>
          </a:xfrm>
          <a:prstGeom prst="rect">
            <a:avLst/>
          </a:prstGeom>
        </p:spPr>
      </p:pic>
      <p:pic>
        <p:nvPicPr>
          <p:cNvPr id="2" name="Picture 1"/>
          <p:cNvPicPr>
            <a:picLocks noChangeAspect="1"/>
          </p:cNvPicPr>
          <p:nvPr/>
        </p:nvPicPr>
        <p:blipFill>
          <a:blip r:embed="rId3"/>
          <a:stretch>
            <a:fillRect/>
          </a:stretch>
        </p:blipFill>
        <p:spPr>
          <a:xfrm>
            <a:off x="483795" y="1922940"/>
            <a:ext cx="2219635" cy="2848373"/>
          </a:xfrm>
          <a:prstGeom prst="rect">
            <a:avLst/>
          </a:prstGeom>
        </p:spPr>
      </p:pic>
      <p:sp>
        <p:nvSpPr>
          <p:cNvPr id="3" name="Title 2"/>
          <p:cNvSpPr>
            <a:spLocks noGrp="1"/>
          </p:cNvSpPr>
          <p:nvPr>
            <p:ph type="title"/>
          </p:nvPr>
        </p:nvSpPr>
        <p:spPr/>
        <p:txBody>
          <a:bodyPr/>
          <a:lstStyle/>
          <a:p>
            <a:r>
              <a:rPr lang="en-US" dirty="0" smtClean="0"/>
              <a:t>Save Scene</a:t>
            </a:r>
            <a:endParaRPr lang="en-US" dirty="0"/>
          </a:p>
        </p:txBody>
      </p:sp>
      <p:cxnSp>
        <p:nvCxnSpPr>
          <p:cNvPr id="14" name="Straight Arrow Connector 13"/>
          <p:cNvCxnSpPr/>
          <p:nvPr/>
        </p:nvCxnSpPr>
        <p:spPr>
          <a:xfrm flipH="1" flipV="1">
            <a:off x="6602560" y="4695003"/>
            <a:ext cx="914390" cy="15544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639" y="1295076"/>
            <a:ext cx="35366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File </a:t>
            </a:r>
            <a:r>
              <a:rPr lang="en-US" sz="2400" dirty="0" smtClean="0">
                <a:solidFill>
                  <a:srgbClr val="FF0000"/>
                </a:solidFill>
                <a:sym typeface="Wingdings" panose="05000000000000000000" pitchFamily="2" charset="2"/>
              </a:rPr>
              <a:t> Save Scene</a:t>
            </a:r>
            <a:endParaRPr lang="en-US" sz="2400" dirty="0" smtClean="0">
              <a:solidFill>
                <a:srgbClr val="FF0000"/>
              </a:solidFill>
            </a:endParaRPr>
          </a:p>
        </p:txBody>
      </p:sp>
      <p:sp>
        <p:nvSpPr>
          <p:cNvPr id="18" name="Rounded Rectangle 17"/>
          <p:cNvSpPr/>
          <p:nvPr/>
        </p:nvSpPr>
        <p:spPr bwMode="auto">
          <a:xfrm>
            <a:off x="483796" y="2127193"/>
            <a:ext cx="358108" cy="24348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484172" y="2827873"/>
            <a:ext cx="2219257" cy="24859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6876877" y="6249466"/>
            <a:ext cx="41828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your scene, click Save</a:t>
            </a:r>
          </a:p>
        </p:txBody>
      </p:sp>
      <p:cxnSp>
        <p:nvCxnSpPr>
          <p:cNvPr id="24" name="Straight Arrow Connector 23"/>
          <p:cNvCxnSpPr/>
          <p:nvPr/>
        </p:nvCxnSpPr>
        <p:spPr>
          <a:xfrm flipV="1">
            <a:off x="9916782" y="5662482"/>
            <a:ext cx="251899" cy="6617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bwMode="auto">
          <a:xfrm>
            <a:off x="5950127" y="3184673"/>
            <a:ext cx="2115458" cy="4661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6" name="Straight Arrow Connector 25"/>
          <p:cNvCxnSpPr/>
          <p:nvPr/>
        </p:nvCxnSpPr>
        <p:spPr>
          <a:xfrm flipH="1">
            <a:off x="6876877" y="1806403"/>
            <a:ext cx="1052529" cy="175202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30975" y="1293199"/>
            <a:ext cx="399077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Inside “Scenes” subfolder…</a:t>
            </a:r>
          </a:p>
        </p:txBody>
      </p:sp>
    </p:spTree>
    <p:extLst>
      <p:ext uri="{BB962C8B-B14F-4D97-AF65-F5344CB8AC3E}">
        <p14:creationId xmlns:p14="http://schemas.microsoft.com/office/powerpoint/2010/main" val="610113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cbf749eb-5fb0-4c75-b7cd-eb7d18649fd5"/>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23188</TotalTime>
  <Words>1767</Words>
  <Application>Microsoft Office PowerPoint</Application>
  <PresentationFormat>Custom</PresentationFormat>
  <Paragraphs>398</Paragraphs>
  <Slides>67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ＭＳ Ｐゴシック</vt:lpstr>
      <vt:lpstr>Arial</vt:lpstr>
      <vt:lpstr>Segoe UI</vt:lpstr>
      <vt:lpstr>Segoe UI Light</vt:lpstr>
      <vt:lpstr>Wingdings</vt:lpstr>
      <vt:lpstr>Wingdings 2</vt:lpstr>
      <vt:lpstr>MSVID_White_16x9_2012-08-18</vt:lpstr>
      <vt:lpstr>Unity 2D: Step by Step, Part 1</vt:lpstr>
      <vt:lpstr>Agenda</vt:lpstr>
      <vt:lpstr>Getting Started</vt:lpstr>
      <vt:lpstr>Download Resources</vt:lpstr>
      <vt:lpstr>Create New Project</vt:lpstr>
      <vt:lpstr>Verify 2D Mode</vt:lpstr>
      <vt:lpstr>Verify 2D Camera</vt:lpstr>
      <vt:lpstr>Create “Scenes” Folder</vt:lpstr>
      <vt:lpstr>Save Scene</vt:lpstr>
      <vt:lpstr>Set Dimensions (Width &amp; Height)</vt:lpstr>
      <vt:lpstr>Update Camera Size</vt:lpstr>
      <vt:lpstr>Adding the Player</vt:lpstr>
      <vt:lpstr>Add Audio &amp; Sprites to Assets</vt:lpstr>
      <vt:lpstr>Verify Audio &amp; Sprites subfolders  </vt:lpstr>
      <vt:lpstr>Add “Fly” Sprite to Scene</vt:lpstr>
      <vt:lpstr>Rename the Character</vt:lpstr>
      <vt:lpstr>Position the Character</vt:lpstr>
      <vt:lpstr>Add Circle Collider 2D Component</vt:lpstr>
      <vt:lpstr>Update Radius for Circle Collider 2D</vt:lpstr>
      <vt:lpstr>Add Rigidbody 2D Component</vt:lpstr>
      <vt:lpstr>Enable Fixed Angle for Rigidbody 2D</vt:lpstr>
      <vt:lpstr>Run the Game!</vt:lpstr>
      <vt:lpstr>Adding Code</vt:lpstr>
      <vt:lpstr>Create Scripts Folder</vt:lpstr>
      <vt:lpstr>Create CatController Script</vt:lpstr>
      <vt:lpstr>Apply Script to Cat</vt:lpstr>
      <vt:lpstr>Assign Code Editor</vt:lpstr>
      <vt:lpstr>Launch Script for Editing</vt:lpstr>
      <vt:lpstr>Update Script Code</vt:lpstr>
      <vt:lpstr>Add Public Variable Inside Class</vt:lpstr>
      <vt:lpstr>Add FixedUpdate() Method</vt:lpstr>
      <vt:lpstr>Save Your Code</vt:lpstr>
      <vt:lpstr>Run the Game in Unity</vt:lpstr>
      <vt:lpstr>Ups and Downs</vt:lpstr>
      <vt:lpstr>Adjust Gravity</vt:lpstr>
      <vt:lpstr>Run the Game Again!</vt:lpstr>
      <vt:lpstr>Zoom Out</vt:lpstr>
      <vt:lpstr>Create Empty Game Object</vt:lpstr>
      <vt:lpstr>Rename GameObject to Floor</vt:lpstr>
      <vt:lpstr>Update Floor Properties</vt:lpstr>
      <vt:lpstr>Add Box Collider 2D to Floor</vt:lpstr>
      <vt:lpstr>Verify Floor is Visible in Scene</vt:lpstr>
      <vt:lpstr>Create Another Empty Game Object</vt:lpstr>
      <vt:lpstr>Rename New GameObject to Ceiling</vt:lpstr>
      <vt:lpstr>Update Ceiling Properties</vt:lpstr>
      <vt:lpstr>Add Box Collider 2D to Ceiling</vt:lpstr>
      <vt:lpstr>Verify Floor+Ceiling in Scene</vt:lpstr>
      <vt:lpstr>Run the Game Again!</vt:lpstr>
      <vt:lpstr>Effects &amp; Objects</vt:lpstr>
      <vt:lpstr>Add Particle Effects</vt:lpstr>
      <vt:lpstr>Verify Particle Effects</vt:lpstr>
      <vt:lpstr>Drag Particle System into Cat</vt:lpstr>
      <vt:lpstr>Rename the Particle System</vt:lpstr>
      <vt:lpstr>Update Particle Properties</vt:lpstr>
      <vt:lpstr>Improve the Flames</vt:lpstr>
      <vt:lpstr>Add Background</vt:lpstr>
      <vt:lpstr>Add Background, Set Position</vt:lpstr>
      <vt:lpstr>Add Sorting Layers…</vt:lpstr>
      <vt:lpstr>Add New Layers</vt:lpstr>
      <vt:lpstr>Assign Cat to “Player” Sorting Layer</vt:lpstr>
      <vt:lpstr>Assign Mountains to “Background” Layer</vt:lpstr>
      <vt:lpstr>Create “PartingSortingLayerFix” Script</vt:lpstr>
      <vt:lpstr>Apply Script to jetpackFlames</vt:lpstr>
      <vt:lpstr>Launch Script for Editing</vt:lpstr>
      <vt:lpstr>Add Code in Start() Method</vt:lpstr>
      <vt:lpstr>Run the Game!</vt:lpstr>
      <vt:lpstr>End of Part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382</cp:revision>
  <dcterms:created xsi:type="dcterms:W3CDTF">2012-05-22T07:38:31Z</dcterms:created>
  <dcterms:modified xsi:type="dcterms:W3CDTF">2014-12-19T03:59:27Z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