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0"/>
  </p:notesMasterIdLst>
  <p:handoutMasterIdLst>
    <p:handoutMasterId r:id="rId51"/>
  </p:handoutMasterIdLst>
  <p:sldIdLst>
    <p:sldId id="256" r:id="rId5"/>
    <p:sldId id="335" r:id="rId6"/>
    <p:sldId id="334" r:id="rId7"/>
    <p:sldId id="413" r:id="rId8"/>
    <p:sldId id="414" r:id="rId9"/>
    <p:sldId id="415" r:id="rId10"/>
    <p:sldId id="401" r:id="rId11"/>
    <p:sldId id="416" r:id="rId12"/>
    <p:sldId id="417" r:id="rId13"/>
    <p:sldId id="418" r:id="rId14"/>
    <p:sldId id="419" r:id="rId15"/>
    <p:sldId id="420" r:id="rId16"/>
    <p:sldId id="421" r:id="rId17"/>
    <p:sldId id="422" r:id="rId18"/>
    <p:sldId id="423" r:id="rId19"/>
    <p:sldId id="402" r:id="rId20"/>
    <p:sldId id="425" r:id="rId21"/>
    <p:sldId id="426" r:id="rId22"/>
    <p:sldId id="427" r:id="rId23"/>
    <p:sldId id="428" r:id="rId24"/>
    <p:sldId id="429" r:id="rId25"/>
    <p:sldId id="424" r:id="rId26"/>
    <p:sldId id="430" r:id="rId27"/>
    <p:sldId id="431" r:id="rId28"/>
    <p:sldId id="432" r:id="rId29"/>
    <p:sldId id="433" r:id="rId30"/>
    <p:sldId id="434" r:id="rId31"/>
    <p:sldId id="403" r:id="rId32"/>
    <p:sldId id="435" r:id="rId33"/>
    <p:sldId id="436" r:id="rId34"/>
    <p:sldId id="437" r:id="rId35"/>
    <p:sldId id="438" r:id="rId36"/>
    <p:sldId id="439" r:id="rId37"/>
    <p:sldId id="404" r:id="rId38"/>
    <p:sldId id="441" r:id="rId39"/>
    <p:sldId id="442" r:id="rId40"/>
    <p:sldId id="443" r:id="rId41"/>
    <p:sldId id="444" r:id="rId42"/>
    <p:sldId id="445" r:id="rId43"/>
    <p:sldId id="405" r:id="rId44"/>
    <p:sldId id="446" r:id="rId45"/>
    <p:sldId id="447" r:id="rId46"/>
    <p:sldId id="449" r:id="rId47"/>
    <p:sldId id="448" r:id="rId48"/>
    <p:sldId id="296"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2"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107C10"/>
    <a:srgbClr val="333333"/>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3398" autoAdjust="0"/>
  </p:normalViewPr>
  <p:slideViewPr>
    <p:cSldViewPr>
      <p:cViewPr varScale="1">
        <p:scale>
          <a:sx n="57" d="100"/>
          <a:sy n="57" d="100"/>
        </p:scale>
        <p:origin x="60" y="-489"/>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12/7/2014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12/7/2014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aywenderlich.com/69392/make-game-like-jetpack-joyride-unity-2d-part-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Unity 2D: Step by Step</a:t>
            </a:r>
          </a:p>
          <a:p>
            <a:pPr algn="l"/>
            <a:r>
              <a:rPr lang="en-US" sz="900" dirty="0" smtClean="0"/>
              <a:t>Based on Kirill </a:t>
            </a:r>
            <a:r>
              <a:rPr lang="en-US" sz="900" dirty="0" err="1" smtClean="0"/>
              <a:t>Muzykov’s</a:t>
            </a:r>
            <a:r>
              <a:rPr lang="en-US" sz="900" dirty="0" smtClean="0"/>
              <a:t> Rocket Mouse Tutorial</a:t>
            </a:r>
          </a:p>
          <a:p>
            <a:pPr algn="l"/>
            <a:r>
              <a:rPr lang="en-US" sz="900" dirty="0" smtClean="0">
                <a:hlinkClick r:id="rId3"/>
              </a:rPr>
              <a:t>http://www.raywenderlich.com/69392/make-game-like-jetpack-joyride-unity-2d-part-1</a:t>
            </a:r>
            <a:r>
              <a:rPr lang="en-US" sz="900" dirty="0" smtClean="0"/>
              <a:t> </a:t>
            </a:r>
          </a:p>
          <a:p>
            <a:endParaRPr lang="en-US" dirty="0" smtClean="0"/>
          </a:p>
          <a:p>
            <a:r>
              <a:rPr lang="en-US" dirty="0" smtClean="0"/>
              <a:t>By Shahed Chowdhuri</a:t>
            </a:r>
          </a:p>
          <a:p>
            <a:r>
              <a:rPr lang="en-US" dirty="0" smtClean="0"/>
              <a:t>Senior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12/7/2014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the Cat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108460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Directing the Camera</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7</a:t>
            </a:fld>
            <a:endParaRPr lang="en-US"/>
          </a:p>
        </p:txBody>
      </p:sp>
    </p:spTree>
    <p:extLst>
      <p:ext uri="{BB962C8B-B14F-4D97-AF65-F5344CB8AC3E}">
        <p14:creationId xmlns:p14="http://schemas.microsoft.com/office/powerpoint/2010/main" val="47578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Repositioning the Cat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16</a:t>
            </a:fld>
            <a:endParaRPr lang="en-US"/>
          </a:p>
        </p:txBody>
      </p:sp>
    </p:spTree>
    <p:extLst>
      <p:ext uri="{BB962C8B-B14F-4D97-AF65-F5344CB8AC3E}">
        <p14:creationId xmlns:p14="http://schemas.microsoft.com/office/powerpoint/2010/main" val="182934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Prefabs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376885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Scrolling the Mountains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28</a:t>
            </a:fld>
            <a:endParaRPr lang="en-US"/>
          </a:p>
        </p:txBody>
      </p:sp>
    </p:spTree>
    <p:extLst>
      <p:ext uri="{BB962C8B-B14F-4D97-AF65-F5344CB8AC3E}">
        <p14:creationId xmlns:p14="http://schemas.microsoft.com/office/powerpoint/2010/main" val="46964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Endless Mountains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87851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 Items to Script Objects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40</a:t>
            </a:fld>
            <a:endParaRPr lang="en-US"/>
          </a:p>
        </p:txBody>
      </p:sp>
    </p:spTree>
    <p:extLst>
      <p:ext uri="{BB962C8B-B14F-4D97-AF65-F5344CB8AC3E}">
        <p14:creationId xmlns:p14="http://schemas.microsoft.com/office/powerpoint/2010/main" val="266369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Web: OnekSoft.com</a:t>
            </a:r>
          </a:p>
          <a:p>
            <a:r>
              <a:rPr lang="en-US" dirty="0" smtClean="0"/>
              <a:t>Email: games@OnekSoft.com</a:t>
            </a:r>
          </a:p>
          <a:p>
            <a:r>
              <a:rPr lang="en-US" dirty="0" smtClean="0"/>
              <a:t>Twitter: @</a:t>
            </a:r>
            <a:r>
              <a:rPr lang="en-US" dirty="0" err="1" smtClean="0"/>
              <a:t>OnekSoftGames</a:t>
            </a:r>
            <a:endParaRPr lang="en-US" dirty="0" smtClean="0"/>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R&amp;D: OnekSoftLabs.com</a:t>
            </a:r>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45</a:t>
            </a:fld>
            <a:endParaRPr lang="en-US"/>
          </a:p>
        </p:txBody>
      </p:sp>
    </p:spTree>
    <p:extLst>
      <p:ext uri="{BB962C8B-B14F-4D97-AF65-F5344CB8AC3E}">
        <p14:creationId xmlns:p14="http://schemas.microsoft.com/office/powerpoint/2010/main" val="1079010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aywenderlich.com/69392/make-game-like-jetpack-joyride-unity-2d-part-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0058336" cy="918649"/>
          </a:xfrm>
        </p:spPr>
        <p:txBody>
          <a:bodyPr/>
          <a:lstStyle/>
          <a:p>
            <a:r>
              <a:rPr lang="en-US" sz="5400" b="1" dirty="0"/>
              <a:t>Unity 2D: Step by </a:t>
            </a:r>
            <a:r>
              <a:rPr lang="en-US" sz="5400" b="1" dirty="0" smtClean="0"/>
              <a:t>Step, Part 2</a:t>
            </a:r>
            <a:endParaRPr lang="en-US" sz="5400" dirty="0"/>
          </a:p>
        </p:txBody>
      </p:sp>
      <p:sp>
        <p:nvSpPr>
          <p:cNvPr id="4" name="Title 1"/>
          <p:cNvSpPr txBox="1">
            <a:spLocks/>
          </p:cNvSpPr>
          <p:nvPr/>
        </p:nvSpPr>
        <p:spPr>
          <a:xfrm>
            <a:off x="366141" y="3035813"/>
            <a:ext cx="11978509" cy="918643"/>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Derived from Kirill </a:t>
            </a:r>
            <a:r>
              <a:rPr lang="en-US" sz="2448" dirty="0" err="1" smtClean="0"/>
              <a:t>Muzykov’s</a:t>
            </a:r>
            <a:r>
              <a:rPr lang="en-US" sz="2448" dirty="0" smtClean="0"/>
              <a:t> Rocket Mouse Tutorial</a:t>
            </a:r>
          </a:p>
          <a:p>
            <a:pPr algn="l"/>
            <a:r>
              <a:rPr lang="en-US" sz="2448" dirty="0">
                <a:hlinkClick r:id="rId3"/>
              </a:rPr>
              <a:t>http://</a:t>
            </a:r>
            <a:r>
              <a:rPr lang="en-US" sz="2448" dirty="0" smtClean="0">
                <a:hlinkClick r:id="rId3"/>
              </a:rPr>
              <a:t>www.raywenderlich.com/69392/make-game-like-jetpack-joyride-unity-2d-part-1</a:t>
            </a:r>
            <a:r>
              <a:rPr lang="en-US" sz="2448" dirty="0" smtClean="0"/>
              <a:t> </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2637" y="1240758"/>
            <a:ext cx="8894784" cy="5096058"/>
          </a:xfrm>
          <a:prstGeom prst="rect">
            <a:avLst/>
          </a:prstGeom>
        </p:spPr>
      </p:pic>
      <p:sp>
        <p:nvSpPr>
          <p:cNvPr id="3" name="Title 2"/>
          <p:cNvSpPr>
            <a:spLocks noGrp="1"/>
          </p:cNvSpPr>
          <p:nvPr>
            <p:ph type="title"/>
          </p:nvPr>
        </p:nvSpPr>
        <p:spPr/>
        <p:txBody>
          <a:bodyPr/>
          <a:lstStyle/>
          <a:p>
            <a:r>
              <a:rPr lang="en-US" dirty="0" smtClean="0"/>
              <a:t>Launch </a:t>
            </a:r>
            <a:r>
              <a:rPr lang="en-US" dirty="0" err="1" smtClean="0"/>
              <a:t>CameraFollow</a:t>
            </a:r>
            <a:r>
              <a:rPr lang="en-US" dirty="0" smtClean="0"/>
              <a:t> Script</a:t>
            </a:r>
            <a:endParaRPr lang="en-US" dirty="0"/>
          </a:p>
        </p:txBody>
      </p:sp>
      <p:sp>
        <p:nvSpPr>
          <p:cNvPr id="5" name="Rounded Rectangle 4"/>
          <p:cNvSpPr/>
          <p:nvPr/>
        </p:nvSpPr>
        <p:spPr bwMode="auto">
          <a:xfrm>
            <a:off x="1431152" y="4266619"/>
            <a:ext cx="855207" cy="96798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1400309" y="5568837"/>
            <a:ext cx="347833" cy="86159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6938" y="6348630"/>
            <a:ext cx="677345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Double-click </a:t>
            </a:r>
            <a:r>
              <a:rPr lang="en-US" sz="2400" dirty="0" err="1" smtClean="0">
                <a:solidFill>
                  <a:srgbClr val="FF0000"/>
                </a:solidFill>
              </a:rPr>
              <a:t>CameraFollow</a:t>
            </a:r>
            <a:r>
              <a:rPr lang="en-US" sz="2400" dirty="0" smtClean="0">
                <a:solidFill>
                  <a:srgbClr val="FF0000"/>
                </a:solidFill>
              </a:rPr>
              <a:t> in Scripts subfolder</a:t>
            </a:r>
          </a:p>
        </p:txBody>
      </p:sp>
    </p:spTree>
    <p:extLst>
      <p:ext uri="{BB962C8B-B14F-4D97-AF65-F5344CB8AC3E}">
        <p14:creationId xmlns:p14="http://schemas.microsoft.com/office/powerpoint/2010/main" val="62684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865" y="1111204"/>
            <a:ext cx="10926457" cy="461652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a:t>
            </a:r>
            <a:r>
              <a:rPr lang="en-US" dirty="0" err="1" smtClean="0"/>
              <a:t>GameObject</a:t>
            </a:r>
            <a:r>
              <a:rPr lang="en-US" dirty="0" smtClean="0"/>
              <a:t> to Follow</a:t>
            </a:r>
            <a:endParaRPr lang="en-US" dirty="0"/>
          </a:p>
        </p:txBody>
      </p:sp>
      <p:sp>
        <p:nvSpPr>
          <p:cNvPr id="5" name="Rounded Rectangle 4"/>
          <p:cNvSpPr/>
          <p:nvPr/>
        </p:nvSpPr>
        <p:spPr bwMode="auto">
          <a:xfrm>
            <a:off x="2013227" y="3653322"/>
            <a:ext cx="6490985" cy="43786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1577514" y="4347539"/>
            <a:ext cx="708846" cy="200805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4639" y="6240432"/>
            <a:ext cx="718967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Type this </a:t>
            </a:r>
            <a:r>
              <a:rPr lang="en-US" sz="2400" i="1" dirty="0" smtClean="0">
                <a:solidFill>
                  <a:srgbClr val="FF0000"/>
                </a:solidFill>
              </a:rPr>
              <a:t>inside</a:t>
            </a:r>
            <a:r>
              <a:rPr lang="en-US" sz="2400" dirty="0" smtClean="0">
                <a:solidFill>
                  <a:srgbClr val="FF0000"/>
                </a:solidFill>
              </a:rPr>
              <a:t> the class </a:t>
            </a:r>
            <a:r>
              <a:rPr lang="en-US" sz="2400" i="1" dirty="0" smtClean="0">
                <a:solidFill>
                  <a:srgbClr val="FF0000"/>
                </a:solidFill>
              </a:rPr>
              <a:t>before</a:t>
            </a:r>
            <a:r>
              <a:rPr lang="en-US" sz="2400" dirty="0" smtClean="0">
                <a:solidFill>
                  <a:srgbClr val="FF0000"/>
                </a:solidFill>
              </a:rPr>
              <a:t> the Start() method</a:t>
            </a:r>
          </a:p>
        </p:txBody>
      </p:sp>
      <p:sp>
        <p:nvSpPr>
          <p:cNvPr id="8" name="Oval 7"/>
          <p:cNvSpPr/>
          <p:nvPr/>
        </p:nvSpPr>
        <p:spPr bwMode="auto">
          <a:xfrm>
            <a:off x="9325633" y="3264941"/>
            <a:ext cx="548634" cy="410700"/>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8022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33436" y="1107265"/>
            <a:ext cx="11475562" cy="4620468"/>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Update Camera Position</a:t>
            </a:r>
            <a:endParaRPr lang="en-US" dirty="0"/>
          </a:p>
        </p:txBody>
      </p:sp>
      <p:sp>
        <p:nvSpPr>
          <p:cNvPr id="5" name="Rounded Rectangle 4"/>
          <p:cNvSpPr/>
          <p:nvPr/>
        </p:nvSpPr>
        <p:spPr bwMode="auto">
          <a:xfrm>
            <a:off x="2834960" y="2903689"/>
            <a:ext cx="8412421" cy="178228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3109311" y="4799880"/>
            <a:ext cx="457195" cy="1255077"/>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80854" y="6054957"/>
            <a:ext cx="996652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Type these </a:t>
            </a:r>
            <a:r>
              <a:rPr lang="en-US" sz="2400" dirty="0" smtClean="0">
                <a:solidFill>
                  <a:srgbClr val="FF0000"/>
                </a:solidFill>
              </a:rPr>
              <a:t>4 </a:t>
            </a:r>
            <a:r>
              <a:rPr lang="en-US" sz="2400" dirty="0" smtClean="0">
                <a:solidFill>
                  <a:srgbClr val="FF0000"/>
                </a:solidFill>
              </a:rPr>
              <a:t>lines </a:t>
            </a:r>
            <a:r>
              <a:rPr lang="en-US" sz="2400" i="1" dirty="0" smtClean="0">
                <a:solidFill>
                  <a:srgbClr val="FF0000"/>
                </a:solidFill>
              </a:rPr>
              <a:t>inside</a:t>
            </a:r>
            <a:r>
              <a:rPr lang="en-US" sz="2400" dirty="0" smtClean="0">
                <a:solidFill>
                  <a:srgbClr val="FF0000"/>
                </a:solidFill>
              </a:rPr>
              <a:t> the Update() method </a:t>
            </a:r>
            <a:r>
              <a:rPr lang="en-US" sz="2400" i="1" dirty="0" smtClean="0">
                <a:solidFill>
                  <a:srgbClr val="FF0000"/>
                </a:solidFill>
              </a:rPr>
              <a:t>before the class ends</a:t>
            </a:r>
            <a:endParaRPr lang="en-US" sz="2400" dirty="0" smtClean="0">
              <a:solidFill>
                <a:srgbClr val="FF0000"/>
              </a:solidFill>
            </a:endParaRPr>
          </a:p>
        </p:txBody>
      </p:sp>
      <p:sp>
        <p:nvSpPr>
          <p:cNvPr id="8" name="Oval 7"/>
          <p:cNvSpPr/>
          <p:nvPr/>
        </p:nvSpPr>
        <p:spPr bwMode="auto">
          <a:xfrm>
            <a:off x="2189646" y="4594530"/>
            <a:ext cx="548634" cy="410700"/>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4480896" y="2492989"/>
            <a:ext cx="548634" cy="410700"/>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88203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984" y="1366512"/>
            <a:ext cx="8477253" cy="4856844"/>
          </a:xfrm>
          <a:prstGeom prst="rect">
            <a:avLst/>
          </a:prstGeom>
        </p:spPr>
      </p:pic>
      <p:sp>
        <p:nvSpPr>
          <p:cNvPr id="3" name="Title 2"/>
          <p:cNvSpPr>
            <a:spLocks noGrp="1"/>
          </p:cNvSpPr>
          <p:nvPr>
            <p:ph type="title"/>
          </p:nvPr>
        </p:nvSpPr>
        <p:spPr/>
        <p:txBody>
          <a:bodyPr/>
          <a:lstStyle/>
          <a:p>
            <a:r>
              <a:rPr lang="en-US" dirty="0" smtClean="0"/>
              <a:t>Verify Empty Target Object for Camera</a:t>
            </a:r>
            <a:endParaRPr lang="en-US" dirty="0"/>
          </a:p>
        </p:txBody>
      </p:sp>
      <p:sp>
        <p:nvSpPr>
          <p:cNvPr id="17" name="Rounded Rectangle 16"/>
          <p:cNvSpPr/>
          <p:nvPr/>
        </p:nvSpPr>
        <p:spPr bwMode="auto">
          <a:xfrm>
            <a:off x="4777801" y="2265210"/>
            <a:ext cx="1097447" cy="26957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6401115" y="3954456"/>
            <a:ext cx="2560292"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9016072" y="3777682"/>
            <a:ext cx="308501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Target Object: None</a:t>
            </a:r>
          </a:p>
        </p:txBody>
      </p:sp>
    </p:spTree>
    <p:extLst>
      <p:ext uri="{BB962C8B-B14F-4D97-AF65-F5344CB8AC3E}">
        <p14:creationId xmlns:p14="http://schemas.microsoft.com/office/powerpoint/2010/main" val="1272974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554" y="1386430"/>
            <a:ext cx="8413509" cy="4820323"/>
          </a:xfrm>
          <a:prstGeom prst="rect">
            <a:avLst/>
          </a:prstGeom>
        </p:spPr>
      </p:pic>
      <p:sp>
        <p:nvSpPr>
          <p:cNvPr id="3" name="Title 2"/>
          <p:cNvSpPr>
            <a:spLocks noGrp="1"/>
          </p:cNvSpPr>
          <p:nvPr>
            <p:ph type="title"/>
          </p:nvPr>
        </p:nvSpPr>
        <p:spPr/>
        <p:txBody>
          <a:bodyPr/>
          <a:lstStyle/>
          <a:p>
            <a:r>
              <a:rPr lang="en-US" dirty="0" smtClean="0"/>
              <a:t>Assign Cat to Target Object</a:t>
            </a:r>
            <a:endParaRPr lang="en-US" dirty="0"/>
          </a:p>
        </p:txBody>
      </p:sp>
      <p:sp>
        <p:nvSpPr>
          <p:cNvPr id="6" name="Rounded Rectangle 5"/>
          <p:cNvSpPr/>
          <p:nvPr/>
        </p:nvSpPr>
        <p:spPr bwMode="auto">
          <a:xfrm>
            <a:off x="4755213" y="2452556"/>
            <a:ext cx="640073" cy="13031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Curved Connector 6"/>
          <p:cNvCxnSpPr>
            <a:stCxn id="6" idx="3"/>
            <a:endCxn id="11" idx="1"/>
          </p:cNvCxnSpPr>
          <p:nvPr/>
        </p:nvCxnSpPr>
        <p:spPr>
          <a:xfrm>
            <a:off x="5395286" y="2517714"/>
            <a:ext cx="1005829" cy="1566403"/>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55213" y="3771579"/>
            <a:ext cx="1589281"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a:t>
            </a:r>
          </a:p>
          <a:p>
            <a:pPr>
              <a:lnSpc>
                <a:spcPct val="90000"/>
              </a:lnSpc>
              <a:spcAft>
                <a:spcPts val="600"/>
              </a:spcAft>
            </a:pPr>
            <a:r>
              <a:rPr lang="en-US" sz="2400" dirty="0" smtClean="0">
                <a:solidFill>
                  <a:srgbClr val="FF0000"/>
                </a:solidFill>
              </a:rPr>
              <a:t>Cat to</a:t>
            </a:r>
          </a:p>
          <a:p>
            <a:pPr>
              <a:lnSpc>
                <a:spcPct val="90000"/>
              </a:lnSpc>
              <a:spcAft>
                <a:spcPts val="600"/>
              </a:spcAft>
            </a:pPr>
            <a:r>
              <a:rPr lang="en-US" sz="2400" dirty="0" smtClean="0">
                <a:solidFill>
                  <a:srgbClr val="FF0000"/>
                </a:solidFill>
              </a:rPr>
              <a:t>Camera’s</a:t>
            </a:r>
          </a:p>
          <a:p>
            <a:pPr>
              <a:lnSpc>
                <a:spcPct val="90000"/>
              </a:lnSpc>
              <a:spcAft>
                <a:spcPts val="600"/>
              </a:spcAft>
            </a:pPr>
            <a:r>
              <a:rPr lang="en-US" sz="2400" dirty="0" smtClean="0">
                <a:solidFill>
                  <a:srgbClr val="FF0000"/>
                </a:solidFill>
              </a:rPr>
              <a:t>Target</a:t>
            </a:r>
          </a:p>
          <a:p>
            <a:pPr>
              <a:lnSpc>
                <a:spcPct val="90000"/>
              </a:lnSpc>
              <a:spcAft>
                <a:spcPts val="600"/>
              </a:spcAft>
            </a:pPr>
            <a:r>
              <a:rPr lang="en-US" sz="2400" dirty="0" smtClean="0">
                <a:solidFill>
                  <a:srgbClr val="FF0000"/>
                </a:solidFill>
              </a:rPr>
              <a:t>Object</a:t>
            </a:r>
          </a:p>
        </p:txBody>
      </p:sp>
      <p:sp>
        <p:nvSpPr>
          <p:cNvPr id="11" name="Rounded Rectangle 10"/>
          <p:cNvSpPr/>
          <p:nvPr/>
        </p:nvSpPr>
        <p:spPr bwMode="auto">
          <a:xfrm>
            <a:off x="6401115" y="3939459"/>
            <a:ext cx="2560292" cy="28931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7405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81" y="1145736"/>
            <a:ext cx="9692534" cy="5553111"/>
          </a:xfrm>
          <a:prstGeom prst="rect">
            <a:avLst/>
          </a:prstGeom>
        </p:spPr>
      </p:pic>
      <p:sp>
        <p:nvSpPr>
          <p:cNvPr id="3" name="Title 2"/>
          <p:cNvSpPr>
            <a:spLocks noGrp="1"/>
          </p:cNvSpPr>
          <p:nvPr>
            <p:ph type="title"/>
          </p:nvPr>
        </p:nvSpPr>
        <p:spPr>
          <a:xfrm>
            <a:off x="274639" y="295274"/>
            <a:ext cx="4663452" cy="917575"/>
          </a:xfrm>
        </p:spPr>
        <p:txBody>
          <a:bodyPr/>
          <a:lstStyle/>
          <a:p>
            <a:r>
              <a:rPr lang="en-US" dirty="0" smtClean="0"/>
              <a:t>Run the Game!</a:t>
            </a:r>
            <a:endParaRPr lang="en-US" dirty="0"/>
          </a:p>
        </p:txBody>
      </p:sp>
      <p:sp>
        <p:nvSpPr>
          <p:cNvPr id="8" name="Rounded Rectangle 7"/>
          <p:cNvSpPr/>
          <p:nvPr/>
        </p:nvSpPr>
        <p:spPr bwMode="auto">
          <a:xfrm>
            <a:off x="4768624" y="1586037"/>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5506321" y="388336"/>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5133196" y="926154"/>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424431" y="2066398"/>
            <a:ext cx="1581202" cy="185589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Does the</a:t>
            </a:r>
          </a:p>
          <a:p>
            <a:pPr algn="ctr">
              <a:lnSpc>
                <a:spcPct val="90000"/>
              </a:lnSpc>
              <a:spcAft>
                <a:spcPts val="600"/>
              </a:spcAft>
            </a:pPr>
            <a:r>
              <a:rPr lang="en-US" sz="2400" dirty="0" smtClean="0">
                <a:solidFill>
                  <a:srgbClr val="FF0000"/>
                </a:solidFill>
              </a:rPr>
              <a:t>camera </a:t>
            </a:r>
          </a:p>
          <a:p>
            <a:pPr algn="ctr">
              <a:lnSpc>
                <a:spcPct val="90000"/>
              </a:lnSpc>
              <a:spcAft>
                <a:spcPts val="600"/>
              </a:spcAft>
            </a:pPr>
            <a:r>
              <a:rPr lang="en-US" sz="2400" dirty="0" smtClean="0">
                <a:solidFill>
                  <a:srgbClr val="FF0000"/>
                </a:solidFill>
              </a:rPr>
              <a:t>follow </a:t>
            </a:r>
          </a:p>
          <a:p>
            <a:pPr algn="ctr">
              <a:lnSpc>
                <a:spcPct val="90000"/>
              </a:lnSpc>
              <a:spcAft>
                <a:spcPts val="600"/>
              </a:spcAft>
            </a:pPr>
            <a:r>
              <a:rPr lang="en-US" sz="2400" dirty="0" smtClean="0">
                <a:solidFill>
                  <a:srgbClr val="FF0000"/>
                </a:solidFill>
              </a:rPr>
              <a:t>the cat?</a:t>
            </a:r>
          </a:p>
        </p:txBody>
      </p:sp>
    </p:spTree>
    <p:extLst>
      <p:ext uri="{BB962C8B-B14F-4D97-AF65-F5344CB8AC3E}">
        <p14:creationId xmlns:p14="http://schemas.microsoft.com/office/powerpoint/2010/main" val="288217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4848" y="2765750"/>
            <a:ext cx="9143900" cy="917575"/>
          </a:xfrm>
        </p:spPr>
        <p:txBody>
          <a:bodyPr/>
          <a:lstStyle/>
          <a:p>
            <a:pPr algn="ctr"/>
            <a:r>
              <a:rPr lang="en-US" dirty="0" smtClean="0"/>
              <a:t>Repositioning the Cat</a:t>
            </a:r>
            <a:endParaRPr lang="en-US" dirty="0"/>
          </a:p>
        </p:txBody>
      </p:sp>
    </p:spTree>
    <p:extLst>
      <p:ext uri="{BB962C8B-B14F-4D97-AF65-F5344CB8AC3E}">
        <p14:creationId xmlns:p14="http://schemas.microsoft.com/office/powerpoint/2010/main" val="2457470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1568" y="1148020"/>
            <a:ext cx="9688548" cy="5550827"/>
          </a:xfrm>
          <a:prstGeom prst="rect">
            <a:avLst/>
          </a:prstGeom>
        </p:spPr>
      </p:pic>
      <p:sp>
        <p:nvSpPr>
          <p:cNvPr id="3" name="Title 2"/>
          <p:cNvSpPr>
            <a:spLocks noGrp="1"/>
          </p:cNvSpPr>
          <p:nvPr>
            <p:ph type="title"/>
          </p:nvPr>
        </p:nvSpPr>
        <p:spPr>
          <a:xfrm>
            <a:off x="274639" y="295274"/>
            <a:ext cx="9875476" cy="917575"/>
          </a:xfrm>
        </p:spPr>
        <p:txBody>
          <a:bodyPr/>
          <a:lstStyle/>
          <a:p>
            <a:r>
              <a:rPr lang="en-US" dirty="0" smtClean="0"/>
              <a:t>Set the Cat’s Transform Position</a:t>
            </a:r>
            <a:endParaRPr lang="en-US" dirty="0"/>
          </a:p>
        </p:txBody>
      </p:sp>
      <p:sp>
        <p:nvSpPr>
          <p:cNvPr id="8" name="Rounded Rectangle 7"/>
          <p:cNvSpPr/>
          <p:nvPr/>
        </p:nvSpPr>
        <p:spPr bwMode="auto">
          <a:xfrm>
            <a:off x="5578163" y="2399994"/>
            <a:ext cx="822951"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10337045" y="2399994"/>
            <a:ext cx="1800814" cy="185589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Position:</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X = -3.5</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Y =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Z = 0</a:t>
            </a:r>
          </a:p>
        </p:txBody>
      </p:sp>
      <p:sp>
        <p:nvSpPr>
          <p:cNvPr id="11" name="Rounded Rectangle 10"/>
          <p:cNvSpPr/>
          <p:nvPr/>
        </p:nvSpPr>
        <p:spPr bwMode="auto">
          <a:xfrm>
            <a:off x="7452663" y="2483502"/>
            <a:ext cx="2423134" cy="28224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Arrow 13"/>
          <p:cNvSpPr/>
          <p:nvPr/>
        </p:nvSpPr>
        <p:spPr bwMode="auto">
          <a:xfrm rot="10800000">
            <a:off x="2103482" y="2765749"/>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4257260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7374" y="1135839"/>
            <a:ext cx="8206838" cy="469949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Distance to </a:t>
            </a:r>
            <a:r>
              <a:rPr lang="en-US" dirty="0" err="1" smtClean="0"/>
              <a:t>CameraFollow</a:t>
            </a:r>
            <a:r>
              <a:rPr lang="en-US" dirty="0" smtClean="0"/>
              <a:t> Script</a:t>
            </a:r>
            <a:endParaRPr lang="en-US" dirty="0"/>
          </a:p>
        </p:txBody>
      </p:sp>
      <p:sp>
        <p:nvSpPr>
          <p:cNvPr id="5" name="Rounded Rectangle 4"/>
          <p:cNvSpPr/>
          <p:nvPr/>
        </p:nvSpPr>
        <p:spPr bwMode="auto">
          <a:xfrm>
            <a:off x="2013227" y="3653322"/>
            <a:ext cx="6490985" cy="43786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1577514" y="4347539"/>
            <a:ext cx="708846" cy="200805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4639" y="6240432"/>
            <a:ext cx="718967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Type this </a:t>
            </a:r>
            <a:r>
              <a:rPr lang="en-US" sz="2400" i="1" dirty="0" smtClean="0">
                <a:solidFill>
                  <a:srgbClr val="FF0000"/>
                </a:solidFill>
              </a:rPr>
              <a:t>inside</a:t>
            </a:r>
            <a:r>
              <a:rPr lang="en-US" sz="2400" dirty="0" smtClean="0">
                <a:solidFill>
                  <a:srgbClr val="FF0000"/>
                </a:solidFill>
              </a:rPr>
              <a:t> the class </a:t>
            </a:r>
            <a:r>
              <a:rPr lang="en-US" sz="2400" i="1" dirty="0" smtClean="0">
                <a:solidFill>
                  <a:srgbClr val="FF0000"/>
                </a:solidFill>
              </a:rPr>
              <a:t>before</a:t>
            </a:r>
            <a:r>
              <a:rPr lang="en-US" sz="2400" dirty="0" smtClean="0">
                <a:solidFill>
                  <a:srgbClr val="FF0000"/>
                </a:solidFill>
              </a:rPr>
              <a:t> the Start() method</a:t>
            </a:r>
          </a:p>
        </p:txBody>
      </p:sp>
      <p:sp>
        <p:nvSpPr>
          <p:cNvPr id="8" name="Oval 7"/>
          <p:cNvSpPr/>
          <p:nvPr/>
        </p:nvSpPr>
        <p:spPr bwMode="auto">
          <a:xfrm>
            <a:off x="8047017" y="2908041"/>
            <a:ext cx="548634" cy="410700"/>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0648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97374" y="1135837"/>
            <a:ext cx="11571764" cy="4304401"/>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Initialize the Distance</a:t>
            </a:r>
            <a:endParaRPr lang="en-US" dirty="0"/>
          </a:p>
        </p:txBody>
      </p:sp>
      <p:sp>
        <p:nvSpPr>
          <p:cNvPr id="5" name="Rounded Rectangle 4"/>
          <p:cNvSpPr/>
          <p:nvPr/>
        </p:nvSpPr>
        <p:spPr bwMode="auto">
          <a:xfrm>
            <a:off x="1901798" y="4572000"/>
            <a:ext cx="9802779"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1577514" y="4990706"/>
            <a:ext cx="891724" cy="136489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4639" y="6240432"/>
            <a:ext cx="718967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Type this </a:t>
            </a:r>
            <a:r>
              <a:rPr lang="en-US" sz="2400" i="1" dirty="0" smtClean="0">
                <a:solidFill>
                  <a:srgbClr val="FF0000"/>
                </a:solidFill>
              </a:rPr>
              <a:t>inside</a:t>
            </a:r>
            <a:r>
              <a:rPr lang="en-US" sz="2400" dirty="0" smtClean="0">
                <a:solidFill>
                  <a:srgbClr val="FF0000"/>
                </a:solidFill>
              </a:rPr>
              <a:t> Start() method</a:t>
            </a:r>
          </a:p>
        </p:txBody>
      </p:sp>
      <p:sp>
        <p:nvSpPr>
          <p:cNvPr id="8" name="Oval 7"/>
          <p:cNvSpPr/>
          <p:nvPr/>
        </p:nvSpPr>
        <p:spPr bwMode="auto">
          <a:xfrm>
            <a:off x="3109311" y="4161300"/>
            <a:ext cx="548634" cy="410700"/>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a:off x="1282449" y="4785356"/>
            <a:ext cx="548634" cy="410700"/>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0313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4848" y="2765750"/>
            <a:ext cx="9143900" cy="917575"/>
          </a:xfrm>
        </p:spPr>
        <p:txBody>
          <a:bodyPr/>
          <a:lstStyle/>
          <a:p>
            <a:pPr algn="ctr"/>
            <a:r>
              <a:rPr lang="en-US" dirty="0" smtClean="0"/>
              <a:t>Moving the Cat</a:t>
            </a:r>
            <a:endParaRPr lang="en-US" dirty="0"/>
          </a:p>
        </p:txBody>
      </p:sp>
    </p:spTree>
    <p:extLst>
      <p:ext uri="{BB962C8B-B14F-4D97-AF65-F5344CB8AC3E}">
        <p14:creationId xmlns:p14="http://schemas.microsoft.com/office/powerpoint/2010/main" val="4116673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957" y="1121534"/>
            <a:ext cx="11551655" cy="4318704"/>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Target in Update Method</a:t>
            </a:r>
            <a:endParaRPr lang="en-US" dirty="0"/>
          </a:p>
        </p:txBody>
      </p:sp>
      <p:sp>
        <p:nvSpPr>
          <p:cNvPr id="5" name="Rounded Rectangle 4"/>
          <p:cNvSpPr/>
          <p:nvPr/>
        </p:nvSpPr>
        <p:spPr bwMode="auto">
          <a:xfrm>
            <a:off x="8412773" y="3734240"/>
            <a:ext cx="2834609" cy="42706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8504212" y="4475444"/>
            <a:ext cx="891724" cy="136489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40774" y="5952566"/>
            <a:ext cx="649216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Add </a:t>
            </a:r>
            <a:r>
              <a:rPr lang="en-US" sz="2400" dirty="0" err="1" smtClean="0">
                <a:solidFill>
                  <a:srgbClr val="FF0000"/>
                </a:solidFill>
              </a:rPr>
              <a:t>distanceToTarget</a:t>
            </a:r>
            <a:r>
              <a:rPr lang="en-US" sz="2400" dirty="0" smtClean="0">
                <a:solidFill>
                  <a:srgbClr val="FF0000"/>
                </a:solidFill>
              </a:rPr>
              <a:t> to </a:t>
            </a:r>
            <a:r>
              <a:rPr lang="en-US" sz="2400" dirty="0" err="1" smtClean="0">
                <a:solidFill>
                  <a:srgbClr val="FF0000"/>
                </a:solidFill>
              </a:rPr>
              <a:t>newCameraPosition</a:t>
            </a:r>
            <a:endParaRPr lang="en-US" sz="2400" dirty="0" smtClean="0">
              <a:solidFill>
                <a:srgbClr val="FF0000"/>
              </a:solidFill>
            </a:endParaRPr>
          </a:p>
        </p:txBody>
      </p:sp>
      <p:sp>
        <p:nvSpPr>
          <p:cNvPr id="8" name="Oval 7"/>
          <p:cNvSpPr/>
          <p:nvPr/>
        </p:nvSpPr>
        <p:spPr bwMode="auto">
          <a:xfrm>
            <a:off x="3109311" y="2268194"/>
            <a:ext cx="1097268" cy="497556"/>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56588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7506" y="1173907"/>
            <a:ext cx="9702609" cy="5558883"/>
          </a:xfrm>
          <a:prstGeom prst="rect">
            <a:avLst/>
          </a:prstGeom>
        </p:spPr>
      </p:pic>
      <p:sp>
        <p:nvSpPr>
          <p:cNvPr id="3" name="Title 2"/>
          <p:cNvSpPr>
            <a:spLocks noGrp="1"/>
          </p:cNvSpPr>
          <p:nvPr>
            <p:ph type="title"/>
          </p:nvPr>
        </p:nvSpPr>
        <p:spPr>
          <a:xfrm>
            <a:off x="274639" y="295274"/>
            <a:ext cx="4663452" cy="917575"/>
          </a:xfrm>
        </p:spPr>
        <p:txBody>
          <a:bodyPr/>
          <a:lstStyle/>
          <a:p>
            <a:r>
              <a:rPr lang="en-US" dirty="0" smtClean="0"/>
              <a:t>Run the Game!</a:t>
            </a:r>
            <a:endParaRPr lang="en-US" dirty="0"/>
          </a:p>
        </p:txBody>
      </p:sp>
      <p:sp>
        <p:nvSpPr>
          <p:cNvPr id="8" name="Rounded Rectangle 7"/>
          <p:cNvSpPr/>
          <p:nvPr/>
        </p:nvSpPr>
        <p:spPr bwMode="auto">
          <a:xfrm>
            <a:off x="4768624" y="1586037"/>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5506321" y="388336"/>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5133196" y="926154"/>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518625" y="2066398"/>
            <a:ext cx="1392818" cy="185589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The cat</a:t>
            </a:r>
          </a:p>
          <a:p>
            <a:pPr algn="ctr">
              <a:lnSpc>
                <a:spcPct val="90000"/>
              </a:lnSpc>
              <a:spcAft>
                <a:spcPts val="600"/>
              </a:spcAft>
            </a:pPr>
            <a:r>
              <a:rPr lang="en-US" sz="2400" dirty="0" smtClean="0">
                <a:solidFill>
                  <a:srgbClr val="FF0000"/>
                </a:solidFill>
              </a:rPr>
              <a:t>should</a:t>
            </a:r>
          </a:p>
          <a:p>
            <a:pPr algn="ctr">
              <a:lnSpc>
                <a:spcPct val="90000"/>
              </a:lnSpc>
              <a:spcAft>
                <a:spcPts val="600"/>
              </a:spcAft>
            </a:pPr>
            <a:r>
              <a:rPr lang="en-US" sz="2400" dirty="0" smtClean="0">
                <a:solidFill>
                  <a:srgbClr val="FF0000"/>
                </a:solidFill>
              </a:rPr>
              <a:t>stay to</a:t>
            </a:r>
          </a:p>
          <a:p>
            <a:pPr algn="ctr">
              <a:lnSpc>
                <a:spcPct val="90000"/>
              </a:lnSpc>
              <a:spcAft>
                <a:spcPts val="600"/>
              </a:spcAft>
            </a:pPr>
            <a:r>
              <a:rPr lang="en-US" sz="2400" dirty="0" smtClean="0">
                <a:solidFill>
                  <a:srgbClr val="FF0000"/>
                </a:solidFill>
              </a:rPr>
              <a:t>the left</a:t>
            </a:r>
          </a:p>
        </p:txBody>
      </p:sp>
    </p:spTree>
    <p:extLst>
      <p:ext uri="{BB962C8B-B14F-4D97-AF65-F5344CB8AC3E}">
        <p14:creationId xmlns:p14="http://schemas.microsoft.com/office/powerpoint/2010/main" val="2484015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4848" y="2765750"/>
            <a:ext cx="9143900" cy="917575"/>
          </a:xfrm>
        </p:spPr>
        <p:txBody>
          <a:bodyPr/>
          <a:lstStyle/>
          <a:p>
            <a:pPr algn="ctr"/>
            <a:r>
              <a:rPr lang="en-US" dirty="0" smtClean="0"/>
              <a:t>Prefabs</a:t>
            </a:r>
            <a:endParaRPr lang="en-US" dirty="0"/>
          </a:p>
        </p:txBody>
      </p:sp>
    </p:spTree>
    <p:extLst>
      <p:ext uri="{BB962C8B-B14F-4D97-AF65-F5344CB8AC3E}">
        <p14:creationId xmlns:p14="http://schemas.microsoft.com/office/powerpoint/2010/main" val="855479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23976" y="1391202"/>
            <a:ext cx="4638675" cy="3495675"/>
          </a:xfrm>
          <a:prstGeom prst="rect">
            <a:avLst/>
          </a:prstGeom>
        </p:spPr>
      </p:pic>
      <p:sp>
        <p:nvSpPr>
          <p:cNvPr id="3" name="Title 2"/>
          <p:cNvSpPr>
            <a:spLocks noGrp="1"/>
          </p:cNvSpPr>
          <p:nvPr>
            <p:ph type="title"/>
          </p:nvPr>
        </p:nvSpPr>
        <p:spPr/>
        <p:txBody>
          <a:bodyPr/>
          <a:lstStyle/>
          <a:p>
            <a:r>
              <a:rPr lang="en-US" dirty="0" smtClean="0"/>
              <a:t>Create Empty Game Object</a:t>
            </a:r>
            <a:endParaRPr lang="en-US" i="1" dirty="0"/>
          </a:p>
        </p:txBody>
      </p:sp>
      <p:pic>
        <p:nvPicPr>
          <p:cNvPr id="2" name="Picture 1"/>
          <p:cNvPicPr>
            <a:picLocks noChangeAspect="1"/>
          </p:cNvPicPr>
          <p:nvPr/>
        </p:nvPicPr>
        <p:blipFill rotWithShape="1">
          <a:blip r:embed="rId3"/>
          <a:srcRect r="35872"/>
          <a:stretch/>
        </p:blipFill>
        <p:spPr>
          <a:xfrm>
            <a:off x="549019" y="1394165"/>
            <a:ext cx="2834609" cy="3591426"/>
          </a:xfrm>
          <a:prstGeom prst="rect">
            <a:avLst/>
          </a:prstGeom>
        </p:spPr>
      </p:pic>
      <p:sp>
        <p:nvSpPr>
          <p:cNvPr id="4" name="Rounded Rectangle 3"/>
          <p:cNvSpPr/>
          <p:nvPr/>
        </p:nvSpPr>
        <p:spPr bwMode="auto">
          <a:xfrm>
            <a:off x="1400837" y="1619618"/>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549019" y="5253039"/>
            <a:ext cx="5380255"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Click “Game Object” </a:t>
            </a:r>
            <a:r>
              <a:rPr lang="en-US" sz="2400" dirty="0" smtClean="0">
                <a:solidFill>
                  <a:srgbClr val="FF0000"/>
                </a:solidFill>
                <a:sym typeface="Wingdings" panose="05000000000000000000" pitchFamily="2" charset="2"/>
              </a:rPr>
              <a:t> Create Empty</a:t>
            </a:r>
            <a:endParaRPr lang="en-US" sz="2400" dirty="0" smtClean="0">
              <a:solidFill>
                <a:srgbClr val="FF0000"/>
              </a:solidFill>
            </a:endParaRPr>
          </a:p>
        </p:txBody>
      </p:sp>
      <p:sp>
        <p:nvSpPr>
          <p:cNvPr id="7" name="Rounded Rectangle 6"/>
          <p:cNvSpPr/>
          <p:nvPr/>
        </p:nvSpPr>
        <p:spPr bwMode="auto">
          <a:xfrm>
            <a:off x="852203" y="1845071"/>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6624253" y="5253039"/>
            <a:ext cx="4705451"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0000"/>
                </a:solidFill>
              </a:rPr>
              <a:t>Verify Game Object in Hierarchy</a:t>
            </a:r>
          </a:p>
        </p:txBody>
      </p:sp>
      <p:sp>
        <p:nvSpPr>
          <p:cNvPr id="10" name="Rounded Rectangle 9"/>
          <p:cNvSpPr/>
          <p:nvPr/>
        </p:nvSpPr>
        <p:spPr bwMode="auto">
          <a:xfrm>
            <a:off x="6575630" y="2510492"/>
            <a:ext cx="1097268"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flipV="1">
            <a:off x="7124265" y="2871723"/>
            <a:ext cx="374118" cy="2381316"/>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633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643749" y="1852448"/>
            <a:ext cx="6449879" cy="2845926"/>
          </a:xfrm>
          <a:prstGeom prst="rect">
            <a:avLst/>
          </a:prstGeom>
        </p:spPr>
      </p:pic>
      <p:sp>
        <p:nvSpPr>
          <p:cNvPr id="3" name="Title 2"/>
          <p:cNvSpPr>
            <a:spLocks noGrp="1"/>
          </p:cNvSpPr>
          <p:nvPr>
            <p:ph type="title"/>
          </p:nvPr>
        </p:nvSpPr>
        <p:spPr/>
        <p:txBody>
          <a:bodyPr/>
          <a:lstStyle/>
          <a:p>
            <a:r>
              <a:rPr lang="en-US" dirty="0" smtClean="0"/>
              <a:t>Rename and Reposition </a:t>
            </a:r>
            <a:r>
              <a:rPr lang="en-US" dirty="0" err="1" smtClean="0"/>
              <a:t>GameObject</a:t>
            </a:r>
            <a:endParaRPr lang="en-US" i="1" dirty="0"/>
          </a:p>
        </p:txBody>
      </p:sp>
      <p:sp>
        <p:nvSpPr>
          <p:cNvPr id="5" name="TextBox 4"/>
          <p:cNvSpPr txBox="1"/>
          <p:nvPr/>
        </p:nvSpPr>
        <p:spPr>
          <a:xfrm>
            <a:off x="1633327" y="5253039"/>
            <a:ext cx="3211648"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Rename to “mount1”</a:t>
            </a:r>
          </a:p>
        </p:txBody>
      </p:sp>
      <p:sp>
        <p:nvSpPr>
          <p:cNvPr id="7" name="Rounded Rectangle 6"/>
          <p:cNvSpPr/>
          <p:nvPr/>
        </p:nvSpPr>
        <p:spPr bwMode="auto">
          <a:xfrm>
            <a:off x="2498104" y="3314384"/>
            <a:ext cx="1251279" cy="33525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5145657" y="5248278"/>
            <a:ext cx="4705451"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0000"/>
                </a:solidFill>
              </a:rPr>
              <a:t>Set Position:</a:t>
            </a:r>
            <a:r>
              <a:rPr lang="en-US" sz="2400" dirty="0">
                <a:solidFill>
                  <a:srgbClr val="FF0000"/>
                </a:solidFill>
              </a:rPr>
              <a:t> </a:t>
            </a:r>
            <a:r>
              <a:rPr lang="en-US" sz="2400" dirty="0" smtClean="0">
                <a:solidFill>
                  <a:srgbClr val="FF0000"/>
                </a:solidFill>
              </a:rPr>
              <a:t>0, 0, 0</a:t>
            </a:r>
          </a:p>
        </p:txBody>
      </p:sp>
      <p:sp>
        <p:nvSpPr>
          <p:cNvPr id="10" name="Rounded Rectangle 9"/>
          <p:cNvSpPr/>
          <p:nvPr/>
        </p:nvSpPr>
        <p:spPr bwMode="auto">
          <a:xfrm>
            <a:off x="5380638" y="2582872"/>
            <a:ext cx="3672207" cy="54863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flipV="1">
            <a:off x="7132627" y="3314384"/>
            <a:ext cx="365756" cy="193865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86313" y="3771579"/>
            <a:ext cx="406619" cy="149327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581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419" y="1405010"/>
            <a:ext cx="8460740" cy="4847383"/>
          </a:xfrm>
          <a:prstGeom prst="rect">
            <a:avLst/>
          </a:prstGeom>
        </p:spPr>
      </p:pic>
      <p:sp>
        <p:nvSpPr>
          <p:cNvPr id="3" name="Title 2"/>
          <p:cNvSpPr>
            <a:spLocks noGrp="1"/>
          </p:cNvSpPr>
          <p:nvPr>
            <p:ph type="title"/>
          </p:nvPr>
        </p:nvSpPr>
        <p:spPr/>
        <p:txBody>
          <a:bodyPr/>
          <a:lstStyle/>
          <a:p>
            <a:r>
              <a:rPr lang="en-US" dirty="0" smtClean="0"/>
              <a:t>Drag Backgrounds Into “mount1” </a:t>
            </a:r>
            <a:endParaRPr lang="en-US" dirty="0"/>
          </a:p>
        </p:txBody>
      </p:sp>
      <p:sp>
        <p:nvSpPr>
          <p:cNvPr id="16" name="TextBox 15"/>
          <p:cNvSpPr txBox="1"/>
          <p:nvPr/>
        </p:nvSpPr>
        <p:spPr>
          <a:xfrm>
            <a:off x="4046006" y="3631388"/>
            <a:ext cx="2173415"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a:t>
            </a:r>
          </a:p>
          <a:p>
            <a:pPr>
              <a:lnSpc>
                <a:spcPct val="90000"/>
              </a:lnSpc>
              <a:spcAft>
                <a:spcPts val="600"/>
              </a:spcAft>
            </a:pPr>
            <a:r>
              <a:rPr lang="en-US" sz="2400" dirty="0" smtClean="0">
                <a:solidFill>
                  <a:srgbClr val="FF0000"/>
                </a:solidFill>
              </a:rPr>
              <a:t>“mountains”, </a:t>
            </a:r>
          </a:p>
          <a:p>
            <a:pPr>
              <a:lnSpc>
                <a:spcPct val="90000"/>
              </a:lnSpc>
              <a:spcAft>
                <a:spcPts val="600"/>
              </a:spcAft>
            </a:pPr>
            <a:r>
              <a:rPr lang="en-US" sz="2400" dirty="0" smtClean="0">
                <a:solidFill>
                  <a:srgbClr val="FF0000"/>
                </a:solidFill>
              </a:rPr>
              <a:t>“floor” and </a:t>
            </a:r>
          </a:p>
          <a:p>
            <a:pPr>
              <a:lnSpc>
                <a:spcPct val="90000"/>
              </a:lnSpc>
              <a:spcAft>
                <a:spcPts val="600"/>
              </a:spcAft>
            </a:pPr>
            <a:r>
              <a:rPr lang="en-US" sz="2400" dirty="0" smtClean="0">
                <a:solidFill>
                  <a:srgbClr val="FF0000"/>
                </a:solidFill>
              </a:rPr>
              <a:t>“ceiling” into </a:t>
            </a:r>
          </a:p>
          <a:p>
            <a:pPr>
              <a:lnSpc>
                <a:spcPct val="90000"/>
              </a:lnSpc>
              <a:spcAft>
                <a:spcPts val="600"/>
              </a:spcAft>
            </a:pPr>
            <a:r>
              <a:rPr lang="en-US" sz="2400" dirty="0" smtClean="0">
                <a:solidFill>
                  <a:srgbClr val="FF0000"/>
                </a:solidFill>
              </a:rPr>
              <a:t>“mount1”</a:t>
            </a:r>
          </a:p>
        </p:txBody>
      </p:sp>
      <p:sp>
        <p:nvSpPr>
          <p:cNvPr id="17" name="Rounded Rectangle 16"/>
          <p:cNvSpPr/>
          <p:nvPr/>
        </p:nvSpPr>
        <p:spPr bwMode="auto">
          <a:xfrm>
            <a:off x="3976593" y="2791411"/>
            <a:ext cx="1144375" cy="79974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9057581" y="3390131"/>
            <a:ext cx="2921313" cy="2289858"/>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rgbClr val="FF0000"/>
                </a:solidFill>
              </a:rPr>
              <a:t>NOTE</a:t>
            </a:r>
            <a:r>
              <a:rPr lang="en-US" sz="2400" dirty="0" smtClean="0">
                <a:solidFill>
                  <a:srgbClr val="FF0000"/>
                </a:solidFill>
              </a:rPr>
              <a:t>: you can also add other objects that you may have added as part of the background.</a:t>
            </a:r>
          </a:p>
        </p:txBody>
      </p:sp>
    </p:spTree>
    <p:extLst>
      <p:ext uri="{BB962C8B-B14F-4D97-AF65-F5344CB8AC3E}">
        <p14:creationId xmlns:p14="http://schemas.microsoft.com/office/powerpoint/2010/main" val="2458568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680808" y="4263278"/>
            <a:ext cx="3172268" cy="1733792"/>
          </a:xfrm>
          <a:prstGeom prst="rect">
            <a:avLst/>
          </a:prstGeom>
        </p:spPr>
      </p:pic>
      <p:pic>
        <p:nvPicPr>
          <p:cNvPr id="4" name="Picture 3"/>
          <p:cNvPicPr>
            <a:picLocks noChangeAspect="1"/>
          </p:cNvPicPr>
          <p:nvPr/>
        </p:nvPicPr>
        <p:blipFill>
          <a:blip r:embed="rId3"/>
          <a:stretch>
            <a:fillRect/>
          </a:stretch>
        </p:blipFill>
        <p:spPr>
          <a:xfrm>
            <a:off x="2808362" y="2661321"/>
            <a:ext cx="5753903" cy="3486637"/>
          </a:xfrm>
          <a:prstGeom prst="rect">
            <a:avLst/>
          </a:prstGeom>
        </p:spPr>
      </p:pic>
      <p:sp>
        <p:nvSpPr>
          <p:cNvPr id="3" name="Title 2"/>
          <p:cNvSpPr>
            <a:spLocks noGrp="1"/>
          </p:cNvSpPr>
          <p:nvPr>
            <p:ph type="title"/>
          </p:nvPr>
        </p:nvSpPr>
        <p:spPr/>
        <p:txBody>
          <a:bodyPr/>
          <a:lstStyle/>
          <a:p>
            <a:r>
              <a:rPr lang="en-US" dirty="0" smtClean="0"/>
              <a:t>Create “Prefabs” Folder</a:t>
            </a:r>
            <a:endParaRPr lang="en-US" dirty="0"/>
          </a:p>
        </p:txBody>
      </p:sp>
      <p:cxnSp>
        <p:nvCxnSpPr>
          <p:cNvPr id="14" name="Straight Arrow Connector 13"/>
          <p:cNvCxnSpPr/>
          <p:nvPr/>
        </p:nvCxnSpPr>
        <p:spPr>
          <a:xfrm>
            <a:off x="1436777" y="5130174"/>
            <a:ext cx="1371585" cy="64605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2302" y="3274281"/>
            <a:ext cx="2547749"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Project panel,</a:t>
            </a:r>
          </a:p>
          <a:p>
            <a:pPr>
              <a:lnSpc>
                <a:spcPct val="90000"/>
              </a:lnSpc>
              <a:spcAft>
                <a:spcPts val="600"/>
              </a:spcAft>
            </a:pPr>
            <a:r>
              <a:rPr lang="en-US" sz="2400" dirty="0">
                <a:solidFill>
                  <a:srgbClr val="FF0000"/>
                </a:solidFill>
              </a:rPr>
              <a:t>r</a:t>
            </a:r>
            <a:r>
              <a:rPr lang="en-US" sz="2400" dirty="0" smtClean="0">
                <a:solidFill>
                  <a:srgbClr val="FF0000"/>
                </a:solidFill>
              </a:rPr>
              <a:t>ight-click</a:t>
            </a:r>
          </a:p>
          <a:p>
            <a:pPr>
              <a:lnSpc>
                <a:spcPct val="90000"/>
              </a:lnSpc>
              <a:spcAft>
                <a:spcPts val="600"/>
              </a:spcAft>
            </a:pPr>
            <a:r>
              <a:rPr lang="en-US" sz="2400" dirty="0" smtClean="0">
                <a:solidFill>
                  <a:srgbClr val="FF0000"/>
                </a:solidFill>
              </a:rPr>
              <a:t>“Assets”</a:t>
            </a:r>
          </a:p>
          <a:p>
            <a:pPr>
              <a:lnSpc>
                <a:spcPct val="90000"/>
              </a:lnSpc>
              <a:spcAft>
                <a:spcPts val="600"/>
              </a:spcAft>
            </a:pPr>
            <a:r>
              <a:rPr lang="en-US" sz="2400" dirty="0" smtClean="0">
                <a:solidFill>
                  <a:srgbClr val="FF0000"/>
                </a:solidFill>
              </a:rPr>
              <a:t>folder</a:t>
            </a:r>
          </a:p>
        </p:txBody>
      </p:sp>
      <p:sp>
        <p:nvSpPr>
          <p:cNvPr id="18" name="Rounded Rectangle 17"/>
          <p:cNvSpPr/>
          <p:nvPr/>
        </p:nvSpPr>
        <p:spPr bwMode="auto">
          <a:xfrm>
            <a:off x="3687377" y="2853103"/>
            <a:ext cx="1997937" cy="27139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6161904" y="2875343"/>
            <a:ext cx="2175142" cy="24915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0" name="Straight Arrow Connector 19"/>
          <p:cNvCxnSpPr/>
          <p:nvPr/>
        </p:nvCxnSpPr>
        <p:spPr>
          <a:xfrm flipH="1">
            <a:off x="5453151" y="2112687"/>
            <a:ext cx="483534" cy="55437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45504" y="1577043"/>
            <a:ext cx="36714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Create, then Folder</a:t>
            </a:r>
          </a:p>
        </p:txBody>
      </p:sp>
      <p:cxnSp>
        <p:nvCxnSpPr>
          <p:cNvPr id="16" name="Straight Arrow Connector 15"/>
          <p:cNvCxnSpPr/>
          <p:nvPr/>
        </p:nvCxnSpPr>
        <p:spPr>
          <a:xfrm flipH="1">
            <a:off x="7007708" y="2097378"/>
            <a:ext cx="483534" cy="55437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989001" y="6147958"/>
            <a:ext cx="276338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Name it “Prefabs”</a:t>
            </a:r>
          </a:p>
        </p:txBody>
      </p:sp>
      <p:sp>
        <p:nvSpPr>
          <p:cNvPr id="13" name="Rounded Rectangle 12"/>
          <p:cNvSpPr/>
          <p:nvPr/>
        </p:nvSpPr>
        <p:spPr bwMode="auto">
          <a:xfrm>
            <a:off x="10805180" y="4993015"/>
            <a:ext cx="1047896" cy="80184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84223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761803" y="1413007"/>
            <a:ext cx="6883103" cy="5092296"/>
          </a:xfrm>
          <a:prstGeom prst="rect">
            <a:avLst/>
          </a:prstGeom>
        </p:spPr>
      </p:pic>
      <p:sp>
        <p:nvSpPr>
          <p:cNvPr id="3" name="Title 2"/>
          <p:cNvSpPr>
            <a:spLocks noGrp="1"/>
          </p:cNvSpPr>
          <p:nvPr>
            <p:ph type="title"/>
          </p:nvPr>
        </p:nvSpPr>
        <p:spPr/>
        <p:txBody>
          <a:bodyPr/>
          <a:lstStyle/>
          <a:p>
            <a:r>
              <a:rPr lang="en-US" dirty="0" smtClean="0"/>
              <a:t>Drag “mount1” into Prefabs Folder</a:t>
            </a:r>
            <a:endParaRPr lang="en-US" dirty="0"/>
          </a:p>
        </p:txBody>
      </p:sp>
      <p:sp>
        <p:nvSpPr>
          <p:cNvPr id="17" name="TextBox 16"/>
          <p:cNvSpPr txBox="1"/>
          <p:nvPr/>
        </p:nvSpPr>
        <p:spPr>
          <a:xfrm>
            <a:off x="5742075" y="4649410"/>
            <a:ext cx="1666162"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a:t>
            </a:r>
          </a:p>
          <a:p>
            <a:pPr>
              <a:lnSpc>
                <a:spcPct val="90000"/>
              </a:lnSpc>
              <a:spcAft>
                <a:spcPts val="600"/>
              </a:spcAft>
            </a:pPr>
            <a:r>
              <a:rPr lang="en-US" sz="2400" dirty="0" smtClean="0">
                <a:solidFill>
                  <a:srgbClr val="FF0000"/>
                </a:solidFill>
              </a:rPr>
              <a:t>“mount1”</a:t>
            </a:r>
          </a:p>
          <a:p>
            <a:pPr>
              <a:lnSpc>
                <a:spcPct val="90000"/>
              </a:lnSpc>
              <a:spcAft>
                <a:spcPts val="600"/>
              </a:spcAft>
            </a:pPr>
            <a:r>
              <a:rPr lang="en-US" sz="2400" dirty="0" smtClean="0">
                <a:solidFill>
                  <a:srgbClr val="FF0000"/>
                </a:solidFill>
              </a:rPr>
              <a:t>into </a:t>
            </a:r>
          </a:p>
          <a:p>
            <a:pPr>
              <a:lnSpc>
                <a:spcPct val="90000"/>
              </a:lnSpc>
              <a:spcAft>
                <a:spcPts val="600"/>
              </a:spcAft>
            </a:pPr>
            <a:r>
              <a:rPr lang="en-US" sz="2400" dirty="0" smtClean="0">
                <a:solidFill>
                  <a:srgbClr val="FF0000"/>
                </a:solidFill>
              </a:rPr>
              <a:t>“Prefabs”</a:t>
            </a:r>
          </a:p>
        </p:txBody>
      </p:sp>
      <p:sp>
        <p:nvSpPr>
          <p:cNvPr id="18" name="Rounded Rectangle 17"/>
          <p:cNvSpPr/>
          <p:nvPr/>
        </p:nvSpPr>
        <p:spPr bwMode="auto">
          <a:xfrm>
            <a:off x="2951984" y="5794861"/>
            <a:ext cx="1094945" cy="17125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7277573" y="2948629"/>
            <a:ext cx="860883"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3" name="Curved Connector 22"/>
          <p:cNvCxnSpPr>
            <a:stCxn id="19" idx="1"/>
          </p:cNvCxnSpPr>
          <p:nvPr/>
        </p:nvCxnSpPr>
        <p:spPr>
          <a:xfrm rot="10800000" flipV="1">
            <a:off x="4206579" y="3040068"/>
            <a:ext cx="3070994" cy="2754792"/>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515162" y="3314384"/>
            <a:ext cx="2921313" cy="1625060"/>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rgbClr val="FF0000"/>
                </a:solidFill>
              </a:rPr>
              <a:t>NOTE</a:t>
            </a:r>
            <a:r>
              <a:rPr lang="en-US" sz="2400" dirty="0" smtClean="0">
                <a:solidFill>
                  <a:srgbClr val="FF0000"/>
                </a:solidFill>
              </a:rPr>
              <a:t>: the “mount1” in the hierarchy should turn </a:t>
            </a:r>
            <a:r>
              <a:rPr lang="en-US" sz="2400" b="1" dirty="0" smtClean="0">
                <a:solidFill>
                  <a:schemeClr val="accent6">
                    <a:lumMod val="75000"/>
                    <a:lumOff val="25000"/>
                  </a:schemeClr>
                </a:solidFill>
              </a:rPr>
              <a:t>blue</a:t>
            </a:r>
            <a:r>
              <a:rPr lang="en-US" sz="2400" dirty="0" smtClean="0">
                <a:solidFill>
                  <a:srgbClr val="FF0000"/>
                </a:solidFill>
              </a:rPr>
              <a:t>.</a:t>
            </a:r>
          </a:p>
        </p:txBody>
      </p:sp>
    </p:spTree>
    <p:extLst>
      <p:ext uri="{BB962C8B-B14F-4D97-AF65-F5344CB8AC3E}">
        <p14:creationId xmlns:p14="http://schemas.microsoft.com/office/powerpoint/2010/main" val="2778733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4848" y="2765750"/>
            <a:ext cx="9143900" cy="917575"/>
          </a:xfrm>
        </p:spPr>
        <p:txBody>
          <a:bodyPr/>
          <a:lstStyle/>
          <a:p>
            <a:pPr algn="ctr"/>
            <a:r>
              <a:rPr lang="en-US" dirty="0" smtClean="0"/>
              <a:t>Scrolling the Mountains</a:t>
            </a:r>
            <a:endParaRPr lang="en-US" dirty="0"/>
          </a:p>
        </p:txBody>
      </p:sp>
    </p:spTree>
    <p:extLst>
      <p:ext uri="{BB962C8B-B14F-4D97-AF65-F5344CB8AC3E}">
        <p14:creationId xmlns:p14="http://schemas.microsoft.com/office/powerpoint/2010/main" val="1829530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66871" y="2630856"/>
            <a:ext cx="5359268" cy="3017500"/>
          </a:xfrm>
          <a:prstGeom prst="rect">
            <a:avLst/>
          </a:prstGeom>
        </p:spPr>
      </p:pic>
      <p:pic>
        <p:nvPicPr>
          <p:cNvPr id="2" name="Picture 1"/>
          <p:cNvPicPr>
            <a:picLocks noChangeAspect="1"/>
          </p:cNvPicPr>
          <p:nvPr/>
        </p:nvPicPr>
        <p:blipFill>
          <a:blip r:embed="rId3"/>
          <a:stretch>
            <a:fillRect/>
          </a:stretch>
        </p:blipFill>
        <p:spPr>
          <a:xfrm>
            <a:off x="625365" y="1721184"/>
            <a:ext cx="5772956" cy="3953427"/>
          </a:xfrm>
          <a:prstGeom prst="rect">
            <a:avLst/>
          </a:prstGeom>
        </p:spPr>
      </p:pic>
      <p:sp>
        <p:nvSpPr>
          <p:cNvPr id="3" name="Title 2"/>
          <p:cNvSpPr>
            <a:spLocks noGrp="1"/>
          </p:cNvSpPr>
          <p:nvPr>
            <p:ph type="title"/>
          </p:nvPr>
        </p:nvSpPr>
        <p:spPr/>
        <p:txBody>
          <a:bodyPr/>
          <a:lstStyle/>
          <a:p>
            <a:r>
              <a:rPr lang="en-US" dirty="0" smtClean="0"/>
              <a:t>Create “</a:t>
            </a:r>
            <a:r>
              <a:rPr lang="en-US" dirty="0" err="1" smtClean="0"/>
              <a:t>GeneratorScript</a:t>
            </a:r>
            <a:r>
              <a:rPr lang="en-US" dirty="0" smtClean="0"/>
              <a:t>” Script</a:t>
            </a:r>
            <a:endParaRPr lang="en-US" dirty="0"/>
          </a:p>
        </p:txBody>
      </p:sp>
      <p:sp>
        <p:nvSpPr>
          <p:cNvPr id="17" name="Rounded Rectangle 16"/>
          <p:cNvSpPr/>
          <p:nvPr/>
        </p:nvSpPr>
        <p:spPr bwMode="auto">
          <a:xfrm>
            <a:off x="549019" y="4777408"/>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274639" y="5996034"/>
            <a:ext cx="61913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 Scripts, click Create </a:t>
            </a:r>
            <a:r>
              <a:rPr lang="en-US" sz="2400" dirty="0" smtClean="0">
                <a:solidFill>
                  <a:srgbClr val="FF0000"/>
                </a:solidFill>
                <a:sym typeface="Wingdings" panose="05000000000000000000" pitchFamily="2" charset="2"/>
              </a:rPr>
              <a:t> C# Script</a:t>
            </a:r>
            <a:endParaRPr lang="en-US" sz="2400" dirty="0" smtClean="0">
              <a:solidFill>
                <a:srgbClr val="FF0000"/>
              </a:solidFill>
            </a:endParaRPr>
          </a:p>
        </p:txBody>
      </p:sp>
      <p:sp>
        <p:nvSpPr>
          <p:cNvPr id="8" name="TextBox 7"/>
          <p:cNvSpPr txBox="1"/>
          <p:nvPr/>
        </p:nvSpPr>
        <p:spPr>
          <a:xfrm>
            <a:off x="7735047" y="5996034"/>
            <a:ext cx="389831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Name it “</a:t>
            </a:r>
            <a:r>
              <a:rPr lang="en-US" sz="2400" dirty="0" err="1" smtClean="0">
                <a:solidFill>
                  <a:srgbClr val="FF0000"/>
                </a:solidFill>
              </a:rPr>
              <a:t>GeneratorScript</a:t>
            </a:r>
            <a:r>
              <a:rPr lang="en-US" sz="2400" dirty="0" smtClean="0">
                <a:solidFill>
                  <a:srgbClr val="FF0000"/>
                </a:solidFill>
              </a:rPr>
              <a:t>”</a:t>
            </a:r>
          </a:p>
        </p:txBody>
      </p:sp>
      <p:sp>
        <p:nvSpPr>
          <p:cNvPr id="9" name="Rounded Rectangle 8"/>
          <p:cNvSpPr/>
          <p:nvPr/>
        </p:nvSpPr>
        <p:spPr bwMode="auto">
          <a:xfrm>
            <a:off x="1554848" y="1851360"/>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3969397" y="2356539"/>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10790187" y="3405823"/>
            <a:ext cx="1120451" cy="111914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79651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060" y="1223496"/>
            <a:ext cx="7830471" cy="5113320"/>
          </a:xfrm>
          <a:prstGeom prst="rect">
            <a:avLst/>
          </a:prstGeom>
        </p:spPr>
      </p:pic>
      <p:sp>
        <p:nvSpPr>
          <p:cNvPr id="3" name="Title 2"/>
          <p:cNvSpPr>
            <a:spLocks noGrp="1"/>
          </p:cNvSpPr>
          <p:nvPr>
            <p:ph type="title"/>
          </p:nvPr>
        </p:nvSpPr>
        <p:spPr/>
        <p:txBody>
          <a:bodyPr/>
          <a:lstStyle/>
          <a:p>
            <a:r>
              <a:rPr lang="en-US" dirty="0" smtClean="0"/>
              <a:t>Launch </a:t>
            </a:r>
            <a:r>
              <a:rPr lang="en-US" dirty="0" err="1" smtClean="0"/>
              <a:t>CatController</a:t>
            </a:r>
            <a:r>
              <a:rPr lang="en-US" dirty="0" smtClean="0"/>
              <a:t> Script</a:t>
            </a:r>
            <a:endParaRPr lang="en-US" dirty="0"/>
          </a:p>
        </p:txBody>
      </p:sp>
      <p:sp>
        <p:nvSpPr>
          <p:cNvPr id="5" name="Rounded Rectangle 4"/>
          <p:cNvSpPr/>
          <p:nvPr/>
        </p:nvSpPr>
        <p:spPr bwMode="auto">
          <a:xfrm>
            <a:off x="1400309" y="4605699"/>
            <a:ext cx="695666" cy="77867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1400309" y="5568837"/>
            <a:ext cx="347833" cy="86159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6938" y="6348630"/>
            <a:ext cx="67405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Double-click Cat Controller in Scripts subfolder</a:t>
            </a:r>
          </a:p>
        </p:txBody>
      </p:sp>
    </p:spTree>
    <p:extLst>
      <p:ext uri="{BB962C8B-B14F-4D97-AF65-F5344CB8AC3E}">
        <p14:creationId xmlns:p14="http://schemas.microsoft.com/office/powerpoint/2010/main" val="273867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74640" y="1357345"/>
            <a:ext cx="8450424" cy="4841473"/>
          </a:xfrm>
          <a:prstGeom prst="rect">
            <a:avLst/>
          </a:prstGeom>
        </p:spPr>
      </p:pic>
      <p:sp>
        <p:nvSpPr>
          <p:cNvPr id="3" name="Title 2"/>
          <p:cNvSpPr>
            <a:spLocks noGrp="1"/>
          </p:cNvSpPr>
          <p:nvPr>
            <p:ph type="title"/>
          </p:nvPr>
        </p:nvSpPr>
        <p:spPr/>
        <p:txBody>
          <a:bodyPr/>
          <a:lstStyle/>
          <a:p>
            <a:r>
              <a:rPr lang="en-US" dirty="0" smtClean="0"/>
              <a:t>Apply “</a:t>
            </a:r>
            <a:r>
              <a:rPr lang="en-US" dirty="0" err="1" smtClean="0"/>
              <a:t>GeneratorScript</a:t>
            </a:r>
            <a:r>
              <a:rPr lang="en-US" dirty="0" smtClean="0"/>
              <a:t>” to Cat</a:t>
            </a:r>
            <a:endParaRPr lang="en-US" dirty="0"/>
          </a:p>
        </p:txBody>
      </p:sp>
      <p:sp>
        <p:nvSpPr>
          <p:cNvPr id="6" name="Rounded Rectangle 5"/>
          <p:cNvSpPr/>
          <p:nvPr/>
        </p:nvSpPr>
        <p:spPr bwMode="auto">
          <a:xfrm>
            <a:off x="3017872" y="4152333"/>
            <a:ext cx="822951" cy="91439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Curved Connector 6"/>
          <p:cNvCxnSpPr>
            <a:stCxn id="6" idx="3"/>
            <a:endCxn id="17" idx="2"/>
          </p:cNvCxnSpPr>
          <p:nvPr/>
        </p:nvCxnSpPr>
        <p:spPr>
          <a:xfrm flipV="1">
            <a:off x="3840823" y="2600436"/>
            <a:ext cx="734060" cy="2009092"/>
          </a:xfrm>
          <a:prstGeom prst="curvedConnector2">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76262" y="4380304"/>
            <a:ext cx="1228541"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a:t>
            </a:r>
          </a:p>
          <a:p>
            <a:pPr>
              <a:lnSpc>
                <a:spcPct val="90000"/>
              </a:lnSpc>
              <a:spcAft>
                <a:spcPts val="600"/>
              </a:spcAft>
            </a:pPr>
            <a:r>
              <a:rPr lang="en-US" sz="2400" dirty="0" smtClean="0">
                <a:solidFill>
                  <a:srgbClr val="FF0000"/>
                </a:solidFill>
              </a:rPr>
              <a:t>Script </a:t>
            </a:r>
          </a:p>
          <a:p>
            <a:pPr>
              <a:lnSpc>
                <a:spcPct val="90000"/>
              </a:lnSpc>
              <a:spcAft>
                <a:spcPts val="600"/>
              </a:spcAft>
            </a:pPr>
            <a:r>
              <a:rPr lang="en-US" sz="2400" dirty="0" smtClean="0">
                <a:solidFill>
                  <a:srgbClr val="FF0000"/>
                </a:solidFill>
              </a:rPr>
              <a:t>to Cat</a:t>
            </a:r>
          </a:p>
        </p:txBody>
      </p:sp>
      <p:sp>
        <p:nvSpPr>
          <p:cNvPr id="17" name="Rounded Rectangle 16"/>
          <p:cNvSpPr/>
          <p:nvPr/>
        </p:nvSpPr>
        <p:spPr bwMode="auto">
          <a:xfrm>
            <a:off x="4026159" y="2399994"/>
            <a:ext cx="1097447" cy="20044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343984" y="5333585"/>
            <a:ext cx="936548" cy="17533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6439133" y="4122335"/>
            <a:ext cx="2560292" cy="48719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9040960" y="3861701"/>
            <a:ext cx="2078133"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Script </a:t>
            </a:r>
          </a:p>
          <a:p>
            <a:pPr>
              <a:lnSpc>
                <a:spcPct val="90000"/>
              </a:lnSpc>
              <a:spcAft>
                <a:spcPts val="600"/>
              </a:spcAft>
            </a:pPr>
            <a:r>
              <a:rPr lang="en-US" sz="2400" dirty="0" smtClean="0">
                <a:solidFill>
                  <a:srgbClr val="FF0000"/>
                </a:solidFill>
              </a:rPr>
              <a:t>Component</a:t>
            </a:r>
          </a:p>
        </p:txBody>
      </p:sp>
    </p:spTree>
    <p:extLst>
      <p:ext uri="{BB962C8B-B14F-4D97-AF65-F5344CB8AC3E}">
        <p14:creationId xmlns:p14="http://schemas.microsoft.com/office/powerpoint/2010/main" val="100638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3271" y="1214336"/>
            <a:ext cx="8924534" cy="5113103"/>
          </a:xfrm>
          <a:prstGeom prst="rect">
            <a:avLst/>
          </a:prstGeom>
        </p:spPr>
      </p:pic>
      <p:sp>
        <p:nvSpPr>
          <p:cNvPr id="3" name="Title 2"/>
          <p:cNvSpPr>
            <a:spLocks noGrp="1"/>
          </p:cNvSpPr>
          <p:nvPr>
            <p:ph type="title"/>
          </p:nvPr>
        </p:nvSpPr>
        <p:spPr/>
        <p:txBody>
          <a:bodyPr/>
          <a:lstStyle/>
          <a:p>
            <a:r>
              <a:rPr lang="en-US" dirty="0" smtClean="0"/>
              <a:t>Launch “</a:t>
            </a:r>
            <a:r>
              <a:rPr lang="en-US" dirty="0" err="1" smtClean="0"/>
              <a:t>GeneratorScript</a:t>
            </a:r>
            <a:r>
              <a:rPr lang="en-US" dirty="0" smtClean="0"/>
              <a:t>” Script</a:t>
            </a:r>
            <a:endParaRPr lang="en-US" dirty="0"/>
          </a:p>
        </p:txBody>
      </p:sp>
      <p:sp>
        <p:nvSpPr>
          <p:cNvPr id="5" name="Rounded Rectangle 4"/>
          <p:cNvSpPr/>
          <p:nvPr/>
        </p:nvSpPr>
        <p:spPr bwMode="auto">
          <a:xfrm>
            <a:off x="3351372" y="4266619"/>
            <a:ext cx="855207" cy="96798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3282760" y="5568837"/>
            <a:ext cx="347833" cy="86159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79389" y="6348630"/>
            <a:ext cx="70884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Double-click “</a:t>
            </a:r>
            <a:r>
              <a:rPr lang="en-US" sz="2400" dirty="0" err="1" smtClean="0">
                <a:solidFill>
                  <a:srgbClr val="FF0000"/>
                </a:solidFill>
              </a:rPr>
              <a:t>GenerateScript</a:t>
            </a:r>
            <a:r>
              <a:rPr lang="en-US" sz="2400" dirty="0" smtClean="0">
                <a:solidFill>
                  <a:srgbClr val="FF0000"/>
                </a:solidFill>
              </a:rPr>
              <a:t>” in Scripts subfolder</a:t>
            </a:r>
          </a:p>
        </p:txBody>
      </p:sp>
    </p:spTree>
    <p:extLst>
      <p:ext uri="{BB962C8B-B14F-4D97-AF65-F5344CB8AC3E}">
        <p14:creationId xmlns:p14="http://schemas.microsoft.com/office/powerpoint/2010/main" val="1742310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0899" y="1169253"/>
            <a:ext cx="7885149" cy="369959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Update “</a:t>
            </a:r>
            <a:r>
              <a:rPr lang="en-US" dirty="0" err="1" smtClean="0"/>
              <a:t>GeneratorScript</a:t>
            </a:r>
            <a:r>
              <a:rPr lang="en-US" dirty="0" smtClean="0"/>
              <a:t>” Script</a:t>
            </a:r>
            <a:endParaRPr lang="en-US" dirty="0"/>
          </a:p>
        </p:txBody>
      </p:sp>
      <p:sp>
        <p:nvSpPr>
          <p:cNvPr id="5" name="Rounded Rectangle 4"/>
          <p:cNvSpPr/>
          <p:nvPr/>
        </p:nvSpPr>
        <p:spPr bwMode="auto">
          <a:xfrm>
            <a:off x="1737726" y="2479371"/>
            <a:ext cx="4846267" cy="39613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3677878" y="4555058"/>
            <a:ext cx="347833" cy="86159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55422" y="1917185"/>
            <a:ext cx="350878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Add “using” statement </a:t>
            </a:r>
          </a:p>
          <a:p>
            <a:pPr>
              <a:lnSpc>
                <a:spcPct val="90000"/>
              </a:lnSpc>
              <a:spcAft>
                <a:spcPts val="600"/>
              </a:spcAft>
            </a:pPr>
            <a:r>
              <a:rPr lang="en-US" sz="2400" i="1" dirty="0" smtClean="0">
                <a:solidFill>
                  <a:srgbClr val="FF0000"/>
                </a:solidFill>
              </a:rPr>
              <a:t>above</a:t>
            </a:r>
            <a:r>
              <a:rPr lang="en-US" sz="2400" dirty="0" smtClean="0">
                <a:solidFill>
                  <a:srgbClr val="FF0000"/>
                </a:solidFill>
              </a:rPr>
              <a:t> the class</a:t>
            </a:r>
          </a:p>
        </p:txBody>
      </p:sp>
      <p:sp>
        <p:nvSpPr>
          <p:cNvPr id="8" name="Rounded Rectangle 7"/>
          <p:cNvSpPr/>
          <p:nvPr/>
        </p:nvSpPr>
        <p:spPr bwMode="auto">
          <a:xfrm>
            <a:off x="2206661" y="3508771"/>
            <a:ext cx="5748917" cy="102940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p:nvPr/>
        </p:nvCxnSpPr>
        <p:spPr>
          <a:xfrm flipH="1">
            <a:off x="6675300" y="2331573"/>
            <a:ext cx="1980122" cy="42977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25932" y="5433395"/>
            <a:ext cx="365632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Add 3 instance variables</a:t>
            </a:r>
          </a:p>
          <a:p>
            <a:pPr>
              <a:lnSpc>
                <a:spcPct val="90000"/>
              </a:lnSpc>
              <a:spcAft>
                <a:spcPts val="600"/>
              </a:spcAft>
            </a:pPr>
            <a:r>
              <a:rPr lang="en-US" sz="2400" i="1" dirty="0" smtClean="0">
                <a:solidFill>
                  <a:srgbClr val="FF0000"/>
                </a:solidFill>
              </a:rPr>
              <a:t>inside </a:t>
            </a:r>
            <a:r>
              <a:rPr lang="en-US" sz="2400" dirty="0" smtClean="0">
                <a:solidFill>
                  <a:srgbClr val="FF0000"/>
                </a:solidFill>
              </a:rPr>
              <a:t>the class</a:t>
            </a:r>
            <a:endParaRPr lang="en-US" sz="2400" i="1" dirty="0" smtClean="0">
              <a:solidFill>
                <a:srgbClr val="FF0000"/>
              </a:solidFill>
            </a:endParaRPr>
          </a:p>
        </p:txBody>
      </p:sp>
      <p:sp>
        <p:nvSpPr>
          <p:cNvPr id="14" name="Oval 13"/>
          <p:cNvSpPr/>
          <p:nvPr/>
        </p:nvSpPr>
        <p:spPr bwMode="auto">
          <a:xfrm>
            <a:off x="7817986" y="3086561"/>
            <a:ext cx="411909" cy="422209"/>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8099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6827" y="1180578"/>
            <a:ext cx="11037879" cy="268244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Update Start() Method</a:t>
            </a:r>
            <a:endParaRPr lang="en-US" dirty="0"/>
          </a:p>
        </p:txBody>
      </p:sp>
      <p:sp>
        <p:nvSpPr>
          <p:cNvPr id="5" name="Rounded Rectangle 4"/>
          <p:cNvSpPr/>
          <p:nvPr/>
        </p:nvSpPr>
        <p:spPr bwMode="auto">
          <a:xfrm>
            <a:off x="3200749" y="2765750"/>
            <a:ext cx="8138071" cy="83219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4829976" y="3684815"/>
            <a:ext cx="347833" cy="86159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78030" y="4563152"/>
            <a:ext cx="3721724"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Add 2 lines of code</a:t>
            </a:r>
          </a:p>
          <a:p>
            <a:pPr>
              <a:lnSpc>
                <a:spcPct val="90000"/>
              </a:lnSpc>
              <a:spcAft>
                <a:spcPts val="600"/>
              </a:spcAft>
            </a:pPr>
            <a:r>
              <a:rPr lang="en-US" sz="2400" i="1" dirty="0" smtClean="0">
                <a:solidFill>
                  <a:srgbClr val="FF0000"/>
                </a:solidFill>
              </a:rPr>
              <a:t>inside </a:t>
            </a:r>
            <a:r>
              <a:rPr lang="en-US" sz="2400" dirty="0" smtClean="0">
                <a:solidFill>
                  <a:srgbClr val="FF0000"/>
                </a:solidFill>
              </a:rPr>
              <a:t>the Start() method</a:t>
            </a:r>
          </a:p>
        </p:txBody>
      </p:sp>
      <p:sp>
        <p:nvSpPr>
          <p:cNvPr id="14" name="Oval 13"/>
          <p:cNvSpPr/>
          <p:nvPr/>
        </p:nvSpPr>
        <p:spPr bwMode="auto">
          <a:xfrm>
            <a:off x="4800499" y="2343541"/>
            <a:ext cx="411909" cy="422209"/>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2514524" y="3440809"/>
            <a:ext cx="411909" cy="422209"/>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31574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4848" y="2765750"/>
            <a:ext cx="9143900" cy="917575"/>
          </a:xfrm>
        </p:spPr>
        <p:txBody>
          <a:bodyPr/>
          <a:lstStyle/>
          <a:p>
            <a:pPr algn="ctr"/>
            <a:r>
              <a:rPr lang="en-US" dirty="0" smtClean="0"/>
              <a:t>Adding Endless Mountains</a:t>
            </a:r>
            <a:endParaRPr lang="en-US" dirty="0"/>
          </a:p>
        </p:txBody>
      </p:sp>
    </p:spTree>
    <p:extLst>
      <p:ext uri="{BB962C8B-B14F-4D97-AF65-F5344CB8AC3E}">
        <p14:creationId xmlns:p14="http://schemas.microsoft.com/office/powerpoint/2010/main" val="3169661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31130" y="1148449"/>
            <a:ext cx="11431020" cy="3903275"/>
          </a:xfrm>
          <a:prstGeom prst="rect">
            <a:avLst/>
          </a:prstGeom>
        </p:spPr>
      </p:pic>
      <p:sp>
        <p:nvSpPr>
          <p:cNvPr id="3" name="Title 2"/>
          <p:cNvSpPr>
            <a:spLocks noGrp="1"/>
          </p:cNvSpPr>
          <p:nvPr>
            <p:ph type="title"/>
          </p:nvPr>
        </p:nvSpPr>
        <p:spPr/>
        <p:txBody>
          <a:bodyPr/>
          <a:lstStyle/>
          <a:p>
            <a:r>
              <a:rPr lang="en-US" dirty="0" smtClean="0"/>
              <a:t>Write </a:t>
            </a:r>
            <a:r>
              <a:rPr lang="en-US" dirty="0" err="1" smtClean="0"/>
              <a:t>AddMountains</a:t>
            </a:r>
            <a:r>
              <a:rPr lang="en-US" dirty="0" smtClean="0"/>
              <a:t>() Method</a:t>
            </a:r>
            <a:endParaRPr lang="en-US" dirty="0"/>
          </a:p>
        </p:txBody>
      </p:sp>
      <p:sp>
        <p:nvSpPr>
          <p:cNvPr id="5" name="Rounded Rectangle 4"/>
          <p:cNvSpPr/>
          <p:nvPr/>
        </p:nvSpPr>
        <p:spPr bwMode="auto">
          <a:xfrm>
            <a:off x="2228983" y="1707771"/>
            <a:ext cx="9567033" cy="279531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4744135" y="4904900"/>
            <a:ext cx="347833" cy="86159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92189" y="5783237"/>
            <a:ext cx="453149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Write </a:t>
            </a:r>
            <a:r>
              <a:rPr lang="en-US" sz="2400" dirty="0" err="1" smtClean="0">
                <a:solidFill>
                  <a:srgbClr val="FF0000"/>
                </a:solidFill>
              </a:rPr>
              <a:t>AddMountains</a:t>
            </a:r>
            <a:r>
              <a:rPr lang="en-US" sz="2400" dirty="0" smtClean="0">
                <a:solidFill>
                  <a:srgbClr val="FF0000"/>
                </a:solidFill>
              </a:rPr>
              <a:t>() method</a:t>
            </a:r>
          </a:p>
          <a:p>
            <a:pPr>
              <a:lnSpc>
                <a:spcPct val="90000"/>
              </a:lnSpc>
              <a:spcAft>
                <a:spcPts val="600"/>
              </a:spcAft>
            </a:pPr>
            <a:r>
              <a:rPr lang="en-US" sz="2400" dirty="0" smtClean="0">
                <a:solidFill>
                  <a:srgbClr val="FF0000"/>
                </a:solidFill>
              </a:rPr>
              <a:t>with these 6 lines of code</a:t>
            </a:r>
          </a:p>
        </p:txBody>
      </p:sp>
      <p:sp>
        <p:nvSpPr>
          <p:cNvPr id="13" name="Oval 12"/>
          <p:cNvSpPr/>
          <p:nvPr/>
        </p:nvSpPr>
        <p:spPr bwMode="auto">
          <a:xfrm>
            <a:off x="1783012" y="4342421"/>
            <a:ext cx="411909" cy="422209"/>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40637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0727" y="1301829"/>
            <a:ext cx="10621355" cy="345157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Write </a:t>
            </a:r>
            <a:r>
              <a:rPr lang="en-US" dirty="0" err="1" smtClean="0"/>
              <a:t>GenerateMountainIfRequired</a:t>
            </a:r>
            <a:r>
              <a:rPr lang="en-US" dirty="0" smtClean="0"/>
              <a:t>() </a:t>
            </a:r>
            <a:endParaRPr lang="en-US" dirty="0"/>
          </a:p>
        </p:txBody>
      </p:sp>
      <p:sp>
        <p:nvSpPr>
          <p:cNvPr id="5" name="Rounded Rectangle 4"/>
          <p:cNvSpPr/>
          <p:nvPr/>
        </p:nvSpPr>
        <p:spPr bwMode="auto">
          <a:xfrm>
            <a:off x="1954666" y="2217116"/>
            <a:ext cx="9018400" cy="244484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4744135" y="4904900"/>
            <a:ext cx="347833" cy="86159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17872" y="5766493"/>
            <a:ext cx="703218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Create new method, add variables, initialize them</a:t>
            </a:r>
          </a:p>
        </p:txBody>
      </p:sp>
    </p:spTree>
    <p:extLst>
      <p:ext uri="{BB962C8B-B14F-4D97-AF65-F5344CB8AC3E}">
        <p14:creationId xmlns:p14="http://schemas.microsoft.com/office/powerpoint/2010/main" val="191929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37674" y="1301829"/>
            <a:ext cx="9886757" cy="4389969"/>
            <a:chOff x="537674" y="1301829"/>
            <a:chExt cx="9886757" cy="4389969"/>
          </a:xfrm>
        </p:grpSpPr>
        <p:pic>
          <p:nvPicPr>
            <p:cNvPr id="2" name="Picture 1"/>
            <p:cNvPicPr>
              <a:picLocks noChangeAspect="1"/>
            </p:cNvPicPr>
            <p:nvPr/>
          </p:nvPicPr>
          <p:blipFill>
            <a:blip r:embed="rId2"/>
            <a:stretch>
              <a:fillRect/>
            </a:stretch>
          </p:blipFill>
          <p:spPr>
            <a:xfrm>
              <a:off x="537674" y="1301829"/>
              <a:ext cx="9886757" cy="4389969"/>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7315505" y="2559166"/>
              <a:ext cx="1005829" cy="298023"/>
            </a:xfrm>
            <a:prstGeom prst="rect">
              <a:avLst/>
            </a:prstGeom>
          </p:spPr>
        </p:pic>
      </p:grpSp>
      <p:sp>
        <p:nvSpPr>
          <p:cNvPr id="3" name="Title 2"/>
          <p:cNvSpPr>
            <a:spLocks noGrp="1"/>
          </p:cNvSpPr>
          <p:nvPr>
            <p:ph type="title"/>
          </p:nvPr>
        </p:nvSpPr>
        <p:spPr/>
        <p:txBody>
          <a:bodyPr/>
          <a:lstStyle/>
          <a:p>
            <a:r>
              <a:rPr lang="en-US" dirty="0" err="1" smtClean="0"/>
              <a:t>GenerateMountainIfRequired</a:t>
            </a:r>
            <a:r>
              <a:rPr lang="en-US" dirty="0" smtClean="0"/>
              <a:t>() </a:t>
            </a:r>
            <a:r>
              <a:rPr lang="en-US" sz="3600" dirty="0" smtClean="0"/>
              <a:t>…continued…</a:t>
            </a:r>
            <a:endParaRPr lang="en-US" dirty="0"/>
          </a:p>
        </p:txBody>
      </p:sp>
      <p:sp>
        <p:nvSpPr>
          <p:cNvPr id="5" name="Rounded Rectangle 4"/>
          <p:cNvSpPr/>
          <p:nvPr/>
        </p:nvSpPr>
        <p:spPr bwMode="auto">
          <a:xfrm>
            <a:off x="2238297" y="1942798"/>
            <a:ext cx="7863754" cy="374899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4147438" y="5508920"/>
            <a:ext cx="193956" cy="50991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21175" y="6018834"/>
            <a:ext cx="703218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Add </a:t>
            </a:r>
            <a:r>
              <a:rPr lang="en-US" sz="2400" dirty="0" err="1" smtClean="0">
                <a:solidFill>
                  <a:srgbClr val="FF0000"/>
                </a:solidFill>
              </a:rPr>
              <a:t>foreach</a:t>
            </a:r>
            <a:r>
              <a:rPr lang="en-US" sz="2400" dirty="0" smtClean="0">
                <a:solidFill>
                  <a:srgbClr val="FF0000"/>
                </a:solidFill>
              </a:rPr>
              <a:t> loop to figure out mountains</a:t>
            </a:r>
          </a:p>
        </p:txBody>
      </p:sp>
    </p:spTree>
    <p:extLst>
      <p:ext uri="{BB962C8B-B14F-4D97-AF65-F5344CB8AC3E}">
        <p14:creationId xmlns:p14="http://schemas.microsoft.com/office/powerpoint/2010/main" val="299238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639" y="1212849"/>
            <a:ext cx="9875475" cy="481769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err="1" smtClean="0"/>
              <a:t>GenerateMountainIfRequired</a:t>
            </a:r>
            <a:r>
              <a:rPr lang="en-US" dirty="0" smtClean="0"/>
              <a:t>() </a:t>
            </a:r>
            <a:r>
              <a:rPr lang="en-US" sz="3600" dirty="0" smtClean="0"/>
              <a:t>… done!</a:t>
            </a:r>
            <a:endParaRPr lang="en-US" dirty="0"/>
          </a:p>
        </p:txBody>
      </p:sp>
      <p:sp>
        <p:nvSpPr>
          <p:cNvPr id="5" name="Rounded Rectangle 4"/>
          <p:cNvSpPr/>
          <p:nvPr/>
        </p:nvSpPr>
        <p:spPr bwMode="auto">
          <a:xfrm>
            <a:off x="1829165" y="1942798"/>
            <a:ext cx="7863754" cy="374899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3738306" y="5508920"/>
            <a:ext cx="193956" cy="50991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12043" y="6018834"/>
            <a:ext cx="703218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Add </a:t>
            </a:r>
            <a:r>
              <a:rPr lang="en-US" sz="2400" dirty="0" err="1" smtClean="0">
                <a:solidFill>
                  <a:srgbClr val="FF0000"/>
                </a:solidFill>
              </a:rPr>
              <a:t>foreach</a:t>
            </a:r>
            <a:r>
              <a:rPr lang="en-US" sz="2400" dirty="0" smtClean="0">
                <a:solidFill>
                  <a:srgbClr val="FF0000"/>
                </a:solidFill>
              </a:rPr>
              <a:t> loop to destroy/add mountains</a:t>
            </a:r>
          </a:p>
        </p:txBody>
      </p:sp>
    </p:spTree>
    <p:extLst>
      <p:ext uri="{BB962C8B-B14F-4D97-AF65-F5344CB8AC3E}">
        <p14:creationId xmlns:p14="http://schemas.microsoft.com/office/powerpoint/2010/main" val="3201717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67617" y="1174435"/>
            <a:ext cx="9179925" cy="3107364"/>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Finally, add </a:t>
            </a:r>
            <a:r>
              <a:rPr lang="en-US" dirty="0" err="1" smtClean="0"/>
              <a:t>FixedUpdate</a:t>
            </a:r>
            <a:r>
              <a:rPr lang="en-US" dirty="0" smtClean="0"/>
              <a:t>() method</a:t>
            </a:r>
            <a:endParaRPr lang="en-US" dirty="0"/>
          </a:p>
        </p:txBody>
      </p:sp>
      <p:sp>
        <p:nvSpPr>
          <p:cNvPr id="5" name="Rounded Rectangle 4"/>
          <p:cNvSpPr/>
          <p:nvPr/>
        </p:nvSpPr>
        <p:spPr bwMode="auto">
          <a:xfrm>
            <a:off x="2698178" y="1942798"/>
            <a:ext cx="6720424" cy="182908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4341624" y="4092048"/>
            <a:ext cx="193956" cy="50991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15361" y="4601962"/>
            <a:ext cx="703218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Create </a:t>
            </a:r>
            <a:r>
              <a:rPr lang="en-US" sz="2400" dirty="0" err="1" smtClean="0">
                <a:solidFill>
                  <a:srgbClr val="FF0000"/>
                </a:solidFill>
              </a:rPr>
              <a:t>FixedUpdate</a:t>
            </a:r>
            <a:r>
              <a:rPr lang="en-US" sz="2400" dirty="0" smtClean="0">
                <a:solidFill>
                  <a:srgbClr val="FF0000"/>
                </a:solidFill>
              </a:rPr>
              <a:t>() Method, add 1 line of code</a:t>
            </a:r>
          </a:p>
        </p:txBody>
      </p:sp>
    </p:spTree>
    <p:extLst>
      <p:ext uri="{BB962C8B-B14F-4D97-AF65-F5344CB8AC3E}">
        <p14:creationId xmlns:p14="http://schemas.microsoft.com/office/powerpoint/2010/main" val="3065623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02299" y="1149621"/>
            <a:ext cx="9840707" cy="465294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Movement Variable</a:t>
            </a:r>
            <a:endParaRPr lang="en-US" dirty="0"/>
          </a:p>
        </p:txBody>
      </p:sp>
      <p:sp>
        <p:nvSpPr>
          <p:cNvPr id="5" name="Rounded Rectangle 4"/>
          <p:cNvSpPr/>
          <p:nvPr/>
        </p:nvSpPr>
        <p:spPr bwMode="auto">
          <a:xfrm>
            <a:off x="2012043" y="3909671"/>
            <a:ext cx="8412388" cy="43786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1577514" y="4347539"/>
            <a:ext cx="708846" cy="200805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4639" y="6240432"/>
            <a:ext cx="718967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Type this </a:t>
            </a:r>
            <a:r>
              <a:rPr lang="en-US" sz="2400" i="1" dirty="0" smtClean="0">
                <a:solidFill>
                  <a:srgbClr val="FF0000"/>
                </a:solidFill>
              </a:rPr>
              <a:t>inside</a:t>
            </a:r>
            <a:r>
              <a:rPr lang="en-US" sz="2400" dirty="0" smtClean="0">
                <a:solidFill>
                  <a:srgbClr val="FF0000"/>
                </a:solidFill>
              </a:rPr>
              <a:t> the class </a:t>
            </a:r>
            <a:r>
              <a:rPr lang="en-US" sz="2400" i="1" dirty="0" smtClean="0">
                <a:solidFill>
                  <a:srgbClr val="FF0000"/>
                </a:solidFill>
              </a:rPr>
              <a:t>before</a:t>
            </a:r>
            <a:r>
              <a:rPr lang="en-US" sz="2400" dirty="0" smtClean="0">
                <a:solidFill>
                  <a:srgbClr val="FF0000"/>
                </a:solidFill>
              </a:rPr>
              <a:t> the Start() method</a:t>
            </a:r>
          </a:p>
        </p:txBody>
      </p:sp>
      <p:sp>
        <p:nvSpPr>
          <p:cNvPr id="13" name="Oval 12"/>
          <p:cNvSpPr/>
          <p:nvPr/>
        </p:nvSpPr>
        <p:spPr bwMode="auto">
          <a:xfrm>
            <a:off x="8504212" y="3148381"/>
            <a:ext cx="548634" cy="410700"/>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50128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531" y="2765750"/>
            <a:ext cx="9418217" cy="917575"/>
          </a:xfrm>
        </p:spPr>
        <p:txBody>
          <a:bodyPr/>
          <a:lstStyle/>
          <a:p>
            <a:pPr algn="ctr"/>
            <a:r>
              <a:rPr lang="en-US" dirty="0" smtClean="0"/>
              <a:t>Applying Items to Script Objects</a:t>
            </a:r>
            <a:endParaRPr lang="en-US" dirty="0"/>
          </a:p>
        </p:txBody>
      </p:sp>
    </p:spTree>
    <p:extLst>
      <p:ext uri="{BB962C8B-B14F-4D97-AF65-F5344CB8AC3E}">
        <p14:creationId xmlns:p14="http://schemas.microsoft.com/office/powerpoint/2010/main" val="622733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7312" y="1311274"/>
            <a:ext cx="7181850" cy="4371975"/>
          </a:xfrm>
          <a:prstGeom prst="rect">
            <a:avLst/>
          </a:prstGeom>
        </p:spPr>
      </p:pic>
      <p:sp>
        <p:nvSpPr>
          <p:cNvPr id="3" name="Title 2"/>
          <p:cNvSpPr>
            <a:spLocks noGrp="1"/>
          </p:cNvSpPr>
          <p:nvPr>
            <p:ph type="title"/>
          </p:nvPr>
        </p:nvSpPr>
        <p:spPr/>
        <p:txBody>
          <a:bodyPr/>
          <a:lstStyle/>
          <a:p>
            <a:r>
              <a:rPr lang="en-US" dirty="0" smtClean="0"/>
              <a:t>Apply “mount1” to Current Mountains</a:t>
            </a:r>
            <a:endParaRPr lang="en-US" dirty="0"/>
          </a:p>
        </p:txBody>
      </p:sp>
      <p:sp>
        <p:nvSpPr>
          <p:cNvPr id="5" name="Rounded Rectangle 4"/>
          <p:cNvSpPr/>
          <p:nvPr/>
        </p:nvSpPr>
        <p:spPr bwMode="auto">
          <a:xfrm>
            <a:off x="2522145" y="1779177"/>
            <a:ext cx="770044" cy="25506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1993252" y="2111378"/>
            <a:ext cx="484499" cy="215487"/>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4639" y="1592775"/>
            <a:ext cx="2352673"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Select “Cat” in </a:t>
            </a:r>
          </a:p>
          <a:p>
            <a:pPr>
              <a:lnSpc>
                <a:spcPct val="90000"/>
              </a:lnSpc>
              <a:spcAft>
                <a:spcPts val="600"/>
              </a:spcAft>
            </a:pPr>
            <a:r>
              <a:rPr lang="en-US" sz="2400" dirty="0" smtClean="0">
                <a:solidFill>
                  <a:srgbClr val="FF0000"/>
                </a:solidFill>
              </a:rPr>
              <a:t>Hierarchy</a:t>
            </a:r>
          </a:p>
        </p:txBody>
      </p:sp>
      <p:sp>
        <p:nvSpPr>
          <p:cNvPr id="11" name="TextBox 10"/>
          <p:cNvSpPr txBox="1"/>
          <p:nvPr/>
        </p:nvSpPr>
        <p:spPr>
          <a:xfrm>
            <a:off x="2772807" y="3951040"/>
            <a:ext cx="3376008"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Drag “mount1”</a:t>
            </a:r>
          </a:p>
          <a:p>
            <a:pPr>
              <a:lnSpc>
                <a:spcPct val="90000"/>
              </a:lnSpc>
              <a:spcAft>
                <a:spcPts val="600"/>
              </a:spcAft>
            </a:pPr>
            <a:r>
              <a:rPr lang="en-US" sz="2400" dirty="0" smtClean="0">
                <a:solidFill>
                  <a:srgbClr val="FF0000"/>
                </a:solidFill>
              </a:rPr>
              <a:t>to Current Mountains</a:t>
            </a:r>
          </a:p>
          <a:p>
            <a:pPr>
              <a:lnSpc>
                <a:spcPct val="90000"/>
              </a:lnSpc>
              <a:spcAft>
                <a:spcPts val="600"/>
              </a:spcAft>
            </a:pPr>
            <a:r>
              <a:rPr lang="en-US" sz="2400" i="1" dirty="0" smtClean="0">
                <a:solidFill>
                  <a:srgbClr val="FF0000"/>
                </a:solidFill>
              </a:rPr>
              <a:t>Under </a:t>
            </a:r>
            <a:r>
              <a:rPr lang="en-US" sz="2400" dirty="0" err="1" smtClean="0">
                <a:solidFill>
                  <a:srgbClr val="FF0000"/>
                </a:solidFill>
              </a:rPr>
              <a:t>GeneratorScript</a:t>
            </a:r>
            <a:endParaRPr lang="en-US" sz="2400" dirty="0" smtClean="0">
              <a:solidFill>
                <a:srgbClr val="FF0000"/>
              </a:solidFill>
            </a:endParaRPr>
          </a:p>
        </p:txBody>
      </p:sp>
      <p:sp>
        <p:nvSpPr>
          <p:cNvPr id="13" name="Rounded Rectangle 12"/>
          <p:cNvSpPr/>
          <p:nvPr/>
        </p:nvSpPr>
        <p:spPr bwMode="auto">
          <a:xfrm>
            <a:off x="2627661" y="2247080"/>
            <a:ext cx="770044" cy="25506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Curved Connector 13"/>
          <p:cNvCxnSpPr/>
          <p:nvPr/>
        </p:nvCxnSpPr>
        <p:spPr>
          <a:xfrm>
            <a:off x="3397705" y="2326865"/>
            <a:ext cx="3003410" cy="2267665"/>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auto">
          <a:xfrm>
            <a:off x="6354580" y="4565424"/>
            <a:ext cx="3454582" cy="57774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34159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3817" y="1311274"/>
            <a:ext cx="7325642" cy="5198006"/>
          </a:xfrm>
          <a:prstGeom prst="rect">
            <a:avLst/>
          </a:prstGeom>
        </p:spPr>
      </p:pic>
      <p:sp>
        <p:nvSpPr>
          <p:cNvPr id="3" name="Title 2"/>
          <p:cNvSpPr>
            <a:spLocks noGrp="1"/>
          </p:cNvSpPr>
          <p:nvPr>
            <p:ph type="title"/>
          </p:nvPr>
        </p:nvSpPr>
        <p:spPr/>
        <p:txBody>
          <a:bodyPr/>
          <a:lstStyle/>
          <a:p>
            <a:r>
              <a:rPr lang="en-US" dirty="0" smtClean="0"/>
              <a:t>Apply </a:t>
            </a:r>
            <a:r>
              <a:rPr lang="en-US" dirty="0" err="1" smtClean="0"/>
              <a:t>PreFab</a:t>
            </a:r>
            <a:r>
              <a:rPr lang="en-US" dirty="0" smtClean="0"/>
              <a:t> to Available Mountains</a:t>
            </a:r>
            <a:endParaRPr lang="en-US" dirty="0"/>
          </a:p>
        </p:txBody>
      </p:sp>
      <p:sp>
        <p:nvSpPr>
          <p:cNvPr id="5" name="Rounded Rectangle 4"/>
          <p:cNvSpPr/>
          <p:nvPr/>
        </p:nvSpPr>
        <p:spPr bwMode="auto">
          <a:xfrm>
            <a:off x="5613229" y="2474619"/>
            <a:ext cx="770044" cy="25506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288504" y="2390919"/>
            <a:ext cx="2352673"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Select “Cat” in </a:t>
            </a:r>
          </a:p>
          <a:p>
            <a:pPr>
              <a:lnSpc>
                <a:spcPct val="90000"/>
              </a:lnSpc>
              <a:spcAft>
                <a:spcPts val="600"/>
              </a:spcAft>
            </a:pPr>
            <a:r>
              <a:rPr lang="en-US" sz="2400" dirty="0" smtClean="0">
                <a:solidFill>
                  <a:srgbClr val="FF0000"/>
                </a:solidFill>
              </a:rPr>
              <a:t>Hierarchy</a:t>
            </a:r>
          </a:p>
        </p:txBody>
      </p:sp>
      <p:sp>
        <p:nvSpPr>
          <p:cNvPr id="11" name="TextBox 10"/>
          <p:cNvSpPr txBox="1"/>
          <p:nvPr/>
        </p:nvSpPr>
        <p:spPr>
          <a:xfrm>
            <a:off x="211770" y="3981814"/>
            <a:ext cx="3376008" cy="259763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Drag “mount1”</a:t>
            </a:r>
          </a:p>
          <a:p>
            <a:pPr>
              <a:lnSpc>
                <a:spcPct val="90000"/>
              </a:lnSpc>
              <a:spcAft>
                <a:spcPts val="600"/>
              </a:spcAft>
            </a:pPr>
            <a:r>
              <a:rPr lang="en-US" sz="2400" dirty="0" err="1" smtClean="0">
                <a:solidFill>
                  <a:srgbClr val="FF0000"/>
                </a:solidFill>
              </a:rPr>
              <a:t>PreFab</a:t>
            </a:r>
            <a:endParaRPr lang="en-US" sz="2400" dirty="0" smtClean="0">
              <a:solidFill>
                <a:srgbClr val="FF0000"/>
              </a:solidFill>
            </a:endParaRPr>
          </a:p>
          <a:p>
            <a:pPr>
              <a:lnSpc>
                <a:spcPct val="90000"/>
              </a:lnSpc>
              <a:spcAft>
                <a:spcPts val="600"/>
              </a:spcAft>
            </a:pPr>
            <a:r>
              <a:rPr lang="en-US" sz="2400" dirty="0" smtClean="0">
                <a:solidFill>
                  <a:srgbClr val="FF0000"/>
                </a:solidFill>
              </a:rPr>
              <a:t>to Available Mountains</a:t>
            </a:r>
          </a:p>
          <a:p>
            <a:pPr>
              <a:lnSpc>
                <a:spcPct val="90000"/>
              </a:lnSpc>
              <a:spcAft>
                <a:spcPts val="600"/>
              </a:spcAft>
            </a:pPr>
            <a:r>
              <a:rPr lang="en-US" sz="2400" i="1" dirty="0" smtClean="0">
                <a:solidFill>
                  <a:srgbClr val="FF0000"/>
                </a:solidFill>
              </a:rPr>
              <a:t>Under </a:t>
            </a:r>
          </a:p>
          <a:p>
            <a:pPr>
              <a:lnSpc>
                <a:spcPct val="90000"/>
              </a:lnSpc>
              <a:spcAft>
                <a:spcPts val="600"/>
              </a:spcAft>
            </a:pPr>
            <a:r>
              <a:rPr lang="en-US" sz="2400" dirty="0" err="1" smtClean="0">
                <a:solidFill>
                  <a:srgbClr val="FF0000"/>
                </a:solidFill>
              </a:rPr>
              <a:t>GeneratorScript</a:t>
            </a:r>
            <a:endParaRPr lang="en-US" sz="2400" dirty="0" smtClean="0">
              <a:solidFill>
                <a:srgbClr val="FF0000"/>
              </a:solidFill>
            </a:endParaRPr>
          </a:p>
        </p:txBody>
      </p:sp>
      <p:sp>
        <p:nvSpPr>
          <p:cNvPr id="13" name="Rounded Rectangle 12"/>
          <p:cNvSpPr/>
          <p:nvPr/>
        </p:nvSpPr>
        <p:spPr bwMode="auto">
          <a:xfrm>
            <a:off x="3728076" y="4442102"/>
            <a:ext cx="770044" cy="88394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Curved Connector 13"/>
          <p:cNvCxnSpPr>
            <a:stCxn id="13" idx="2"/>
          </p:cNvCxnSpPr>
          <p:nvPr/>
        </p:nvCxnSpPr>
        <p:spPr>
          <a:xfrm rot="5400000" flipH="1" flipV="1">
            <a:off x="5495264" y="3322923"/>
            <a:ext cx="620952" cy="3385285"/>
          </a:xfrm>
          <a:prstGeom prst="curvedConnector4">
            <a:avLst>
              <a:gd name="adj1" fmla="val -36814"/>
              <a:gd name="adj2" fmla="val 55687"/>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auto">
          <a:xfrm>
            <a:off x="7498382" y="4565424"/>
            <a:ext cx="2310779" cy="57774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57588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7312" y="1311274"/>
            <a:ext cx="7181850" cy="4371975"/>
          </a:xfrm>
          <a:prstGeom prst="rect">
            <a:avLst/>
          </a:prstGeom>
        </p:spPr>
      </p:pic>
      <p:sp>
        <p:nvSpPr>
          <p:cNvPr id="3" name="Title 2"/>
          <p:cNvSpPr>
            <a:spLocks noGrp="1"/>
          </p:cNvSpPr>
          <p:nvPr>
            <p:ph type="title"/>
          </p:nvPr>
        </p:nvSpPr>
        <p:spPr/>
        <p:txBody>
          <a:bodyPr/>
          <a:lstStyle/>
          <a:p>
            <a:r>
              <a:rPr lang="en-US" dirty="0" smtClean="0"/>
              <a:t>Optional: Remove Extra Mountains</a:t>
            </a:r>
            <a:endParaRPr lang="en-US" dirty="0"/>
          </a:p>
        </p:txBody>
      </p:sp>
      <p:cxnSp>
        <p:nvCxnSpPr>
          <p:cNvPr id="15" name="Straight Arrow Connector 14"/>
          <p:cNvCxnSpPr/>
          <p:nvPr/>
        </p:nvCxnSpPr>
        <p:spPr>
          <a:xfrm flipV="1">
            <a:off x="1993252" y="2111378"/>
            <a:ext cx="484499" cy="215487"/>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4639" y="2526059"/>
            <a:ext cx="2352673" cy="341632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Do you have </a:t>
            </a:r>
          </a:p>
          <a:p>
            <a:pPr>
              <a:lnSpc>
                <a:spcPct val="90000"/>
              </a:lnSpc>
              <a:spcAft>
                <a:spcPts val="600"/>
              </a:spcAft>
            </a:pPr>
            <a:r>
              <a:rPr lang="en-US" sz="2400" dirty="0" smtClean="0">
                <a:solidFill>
                  <a:srgbClr val="FF0000"/>
                </a:solidFill>
              </a:rPr>
              <a:t>extra mountains</a:t>
            </a:r>
          </a:p>
          <a:p>
            <a:pPr>
              <a:lnSpc>
                <a:spcPct val="90000"/>
              </a:lnSpc>
              <a:spcAft>
                <a:spcPts val="600"/>
              </a:spcAft>
            </a:pPr>
            <a:r>
              <a:rPr lang="en-US" sz="2400" dirty="0" smtClean="0">
                <a:solidFill>
                  <a:srgbClr val="FF0000"/>
                </a:solidFill>
              </a:rPr>
              <a:t>in hierarchy?</a:t>
            </a:r>
          </a:p>
          <a:p>
            <a:pPr>
              <a:lnSpc>
                <a:spcPct val="90000"/>
              </a:lnSpc>
              <a:spcAft>
                <a:spcPts val="600"/>
              </a:spcAft>
            </a:pPr>
            <a:r>
              <a:rPr lang="en-US" sz="2400" dirty="0" smtClean="0">
                <a:solidFill>
                  <a:srgbClr val="FF0000"/>
                </a:solidFill>
              </a:rPr>
              <a:t>(not part of</a:t>
            </a:r>
          </a:p>
          <a:p>
            <a:pPr>
              <a:lnSpc>
                <a:spcPct val="90000"/>
              </a:lnSpc>
              <a:spcAft>
                <a:spcPts val="600"/>
              </a:spcAft>
            </a:pPr>
            <a:r>
              <a:rPr lang="en-US" sz="2400" dirty="0" smtClean="0">
                <a:solidFill>
                  <a:srgbClr val="FF0000"/>
                </a:solidFill>
              </a:rPr>
              <a:t>“mount1”)</a:t>
            </a:r>
          </a:p>
          <a:p>
            <a:pPr>
              <a:lnSpc>
                <a:spcPct val="90000"/>
              </a:lnSpc>
              <a:spcAft>
                <a:spcPts val="600"/>
              </a:spcAft>
            </a:pPr>
            <a:endParaRPr lang="en-US" sz="2400" dirty="0">
              <a:solidFill>
                <a:srgbClr val="FF0000"/>
              </a:solidFill>
            </a:endParaRPr>
          </a:p>
          <a:p>
            <a:pPr>
              <a:lnSpc>
                <a:spcPct val="90000"/>
              </a:lnSpc>
              <a:spcAft>
                <a:spcPts val="600"/>
              </a:spcAft>
            </a:pPr>
            <a:r>
              <a:rPr lang="en-US" sz="2400" dirty="0" smtClean="0">
                <a:solidFill>
                  <a:srgbClr val="FF0000"/>
                </a:solidFill>
              </a:rPr>
              <a:t>Remove them!</a:t>
            </a:r>
          </a:p>
        </p:txBody>
      </p:sp>
      <p:sp>
        <p:nvSpPr>
          <p:cNvPr id="13" name="Rounded Rectangle 12"/>
          <p:cNvSpPr/>
          <p:nvPr/>
        </p:nvSpPr>
        <p:spPr bwMode="auto">
          <a:xfrm>
            <a:off x="2717627" y="2077048"/>
            <a:ext cx="770044" cy="25506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2840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3434"/>
          <a:stretch/>
        </p:blipFill>
        <p:spPr>
          <a:xfrm>
            <a:off x="480776" y="1173907"/>
            <a:ext cx="7200485" cy="5432281"/>
          </a:xfrm>
          <a:prstGeom prst="rect">
            <a:avLst/>
          </a:prstGeom>
        </p:spPr>
      </p:pic>
      <p:sp>
        <p:nvSpPr>
          <p:cNvPr id="3" name="Title 2"/>
          <p:cNvSpPr>
            <a:spLocks noGrp="1"/>
          </p:cNvSpPr>
          <p:nvPr>
            <p:ph type="title"/>
          </p:nvPr>
        </p:nvSpPr>
        <p:spPr>
          <a:xfrm>
            <a:off x="274639" y="295274"/>
            <a:ext cx="4663452" cy="917575"/>
          </a:xfrm>
        </p:spPr>
        <p:txBody>
          <a:bodyPr/>
          <a:lstStyle/>
          <a:p>
            <a:r>
              <a:rPr lang="en-US" dirty="0" smtClean="0"/>
              <a:t>Run the Game!</a:t>
            </a:r>
            <a:endParaRPr lang="en-US" dirty="0"/>
          </a:p>
        </p:txBody>
      </p:sp>
      <p:sp>
        <p:nvSpPr>
          <p:cNvPr id="8" name="Rounded Rectangle 7"/>
          <p:cNvSpPr/>
          <p:nvPr/>
        </p:nvSpPr>
        <p:spPr bwMode="auto">
          <a:xfrm>
            <a:off x="5389101" y="1469824"/>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6126798" y="272123"/>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5753673" y="809941"/>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93834" y="2857189"/>
            <a:ext cx="2830711"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The background</a:t>
            </a:r>
          </a:p>
          <a:p>
            <a:pPr algn="ctr">
              <a:lnSpc>
                <a:spcPct val="90000"/>
              </a:lnSpc>
              <a:spcAft>
                <a:spcPts val="600"/>
              </a:spcAft>
            </a:pPr>
            <a:r>
              <a:rPr lang="en-US" sz="2400" dirty="0" smtClean="0">
                <a:solidFill>
                  <a:srgbClr val="FF0000"/>
                </a:solidFill>
              </a:rPr>
              <a:t>should scroll now!</a:t>
            </a:r>
          </a:p>
        </p:txBody>
      </p:sp>
    </p:spTree>
    <p:extLst>
      <p:ext uri="{BB962C8B-B14F-4D97-AF65-F5344CB8AC3E}">
        <p14:creationId xmlns:p14="http://schemas.microsoft.com/office/powerpoint/2010/main" val="393074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Part 2</a:t>
            </a:r>
            <a:endParaRPr lang="en-US"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973" y="1212848"/>
            <a:ext cx="8687664" cy="502758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Update Velocity</a:t>
            </a:r>
            <a:endParaRPr lang="en-US" dirty="0"/>
          </a:p>
        </p:txBody>
      </p:sp>
      <p:sp>
        <p:nvSpPr>
          <p:cNvPr id="5" name="Rounded Rectangle 4"/>
          <p:cNvSpPr/>
          <p:nvPr/>
        </p:nvSpPr>
        <p:spPr bwMode="auto">
          <a:xfrm>
            <a:off x="2286359" y="4411652"/>
            <a:ext cx="6493399" cy="100582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H="1">
            <a:off x="8229895" y="4398534"/>
            <a:ext cx="996302" cy="28743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08139" y="3975195"/>
            <a:ext cx="3107696" cy="226523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Type these 3 lines </a:t>
            </a:r>
          </a:p>
          <a:p>
            <a:pPr>
              <a:lnSpc>
                <a:spcPct val="90000"/>
              </a:lnSpc>
              <a:spcAft>
                <a:spcPts val="600"/>
              </a:spcAft>
            </a:pPr>
            <a:endParaRPr lang="en-US" sz="2400" i="1" dirty="0" smtClean="0">
              <a:solidFill>
                <a:srgbClr val="FF0000"/>
              </a:solidFill>
            </a:endParaRPr>
          </a:p>
          <a:p>
            <a:pPr>
              <a:lnSpc>
                <a:spcPct val="90000"/>
              </a:lnSpc>
              <a:spcAft>
                <a:spcPts val="600"/>
              </a:spcAft>
            </a:pPr>
            <a:r>
              <a:rPr lang="en-US" sz="2400" i="1" dirty="0" smtClean="0">
                <a:solidFill>
                  <a:srgbClr val="FF0000"/>
                </a:solidFill>
              </a:rPr>
              <a:t>inside </a:t>
            </a:r>
            <a:r>
              <a:rPr lang="en-US" sz="2400" dirty="0" err="1" smtClean="0">
                <a:solidFill>
                  <a:srgbClr val="FF0000"/>
                </a:solidFill>
              </a:rPr>
              <a:t>FixedUpdate</a:t>
            </a:r>
            <a:r>
              <a:rPr lang="en-US" sz="2400" dirty="0" smtClean="0">
                <a:solidFill>
                  <a:srgbClr val="FF0000"/>
                </a:solidFill>
              </a:rPr>
              <a:t>()</a:t>
            </a:r>
          </a:p>
          <a:p>
            <a:pPr>
              <a:lnSpc>
                <a:spcPct val="90000"/>
              </a:lnSpc>
              <a:spcAft>
                <a:spcPts val="600"/>
              </a:spcAft>
            </a:pPr>
            <a:endParaRPr lang="en-US" sz="2400" i="1" dirty="0" smtClean="0">
              <a:solidFill>
                <a:srgbClr val="FF0000"/>
              </a:solidFill>
            </a:endParaRPr>
          </a:p>
          <a:p>
            <a:pPr>
              <a:lnSpc>
                <a:spcPct val="90000"/>
              </a:lnSpc>
              <a:spcAft>
                <a:spcPts val="600"/>
              </a:spcAft>
            </a:pPr>
            <a:r>
              <a:rPr lang="en-US" sz="2400" i="1" dirty="0" smtClean="0">
                <a:solidFill>
                  <a:srgbClr val="FF0000"/>
                </a:solidFill>
              </a:rPr>
              <a:t>just before it ends</a:t>
            </a:r>
            <a:endParaRPr lang="en-US" sz="2400" dirty="0" smtClean="0">
              <a:solidFill>
                <a:srgbClr val="FF0000"/>
              </a:solidFill>
            </a:endParaRPr>
          </a:p>
        </p:txBody>
      </p:sp>
      <p:sp>
        <p:nvSpPr>
          <p:cNvPr id="6" name="Oval 5"/>
          <p:cNvSpPr/>
          <p:nvPr/>
        </p:nvSpPr>
        <p:spPr bwMode="auto">
          <a:xfrm>
            <a:off x="1737726" y="2308555"/>
            <a:ext cx="548634" cy="410700"/>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a:off x="1707606" y="5317033"/>
            <a:ext cx="548634" cy="410700"/>
          </a:xfrm>
          <a:prstGeom prst="ellipse">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Arrow Connector 12"/>
          <p:cNvCxnSpPr/>
          <p:nvPr/>
        </p:nvCxnSpPr>
        <p:spPr>
          <a:xfrm flipH="1" flipV="1">
            <a:off x="2459202" y="5675165"/>
            <a:ext cx="6766995" cy="19951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32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57580" y="1497471"/>
            <a:ext cx="8888065" cy="5201376"/>
          </a:xfrm>
          <a:prstGeom prst="rect">
            <a:avLst/>
          </a:prstGeom>
        </p:spPr>
      </p:pic>
      <p:sp>
        <p:nvSpPr>
          <p:cNvPr id="3" name="Title 2"/>
          <p:cNvSpPr>
            <a:spLocks noGrp="1"/>
          </p:cNvSpPr>
          <p:nvPr>
            <p:ph type="title"/>
          </p:nvPr>
        </p:nvSpPr>
        <p:spPr/>
        <p:txBody>
          <a:bodyPr/>
          <a:lstStyle/>
          <a:p>
            <a:r>
              <a:rPr lang="en-US" dirty="0" smtClean="0"/>
              <a:t>Run the Game!</a:t>
            </a:r>
            <a:endParaRPr lang="en-US" dirty="0"/>
          </a:p>
        </p:txBody>
      </p:sp>
      <p:sp>
        <p:nvSpPr>
          <p:cNvPr id="8" name="Rounded Rectangle 7"/>
          <p:cNvSpPr/>
          <p:nvPr/>
        </p:nvSpPr>
        <p:spPr bwMode="auto">
          <a:xfrm>
            <a:off x="4938091" y="1942799"/>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5675788" y="745098"/>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5302663" y="1282916"/>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84358" y="2613196"/>
            <a:ext cx="1630896" cy="1446550"/>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Where</a:t>
            </a:r>
          </a:p>
          <a:p>
            <a:pPr algn="ctr">
              <a:lnSpc>
                <a:spcPct val="90000"/>
              </a:lnSpc>
              <a:spcAft>
                <a:spcPts val="600"/>
              </a:spcAft>
            </a:pPr>
            <a:r>
              <a:rPr lang="en-US" sz="2400" dirty="0" smtClean="0">
                <a:solidFill>
                  <a:srgbClr val="FF0000"/>
                </a:solidFill>
              </a:rPr>
              <a:t>does the </a:t>
            </a:r>
          </a:p>
          <a:p>
            <a:pPr algn="ctr">
              <a:lnSpc>
                <a:spcPct val="90000"/>
              </a:lnSpc>
              <a:spcAft>
                <a:spcPts val="600"/>
              </a:spcAft>
            </a:pPr>
            <a:r>
              <a:rPr lang="en-US" sz="2400" dirty="0" smtClean="0">
                <a:solidFill>
                  <a:srgbClr val="FF0000"/>
                </a:solidFill>
              </a:rPr>
              <a:t>cat go?</a:t>
            </a:r>
          </a:p>
        </p:txBody>
      </p:sp>
    </p:spTree>
    <p:extLst>
      <p:ext uri="{BB962C8B-B14F-4D97-AF65-F5344CB8AC3E}">
        <p14:creationId xmlns:p14="http://schemas.microsoft.com/office/powerpoint/2010/main" val="3164072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54848" y="2765750"/>
            <a:ext cx="9143900" cy="917575"/>
          </a:xfrm>
        </p:spPr>
        <p:txBody>
          <a:bodyPr/>
          <a:lstStyle/>
          <a:p>
            <a:pPr algn="ctr"/>
            <a:r>
              <a:rPr lang="en-US" dirty="0" smtClean="0"/>
              <a:t>Directing the Camera</a:t>
            </a:r>
            <a:endParaRPr lang="en-US" dirty="0"/>
          </a:p>
        </p:txBody>
      </p:sp>
    </p:spTree>
    <p:extLst>
      <p:ext uri="{BB962C8B-B14F-4D97-AF65-F5344CB8AC3E}">
        <p14:creationId xmlns:p14="http://schemas.microsoft.com/office/powerpoint/2010/main" val="355313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15505" y="3181191"/>
            <a:ext cx="4525031" cy="2467165"/>
          </a:xfrm>
          <a:prstGeom prst="rect">
            <a:avLst/>
          </a:prstGeom>
        </p:spPr>
      </p:pic>
      <p:pic>
        <p:nvPicPr>
          <p:cNvPr id="2" name="Picture 1"/>
          <p:cNvPicPr>
            <a:picLocks noChangeAspect="1"/>
          </p:cNvPicPr>
          <p:nvPr/>
        </p:nvPicPr>
        <p:blipFill>
          <a:blip r:embed="rId3"/>
          <a:stretch>
            <a:fillRect/>
          </a:stretch>
        </p:blipFill>
        <p:spPr>
          <a:xfrm>
            <a:off x="625365" y="1721184"/>
            <a:ext cx="5772956" cy="3953427"/>
          </a:xfrm>
          <a:prstGeom prst="rect">
            <a:avLst/>
          </a:prstGeom>
        </p:spPr>
      </p:pic>
      <p:sp>
        <p:nvSpPr>
          <p:cNvPr id="3" name="Title 2"/>
          <p:cNvSpPr>
            <a:spLocks noGrp="1"/>
          </p:cNvSpPr>
          <p:nvPr>
            <p:ph type="title"/>
          </p:nvPr>
        </p:nvSpPr>
        <p:spPr/>
        <p:txBody>
          <a:bodyPr/>
          <a:lstStyle/>
          <a:p>
            <a:r>
              <a:rPr lang="en-US" dirty="0" smtClean="0"/>
              <a:t>Create </a:t>
            </a:r>
            <a:r>
              <a:rPr lang="en-US" dirty="0" err="1" smtClean="0"/>
              <a:t>CameraFollow</a:t>
            </a:r>
            <a:r>
              <a:rPr lang="en-US" dirty="0" smtClean="0"/>
              <a:t> Script</a:t>
            </a:r>
            <a:endParaRPr lang="en-US" dirty="0"/>
          </a:p>
        </p:txBody>
      </p:sp>
      <p:sp>
        <p:nvSpPr>
          <p:cNvPr id="17" name="Rounded Rectangle 16"/>
          <p:cNvSpPr/>
          <p:nvPr/>
        </p:nvSpPr>
        <p:spPr bwMode="auto">
          <a:xfrm>
            <a:off x="549019" y="4777408"/>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274639" y="5996034"/>
            <a:ext cx="61913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Right-click Scripts, click Create </a:t>
            </a:r>
            <a:r>
              <a:rPr lang="en-US" sz="2400" dirty="0" smtClean="0">
                <a:solidFill>
                  <a:srgbClr val="FF0000"/>
                </a:solidFill>
                <a:sym typeface="Wingdings" panose="05000000000000000000" pitchFamily="2" charset="2"/>
              </a:rPr>
              <a:t> C# Script</a:t>
            </a:r>
            <a:endParaRPr lang="en-US" sz="2400" dirty="0" smtClean="0">
              <a:solidFill>
                <a:srgbClr val="FF0000"/>
              </a:solidFill>
            </a:endParaRPr>
          </a:p>
        </p:txBody>
      </p:sp>
      <p:sp>
        <p:nvSpPr>
          <p:cNvPr id="8" name="TextBox 7"/>
          <p:cNvSpPr txBox="1"/>
          <p:nvPr/>
        </p:nvSpPr>
        <p:spPr>
          <a:xfrm>
            <a:off x="7735047" y="5996034"/>
            <a:ext cx="36859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Name it “</a:t>
            </a:r>
            <a:r>
              <a:rPr lang="en-US" sz="2400" dirty="0" err="1" smtClean="0">
                <a:solidFill>
                  <a:srgbClr val="FF0000"/>
                </a:solidFill>
              </a:rPr>
              <a:t>CameraFollow</a:t>
            </a:r>
            <a:r>
              <a:rPr lang="en-US" sz="2400" dirty="0" smtClean="0">
                <a:solidFill>
                  <a:srgbClr val="FF0000"/>
                </a:solidFill>
              </a:rPr>
              <a:t>”</a:t>
            </a:r>
          </a:p>
        </p:txBody>
      </p:sp>
      <p:sp>
        <p:nvSpPr>
          <p:cNvPr id="9" name="Rounded Rectangle 8"/>
          <p:cNvSpPr/>
          <p:nvPr/>
        </p:nvSpPr>
        <p:spPr bwMode="auto">
          <a:xfrm>
            <a:off x="1554848" y="1851360"/>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3969397" y="2356539"/>
            <a:ext cx="1244195"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9578297" y="3932582"/>
            <a:ext cx="1120451" cy="111914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07894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11554" y="1386430"/>
            <a:ext cx="8413509" cy="4820323"/>
          </a:xfrm>
          <a:prstGeom prst="rect">
            <a:avLst/>
          </a:prstGeom>
        </p:spPr>
      </p:pic>
      <p:sp>
        <p:nvSpPr>
          <p:cNvPr id="3" name="Title 2"/>
          <p:cNvSpPr>
            <a:spLocks noGrp="1"/>
          </p:cNvSpPr>
          <p:nvPr>
            <p:ph type="title"/>
          </p:nvPr>
        </p:nvSpPr>
        <p:spPr/>
        <p:txBody>
          <a:bodyPr/>
          <a:lstStyle/>
          <a:p>
            <a:r>
              <a:rPr lang="en-US" dirty="0" smtClean="0"/>
              <a:t>Apply Script to Camera</a:t>
            </a:r>
            <a:endParaRPr lang="en-US" dirty="0"/>
          </a:p>
        </p:txBody>
      </p:sp>
      <p:sp>
        <p:nvSpPr>
          <p:cNvPr id="6" name="Rounded Rectangle 5"/>
          <p:cNvSpPr/>
          <p:nvPr/>
        </p:nvSpPr>
        <p:spPr bwMode="auto">
          <a:xfrm>
            <a:off x="1280531" y="4228774"/>
            <a:ext cx="822951" cy="91439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Curved Connector 6"/>
          <p:cNvCxnSpPr>
            <a:stCxn id="6" idx="3"/>
          </p:cNvCxnSpPr>
          <p:nvPr/>
        </p:nvCxnSpPr>
        <p:spPr>
          <a:xfrm flipV="1">
            <a:off x="2103482" y="2399995"/>
            <a:ext cx="2534431" cy="2285974"/>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40823" y="4380305"/>
            <a:ext cx="2174313"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a:t>
            </a:r>
          </a:p>
          <a:p>
            <a:pPr>
              <a:lnSpc>
                <a:spcPct val="90000"/>
              </a:lnSpc>
              <a:spcAft>
                <a:spcPts val="600"/>
              </a:spcAft>
            </a:pPr>
            <a:r>
              <a:rPr lang="en-US" sz="2400" dirty="0" smtClean="0">
                <a:solidFill>
                  <a:srgbClr val="FF0000"/>
                </a:solidFill>
              </a:rPr>
              <a:t>Script to</a:t>
            </a:r>
          </a:p>
          <a:p>
            <a:pPr>
              <a:lnSpc>
                <a:spcPct val="90000"/>
              </a:lnSpc>
              <a:spcAft>
                <a:spcPts val="600"/>
              </a:spcAft>
            </a:pPr>
            <a:r>
              <a:rPr lang="en-US" sz="2400" dirty="0" smtClean="0">
                <a:solidFill>
                  <a:srgbClr val="FF0000"/>
                </a:solidFill>
              </a:rPr>
              <a:t>Main Camera</a:t>
            </a:r>
          </a:p>
        </p:txBody>
      </p:sp>
      <p:sp>
        <p:nvSpPr>
          <p:cNvPr id="17" name="Rounded Rectangle 16"/>
          <p:cNvSpPr/>
          <p:nvPr/>
        </p:nvSpPr>
        <p:spPr bwMode="auto">
          <a:xfrm>
            <a:off x="4777801" y="2265210"/>
            <a:ext cx="1097447" cy="26957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343984" y="5240303"/>
            <a:ext cx="936548" cy="17533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6401115" y="3665140"/>
            <a:ext cx="2560292" cy="48719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9057581" y="3390132"/>
            <a:ext cx="2078133"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Script </a:t>
            </a:r>
          </a:p>
          <a:p>
            <a:pPr>
              <a:lnSpc>
                <a:spcPct val="90000"/>
              </a:lnSpc>
              <a:spcAft>
                <a:spcPts val="600"/>
              </a:spcAft>
            </a:pPr>
            <a:r>
              <a:rPr lang="en-US" sz="2400" dirty="0" smtClean="0">
                <a:solidFill>
                  <a:srgbClr val="FF0000"/>
                </a:solidFill>
              </a:rPr>
              <a:t>Component</a:t>
            </a:r>
          </a:p>
        </p:txBody>
      </p:sp>
    </p:spTree>
    <p:extLst>
      <p:ext uri="{BB962C8B-B14F-4D97-AF65-F5344CB8AC3E}">
        <p14:creationId xmlns:p14="http://schemas.microsoft.com/office/powerpoint/2010/main" val="933081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http://purl.org/dc/elements/1.1/"/>
    <ds:schemaRef ds:uri="cbf749eb-5fb0-4c75-b7cd-eb7d18649fd5"/>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23623</TotalTime>
  <Words>815</Words>
  <Application>Microsoft Office PowerPoint</Application>
  <PresentationFormat>Custom</PresentationFormat>
  <Paragraphs>198</Paragraphs>
  <Slides>45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Segoe UI</vt:lpstr>
      <vt:lpstr>Segoe UI Light</vt:lpstr>
      <vt:lpstr>Wingdings</vt:lpstr>
      <vt:lpstr>MSVID_White_16x9_2012-08-18</vt:lpstr>
      <vt:lpstr>Unity 2D: Step by Step, Part 2</vt:lpstr>
      <vt:lpstr>Moving the Cat</vt:lpstr>
      <vt:lpstr>Launch CatController Script</vt:lpstr>
      <vt:lpstr>Add Movement Variable</vt:lpstr>
      <vt:lpstr>Update Velocity</vt:lpstr>
      <vt:lpstr>Run the Game!</vt:lpstr>
      <vt:lpstr>Directing the Camera</vt:lpstr>
      <vt:lpstr>Create CameraFollow Script</vt:lpstr>
      <vt:lpstr>Apply Script to Camera</vt:lpstr>
      <vt:lpstr>Launch CameraFollow Script</vt:lpstr>
      <vt:lpstr>Add GameObject to Follow</vt:lpstr>
      <vt:lpstr>Update Camera Position</vt:lpstr>
      <vt:lpstr>Verify Empty Target Object for Camera</vt:lpstr>
      <vt:lpstr>Assign Cat to Target Object</vt:lpstr>
      <vt:lpstr>Run the Game!</vt:lpstr>
      <vt:lpstr>Repositioning the Cat</vt:lpstr>
      <vt:lpstr>Set the Cat’s Transform Position</vt:lpstr>
      <vt:lpstr>Add Distance to CameraFollow Script</vt:lpstr>
      <vt:lpstr>Initialize the Distance</vt:lpstr>
      <vt:lpstr>Add Target in Update Method</vt:lpstr>
      <vt:lpstr>Run the Game!</vt:lpstr>
      <vt:lpstr>Prefabs</vt:lpstr>
      <vt:lpstr>Create Empty Game Object</vt:lpstr>
      <vt:lpstr>Rename and Reposition GameObject</vt:lpstr>
      <vt:lpstr>Drag Backgrounds Into “mount1” </vt:lpstr>
      <vt:lpstr>Create “Prefabs” Folder</vt:lpstr>
      <vt:lpstr>Drag “mount1” into Prefabs Folder</vt:lpstr>
      <vt:lpstr>Scrolling the Mountains</vt:lpstr>
      <vt:lpstr>Create “GeneratorScript” Script</vt:lpstr>
      <vt:lpstr>Apply “GeneratorScript” to Cat</vt:lpstr>
      <vt:lpstr>Launch “GeneratorScript” Script</vt:lpstr>
      <vt:lpstr>Update “GeneratorScript” Script</vt:lpstr>
      <vt:lpstr>Update Start() Method</vt:lpstr>
      <vt:lpstr>Adding Endless Mountains</vt:lpstr>
      <vt:lpstr>Write AddMountains() Method</vt:lpstr>
      <vt:lpstr>Write GenerateMountainIfRequired() </vt:lpstr>
      <vt:lpstr>GenerateMountainIfRequired() …continued…</vt:lpstr>
      <vt:lpstr>GenerateMountainIfRequired() … done!</vt:lpstr>
      <vt:lpstr>Finally, add FixedUpdate() method</vt:lpstr>
      <vt:lpstr>Applying Items to Script Objects</vt:lpstr>
      <vt:lpstr>Apply “mount1” to Current Mountains</vt:lpstr>
      <vt:lpstr>Apply PreFab to Available Mountains</vt:lpstr>
      <vt:lpstr>Optional: Remove Extra Mountains</vt:lpstr>
      <vt:lpstr>Run the Game!</vt:lpstr>
      <vt:lpstr>End of Part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415</cp:revision>
  <dcterms:created xsi:type="dcterms:W3CDTF">2012-05-22T07:38:31Z</dcterms:created>
  <dcterms:modified xsi:type="dcterms:W3CDTF">2014-12-07T17:17:07Z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