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55"/>
  </p:notesMasterIdLst>
  <p:handoutMasterIdLst>
    <p:handoutMasterId r:id="rId56"/>
  </p:handoutMasterIdLst>
  <p:sldIdLst>
    <p:sldId id="256" r:id="rId5"/>
    <p:sldId id="299" r:id="rId6"/>
    <p:sldId id="309" r:id="rId7"/>
    <p:sldId id="322" r:id="rId8"/>
    <p:sldId id="323" r:id="rId9"/>
    <p:sldId id="324" r:id="rId10"/>
    <p:sldId id="325" r:id="rId11"/>
    <p:sldId id="326" r:id="rId12"/>
    <p:sldId id="327" r:id="rId13"/>
    <p:sldId id="328" r:id="rId14"/>
    <p:sldId id="329" r:id="rId15"/>
    <p:sldId id="330" r:id="rId16"/>
    <p:sldId id="332" r:id="rId17"/>
    <p:sldId id="331" r:id="rId18"/>
    <p:sldId id="310" r:id="rId19"/>
    <p:sldId id="311" r:id="rId20"/>
    <p:sldId id="334" r:id="rId21"/>
    <p:sldId id="335" r:id="rId22"/>
    <p:sldId id="336" r:id="rId23"/>
    <p:sldId id="333" r:id="rId24"/>
    <p:sldId id="346" r:id="rId25"/>
    <p:sldId id="337" r:id="rId26"/>
    <p:sldId id="338" r:id="rId27"/>
    <p:sldId id="339" r:id="rId28"/>
    <p:sldId id="340" r:id="rId29"/>
    <p:sldId id="341" r:id="rId30"/>
    <p:sldId id="342" r:id="rId31"/>
    <p:sldId id="343" r:id="rId32"/>
    <p:sldId id="345" r:id="rId33"/>
    <p:sldId id="347" r:id="rId34"/>
    <p:sldId id="348" r:id="rId35"/>
    <p:sldId id="349" r:id="rId36"/>
    <p:sldId id="350" r:id="rId37"/>
    <p:sldId id="351" r:id="rId38"/>
    <p:sldId id="352" r:id="rId39"/>
    <p:sldId id="353" r:id="rId40"/>
    <p:sldId id="354" r:id="rId41"/>
    <p:sldId id="355" r:id="rId42"/>
    <p:sldId id="356" r:id="rId43"/>
    <p:sldId id="357" r:id="rId44"/>
    <p:sldId id="358" r:id="rId45"/>
    <p:sldId id="359" r:id="rId46"/>
    <p:sldId id="360" r:id="rId47"/>
    <p:sldId id="361" r:id="rId48"/>
    <p:sldId id="312" r:id="rId49"/>
    <p:sldId id="364" r:id="rId50"/>
    <p:sldId id="365" r:id="rId51"/>
    <p:sldId id="366" r:id="rId52"/>
    <p:sldId id="367" r:id="rId53"/>
    <p:sldId id="296" r:id="rId54"/>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9">
          <p15:clr>
            <a:srgbClr val="A4A3A4"/>
          </p15:clr>
        </p15:guide>
        <p15:guide id="6" orient="horz" pos="3643">
          <p15:clr>
            <a:srgbClr val="A4A3A4"/>
          </p15:clr>
        </p15:guide>
        <p15:guide id="7" orient="horz" pos="3067">
          <p15:clr>
            <a:srgbClr val="A4A3A4"/>
          </p15:clr>
        </p15:guide>
        <p15:guide id="8" orient="horz" pos="1915">
          <p15:clr>
            <a:srgbClr val="A4A3A4"/>
          </p15:clr>
        </p15:guide>
        <p15:guide id="9" pos="173">
          <p15:clr>
            <a:srgbClr val="A4A3A4"/>
          </p15:clr>
        </p15:guide>
        <p15:guide id="10" pos="1325">
          <p15:clr>
            <a:srgbClr val="A4A3A4"/>
          </p15:clr>
        </p15:guide>
        <p15:guide id="11" pos="7661">
          <p15:clr>
            <a:srgbClr val="A4A3A4"/>
          </p15:clr>
        </p15:guide>
        <p15:guide id="12" pos="749">
          <p15:clr>
            <a:srgbClr val="A4A3A4"/>
          </p15:clr>
        </p15:guide>
        <p15:guide id="13" pos="7085">
          <p15:clr>
            <a:srgbClr val="A4A3A4"/>
          </p15:clr>
        </p15:guide>
        <p15:guide id="14" pos="3629">
          <p15:clr>
            <a:srgbClr val="A4A3A4"/>
          </p15:clr>
        </p15:guide>
        <p15:guide id="15" pos="1901">
          <p15:clr>
            <a:srgbClr val="A4A3A4"/>
          </p15:clr>
        </p15:guide>
        <p15:guide id="16" pos="2477">
          <p15:clr>
            <a:srgbClr val="A4A3A4"/>
          </p15:clr>
        </p15:guide>
        <p15:guide id="17" pos="4205">
          <p15:clr>
            <a:srgbClr val="A4A3A4"/>
          </p15:clr>
        </p15:guide>
        <p15:guide id="18" pos="4781">
          <p15:clr>
            <a:srgbClr val="A4A3A4"/>
          </p15:clr>
        </p15:guide>
        <p15:guide id="19" pos="5357">
          <p15:clr>
            <a:srgbClr val="A4A3A4"/>
          </p15:clr>
        </p15:guide>
        <p15:guide id="20" pos="5933">
          <p15:clr>
            <a:srgbClr val="A4A3A4"/>
          </p15:clr>
        </p15:guide>
        <p15:guide id="21" pos="6509">
          <p15:clr>
            <a:srgbClr val="A4A3A4"/>
          </p15:clr>
        </p15:guide>
        <p15:guide id="22"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2" clrIdx="1"/>
  <p:cmAuthor id="2" name="Shahed Chowdhuri" initials="SC" lastIdx="2" clrIdx="2">
    <p:extLst>
      <p:ext uri="{19B8F6BF-5375-455C-9EA6-DF929625EA0E}">
        <p15:presenceInfo xmlns:p15="http://schemas.microsoft.com/office/powerpoint/2012/main" userId="S-1-5-21-124525095-708259637-1543119021-14262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107C10"/>
    <a:srgbClr val="333333"/>
    <a:srgbClr val="442359"/>
    <a:srgbClr val="505050"/>
    <a:srgbClr val="00FFFF"/>
    <a:srgbClr val="CC00CC"/>
    <a:srgbClr val="5F5F5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74" autoAdjust="0"/>
    <p:restoredTop sz="93398" autoAdjust="0"/>
  </p:normalViewPr>
  <p:slideViewPr>
    <p:cSldViewPr>
      <p:cViewPr varScale="1">
        <p:scale>
          <a:sx n="58" d="100"/>
          <a:sy n="58" d="100"/>
        </p:scale>
        <p:origin x="808" y="40"/>
      </p:cViewPr>
      <p:guideLst>
        <p:guide orient="horz" pos="187"/>
        <p:guide orient="horz" pos="763"/>
        <p:guide orient="horz" pos="1339"/>
        <p:guide orient="horz" pos="2491"/>
        <p:guide orient="horz" pos="4219"/>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p:scale>
          <a:sx n="268" d="100"/>
          <a:sy n="268" d="100"/>
        </p:scale>
        <p:origin x="480" y="10614"/>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1/25/2015</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1/25/2015</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raywenderlich.com/69392/make-game-like-jetpack-joyride-unity-2d-part-1"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Title Page: </a:t>
            </a:r>
            <a:r>
              <a:rPr lang="en-US" sz="900" b="1" dirty="0" smtClean="0"/>
              <a:t>Unity 2D: Step by Step</a:t>
            </a:r>
          </a:p>
          <a:p>
            <a:pPr algn="l"/>
            <a:r>
              <a:rPr lang="en-US" sz="900" dirty="0" smtClean="0"/>
              <a:t>Based on Kirill </a:t>
            </a:r>
            <a:r>
              <a:rPr lang="en-US" sz="900" dirty="0" err="1" smtClean="0"/>
              <a:t>Muzykov’s</a:t>
            </a:r>
            <a:r>
              <a:rPr lang="en-US" sz="900" dirty="0" smtClean="0"/>
              <a:t> Rocket Mouse Tutorial</a:t>
            </a:r>
          </a:p>
          <a:p>
            <a:pPr algn="l"/>
            <a:r>
              <a:rPr lang="en-US" sz="900" dirty="0" smtClean="0">
                <a:hlinkClick r:id="rId3"/>
              </a:rPr>
              <a:t>http://www.raywenderlich.com/69392/make-game-like-jetpack-joyride-unity-2d-part-1</a:t>
            </a:r>
            <a:r>
              <a:rPr lang="en-US" sz="900" dirty="0" smtClean="0"/>
              <a:t> </a:t>
            </a:r>
          </a:p>
          <a:p>
            <a:endParaRPr lang="en-US" dirty="0" smtClean="0"/>
          </a:p>
          <a:p>
            <a:r>
              <a:rPr lang="en-US" dirty="0" smtClean="0"/>
              <a:t>By Shahed Chowdhuri</a:t>
            </a:r>
          </a:p>
          <a:p>
            <a:r>
              <a:rPr lang="en-US" dirty="0" smtClean="0"/>
              <a:t>Senior Technical Evangelist</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Blog: </a:t>
            </a:r>
            <a:r>
              <a:rPr lang="en-US" sz="900" dirty="0" smtClean="0"/>
              <a:t>WakeUpAndCode.com</a:t>
            </a:r>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Twitter: </a:t>
            </a:r>
            <a:r>
              <a:rPr lang="en-US" sz="900" dirty="0" smtClean="0"/>
              <a:t>@shahedC</a:t>
            </a:r>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00FC27B-EF30-4BEC-8634-1F2CC4616093}" type="datetime1">
              <a:rPr lang="en-US" smtClean="0"/>
              <a:t>1/25/2015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4243425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 the Mouse</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a:t>
            </a:fld>
            <a:endParaRPr lang="en-US"/>
          </a:p>
        </p:txBody>
      </p:sp>
    </p:spTree>
    <p:extLst>
      <p:ext uri="{BB962C8B-B14F-4D97-AF65-F5344CB8AC3E}">
        <p14:creationId xmlns:p14="http://schemas.microsoft.com/office/powerpoint/2010/main" val="1377822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 the Mouse</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15</a:t>
            </a:fld>
            <a:endParaRPr lang="en-US"/>
          </a:p>
        </p:txBody>
      </p:sp>
    </p:spTree>
    <p:extLst>
      <p:ext uri="{BB962C8B-B14F-4D97-AF65-F5344CB8AC3E}">
        <p14:creationId xmlns:p14="http://schemas.microsoft.com/office/powerpoint/2010/main" val="240443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 the Mouse</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30</a:t>
            </a:fld>
            <a:endParaRPr lang="en-US"/>
          </a:p>
        </p:txBody>
      </p:sp>
    </p:spTree>
    <p:extLst>
      <p:ext uri="{BB962C8B-B14F-4D97-AF65-F5344CB8AC3E}">
        <p14:creationId xmlns:p14="http://schemas.microsoft.com/office/powerpoint/2010/main" val="1096606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 the Mouse</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45</a:t>
            </a:fld>
            <a:endParaRPr lang="en-US"/>
          </a:p>
        </p:txBody>
      </p:sp>
    </p:spTree>
    <p:extLst>
      <p:ext uri="{BB962C8B-B14F-4D97-AF65-F5344CB8AC3E}">
        <p14:creationId xmlns:p14="http://schemas.microsoft.com/office/powerpoint/2010/main" val="786688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a:t>
            </a:r>
          </a:p>
          <a:p>
            <a:endParaRPr lang="en-US" dirty="0" smtClean="0"/>
          </a:p>
          <a:p>
            <a:r>
              <a:rPr lang="en-US" dirty="0" smtClean="0"/>
              <a:t>Web: OnekSoft.com</a:t>
            </a:r>
          </a:p>
          <a:p>
            <a:r>
              <a:rPr lang="en-US" dirty="0" smtClean="0"/>
              <a:t>Email: games@OnekSoft.com</a:t>
            </a:r>
          </a:p>
          <a:p>
            <a:r>
              <a:rPr lang="en-US" dirty="0" smtClean="0"/>
              <a:t>Twitter: @</a:t>
            </a:r>
            <a:r>
              <a:rPr lang="en-US" dirty="0" err="1" smtClean="0"/>
              <a:t>OnekSoftGames</a:t>
            </a:r>
            <a:endParaRPr lang="en-US" dirty="0" smtClean="0"/>
          </a:p>
          <a:p>
            <a:endParaRPr lang="en-US" dirty="0" smtClean="0"/>
          </a:p>
          <a:p>
            <a:r>
              <a:rPr lang="en-US" dirty="0" smtClean="0"/>
              <a:t>Microsoft email:</a:t>
            </a:r>
            <a:r>
              <a:rPr lang="en-US" baseline="0" dirty="0" smtClean="0"/>
              <a:t> shchowd@microsoft.com</a:t>
            </a:r>
          </a:p>
          <a:p>
            <a:r>
              <a:rPr lang="en-US" baseline="0" dirty="0" smtClean="0"/>
              <a:t>Personal Twitter: @shahedC</a:t>
            </a:r>
            <a:endParaRPr lang="en-US" dirty="0" smtClean="0"/>
          </a:p>
          <a:p>
            <a:endParaRPr lang="en-US" dirty="0" smtClean="0"/>
          </a:p>
          <a:p>
            <a:r>
              <a:rPr lang="en-US" dirty="0" smtClean="0"/>
              <a:t>R&amp;D: OnekSoftLabs.com</a:t>
            </a:r>
          </a:p>
          <a:p>
            <a:r>
              <a:rPr lang="en-US" dirty="0" smtClean="0"/>
              <a:t>Dev Blog: WakeUpAndCode.com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50</a:t>
            </a:fld>
            <a:endParaRPr lang="en-US"/>
          </a:p>
        </p:txBody>
      </p:sp>
    </p:spTree>
    <p:extLst>
      <p:ext uri="{BB962C8B-B14F-4D97-AF65-F5344CB8AC3E}">
        <p14:creationId xmlns:p14="http://schemas.microsoft.com/office/powerpoint/2010/main" val="10790107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6 for internal audiences">
    <p:spTree>
      <p:nvGrpSpPr>
        <p:cNvPr id="1" name=""/>
        <p:cNvGrpSpPr/>
        <p:nvPr/>
      </p:nvGrpSpPr>
      <p:grpSpPr>
        <a:xfrm>
          <a:off x="0" y="0"/>
          <a:ext cx="0" cy="0"/>
          <a:chOff x="0" y="0"/>
          <a:chExt cx="0" cy="0"/>
        </a:xfrm>
      </p:grpSpPr>
      <p:pic>
        <p:nvPicPr>
          <p:cNvPr id="8"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1"/>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11" y="479775"/>
            <a:ext cx="1552931" cy="332660"/>
          </a:xfrm>
          <a:prstGeom prst="rect">
            <a:avLst/>
          </a:prstGeom>
        </p:spPr>
      </p:pic>
    </p:spTree>
    <p:extLst>
      <p:ext uri="{BB962C8B-B14F-4D97-AF65-F5344CB8AC3E}">
        <p14:creationId xmlns:p14="http://schemas.microsoft.com/office/powerpoint/2010/main" val="38262705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929004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7 for internal audiences">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2" descr="D:\Documents\Projects\2012 Projects\_Template-Templates\MS Visual ID\Artwork\MSFT_cornerstone_tiles\CornerStoneTile-Blank\screen\CS_Tile_Lime382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12087647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8" name="Rectangle 17"/>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2"/>
            <a:ext cx="7316788" cy="2743200"/>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8862"/>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3591074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8 for internal audiences">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9" name="Rectangle 18"/>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050" name="Picture 2" descr="D:\Documents\Projects\2012 Projects\_Template-Templates\MS Visual ID\Artwork\MSFT_cornerstone_tiles\CornerStoneTile-Blank\screen\CS_Tile_Red185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2"/>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5662"/>
            <a:ext cx="7316788" cy="274319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4608"/>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9488880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9 ">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4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702" y="2125677"/>
            <a:ext cx="7315200" cy="457198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2125663"/>
            <a:ext cx="7315200" cy="2743200"/>
          </a:xfrm>
          <a:noFill/>
        </p:spPr>
        <p:txBody>
          <a:bodyPr lIns="146304" tIns="91440" rIns="146304" bIns="91440" anchor="t" anchorCtr="0"/>
          <a:lstStyle>
            <a:lvl1pPr>
              <a:defRPr sz="66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9" y="48672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9304508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9 for internal audiences">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bwMode="gray">
          <a:xfrm>
            <a:off x="274702" y="1211287"/>
            <a:ext cx="7315200" cy="365757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1210470"/>
            <a:ext cx="7315200" cy="1829594"/>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8" y="30384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10"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4868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21781747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
        <p:nvSpPr>
          <p:cNvPr id="5" name="Text Placeholder 4"/>
          <p:cNvSpPr>
            <a:spLocks noGrp="1"/>
          </p:cNvSpPr>
          <p:nvPr>
            <p:ph type="body" sz="quarter" idx="12" hasCustomPrompt="1"/>
          </p:nvPr>
        </p:nvSpPr>
        <p:spPr>
          <a:xfrm>
            <a:off x="274701" y="3955786"/>
            <a:ext cx="91439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6" name="Rectangle 15"/>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2123084"/>
            <a:ext cx="9143936"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4462"/>
            <a:ext cx="9143936"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5" y="480502"/>
            <a:ext cx="2557752" cy="547907"/>
          </a:xfrm>
          <a:prstGeom prst="rect">
            <a:avLst/>
          </a:prstGeom>
        </p:spPr>
      </p:pic>
    </p:spTree>
    <p:extLst>
      <p:ext uri="{BB962C8B-B14F-4D97-AF65-F5344CB8AC3E}">
        <p14:creationId xmlns:p14="http://schemas.microsoft.com/office/powerpoint/2010/main" val="511994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8" y="2123084"/>
            <a:ext cx="9144000" cy="3663354"/>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638" y="3954457"/>
            <a:ext cx="914400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409969" y="479775"/>
            <a:ext cx="1552931" cy="332660"/>
          </a:xfrm>
          <a:prstGeom prst="rect">
            <a:avLst/>
          </a:prstGeom>
        </p:spPr>
      </p:pic>
    </p:spTree>
    <p:extLst>
      <p:ext uri="{BB962C8B-B14F-4D97-AF65-F5344CB8AC3E}">
        <p14:creationId xmlns:p14="http://schemas.microsoft.com/office/powerpoint/2010/main" val="541411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bwMode="gray">
          <a:xfrm flipH="1">
            <a:off x="0" y="0"/>
            <a:ext cx="12436476" cy="6994525"/>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702" y="3957638"/>
            <a:ext cx="7316788" cy="1825625"/>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291273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4 for internal audienc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flipH="1">
            <a:off x="-1" y="0"/>
            <a:ext cx="12436476" cy="6994525"/>
          </a:xfrm>
          <a:prstGeom prst="rect">
            <a:avLst/>
          </a:prstGeom>
        </p:spPr>
      </p:pic>
      <p:sp>
        <p:nvSpPr>
          <p:cNvPr id="20" name="Rectangle 19"/>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4"/>
            <a:ext cx="7316788" cy="1828800"/>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10411875" y="479775"/>
            <a:ext cx="1552931" cy="332660"/>
          </a:xfrm>
          <a:prstGeom prst="rect">
            <a:avLst/>
          </a:prstGeom>
        </p:spPr>
      </p:pic>
    </p:spTree>
    <p:extLst>
      <p:ext uri="{BB962C8B-B14F-4D97-AF65-F5344CB8AC3E}">
        <p14:creationId xmlns:p14="http://schemas.microsoft.com/office/powerpoint/2010/main" val="24144346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41451813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5 for internal audiences">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19"/>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12"/>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458360" y="6182089"/>
            <a:ext cx="1552931" cy="332660"/>
          </a:xfrm>
          <a:prstGeom prst="rect">
            <a:avLst/>
          </a:prstGeom>
        </p:spPr>
      </p:pic>
    </p:spTree>
    <p:extLst>
      <p:ext uri="{BB962C8B-B14F-4D97-AF65-F5344CB8AC3E}">
        <p14:creationId xmlns:p14="http://schemas.microsoft.com/office/powerpoint/2010/main" val="1509612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3076"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0"/>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5946756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166" r:id="rId2"/>
    <p:sldLayoutId id="2147484103" r:id="rId3"/>
    <p:sldLayoutId id="2147484168" r:id="rId4"/>
    <p:sldLayoutId id="2147484163" r:id="rId5"/>
    <p:sldLayoutId id="2147484161" r:id="rId6"/>
    <p:sldLayoutId id="2147484169" r:id="rId7"/>
    <p:sldLayoutId id="2147484180" r:id="rId8"/>
    <p:sldLayoutId id="2147484170" r:id="rId9"/>
    <p:sldLayoutId id="2147484177" r:id="rId10"/>
    <p:sldLayoutId id="2147484173" r:id="rId11"/>
    <p:sldLayoutId id="2147484179" r:id="rId12"/>
    <p:sldLayoutId id="2147484172" r:id="rId13"/>
    <p:sldLayoutId id="2147484181" r:id="rId14"/>
    <p:sldLayoutId id="2147484162" r:id="rId15"/>
    <p:sldLayoutId id="2147484164" r:id="rId16"/>
    <p:sldLayoutId id="2147484105" r:id="rId17"/>
    <p:sldLayoutId id="2147484182" r:id="rId18"/>
    <p:sldLayoutId id="2147484130" r:id="rId19"/>
    <p:sldLayoutId id="2147484101" r:id="rId20"/>
    <p:sldLayoutId id="2147484102" r:id="rId21"/>
    <p:sldLayoutId id="2147484087" r:id="rId22"/>
    <p:sldLayoutId id="2147484098" r:id="rId23"/>
    <p:sldLayoutId id="2147484086" r:id="rId24"/>
    <p:sldLayoutId id="2147484107" r:id="rId25"/>
    <p:sldLayoutId id="2147484099" r:id="rId26"/>
    <p:sldLayoutId id="2147484100" r:id="rId27"/>
    <p:sldLayoutId id="2147484089" r:id="rId28"/>
    <p:sldLayoutId id="2147484106" r:id="rId29"/>
    <p:sldLayoutId id="2147484092" r:id="rId30"/>
    <p:sldLayoutId id="2147484093" r:id="rId31"/>
    <p:sldLayoutId id="2147484127" r:id="rId32"/>
    <p:sldLayoutId id="2147484128" r:id="rId33"/>
    <p:sldLayoutId id="2147484129" r:id="rId34"/>
    <p:sldLayoutId id="2147484094" r:id="rId35"/>
    <p:sldLayoutId id="2147484096" r:id="rId3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raywenderlich.com/69392/make-game-like-jetpack-joyride-unity-2d-part-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8.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9.pn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4.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4.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By Shahed Chowdhuri</a:t>
            </a:r>
          </a:p>
          <a:p>
            <a:r>
              <a:rPr lang="en-US" dirty="0" smtClean="0"/>
              <a:t>Sr. Technical Evangelist</a:t>
            </a:r>
          </a:p>
          <a:p>
            <a:endParaRPr lang="en-US" dirty="0"/>
          </a:p>
        </p:txBody>
      </p:sp>
      <p:sp>
        <p:nvSpPr>
          <p:cNvPr id="3" name="Title 2"/>
          <p:cNvSpPr>
            <a:spLocks noGrp="1"/>
          </p:cNvSpPr>
          <p:nvPr>
            <p:ph type="title"/>
          </p:nvPr>
        </p:nvSpPr>
        <p:spPr>
          <a:xfrm>
            <a:off x="274703" y="2117165"/>
            <a:ext cx="10058336" cy="918649"/>
          </a:xfrm>
        </p:spPr>
        <p:txBody>
          <a:bodyPr/>
          <a:lstStyle/>
          <a:p>
            <a:r>
              <a:rPr lang="en-US" sz="5400" b="1" dirty="0"/>
              <a:t>Unity 2D: Step by </a:t>
            </a:r>
            <a:r>
              <a:rPr lang="en-US" sz="5400" b="1" dirty="0" smtClean="0"/>
              <a:t>Step, Part 4</a:t>
            </a:r>
            <a:endParaRPr lang="en-US" sz="5400" dirty="0"/>
          </a:p>
        </p:txBody>
      </p:sp>
      <p:sp>
        <p:nvSpPr>
          <p:cNvPr id="4" name="Title 1"/>
          <p:cNvSpPr txBox="1">
            <a:spLocks/>
          </p:cNvSpPr>
          <p:nvPr/>
        </p:nvSpPr>
        <p:spPr>
          <a:xfrm>
            <a:off x="366141" y="3035813"/>
            <a:ext cx="11978509" cy="918643"/>
          </a:xfrm>
          <a:prstGeom prst="rect">
            <a:avLst/>
          </a:prstGeom>
        </p:spPr>
        <p:txBody>
          <a:bodyPr/>
          <a:lstStyle>
            <a:lvl1pPr algn="ctr" rtl="0" eaLnBrk="1" fontAlgn="base" hangingPunct="1">
              <a:spcBef>
                <a:spcPct val="0"/>
              </a:spcBef>
              <a:spcAft>
                <a:spcPct val="0"/>
              </a:spcAft>
              <a:defRPr sz="4400">
                <a:solidFill>
                  <a:schemeClr val="tx2"/>
                </a:solidFill>
                <a:latin typeface="+mj-lt"/>
                <a:ea typeface="ＭＳ Ｐゴシック" pitchFamily="34" charset="-128"/>
                <a:cs typeface="ＭＳ Ｐゴシック"/>
              </a:defRPr>
            </a:lvl1pPr>
            <a:lvl2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2pPr>
            <a:lvl3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3pPr>
            <a:lvl4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4pPr>
            <a:lvl5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5pPr>
            <a:lvl6pPr marL="4572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6pPr>
            <a:lvl7pPr marL="9144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7pPr>
            <a:lvl8pPr marL="13716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8pPr>
            <a:lvl9pPr marL="18288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9pPr>
          </a:lstStyle>
          <a:p>
            <a:pPr algn="l"/>
            <a:r>
              <a:rPr lang="en-US" sz="2448" dirty="0" smtClean="0"/>
              <a:t>Derived from Kirill </a:t>
            </a:r>
            <a:r>
              <a:rPr lang="en-US" sz="2448" dirty="0" err="1" smtClean="0"/>
              <a:t>Muzykov’s</a:t>
            </a:r>
            <a:r>
              <a:rPr lang="en-US" sz="2448" dirty="0" smtClean="0"/>
              <a:t> Rocket Mouse Tutorial</a:t>
            </a:r>
          </a:p>
          <a:p>
            <a:pPr algn="l"/>
            <a:r>
              <a:rPr lang="en-US" sz="2448" dirty="0">
                <a:hlinkClick r:id="rId3"/>
              </a:rPr>
              <a:t>http://</a:t>
            </a:r>
            <a:r>
              <a:rPr lang="en-US" sz="2448" dirty="0" smtClean="0">
                <a:hlinkClick r:id="rId3"/>
              </a:rPr>
              <a:t>www.raywenderlich.com/69392/make-game-like-jetpack-joyride-unity-2d-part-1</a:t>
            </a:r>
            <a:r>
              <a:rPr lang="en-US" sz="2448" dirty="0" smtClean="0"/>
              <a:t> </a:t>
            </a:r>
            <a:endParaRPr lang="en-US" sz="2448" dirty="0"/>
          </a:p>
        </p:txBody>
      </p:sp>
      <p:sp>
        <p:nvSpPr>
          <p:cNvPr id="5" name="TextBox 4"/>
          <p:cNvSpPr txBox="1"/>
          <p:nvPr/>
        </p:nvSpPr>
        <p:spPr>
          <a:xfrm>
            <a:off x="939212" y="6238389"/>
            <a:ext cx="1327878" cy="382308"/>
          </a:xfrm>
          <a:prstGeom prst="rect">
            <a:avLst/>
          </a:prstGeom>
          <a:noFill/>
        </p:spPr>
        <p:txBody>
          <a:bodyPr wrap="none" rtlCol="0">
            <a:spAutoFit/>
          </a:bodyPr>
          <a:lstStyle/>
          <a:p>
            <a:r>
              <a:rPr lang="en-US" sz="1836" dirty="0"/>
              <a:t>@shahedC</a:t>
            </a:r>
          </a:p>
        </p:txBody>
      </p:sp>
      <p:pic>
        <p:nvPicPr>
          <p:cNvPr id="6" name="Picture 10" descr="Twitter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476" y="6094760"/>
            <a:ext cx="614484" cy="6144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Internet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703" y="5284563"/>
            <a:ext cx="664508" cy="6645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39212" y="5452436"/>
            <a:ext cx="2571394" cy="382308"/>
          </a:xfrm>
          <a:prstGeom prst="rect">
            <a:avLst/>
          </a:prstGeom>
          <a:noFill/>
        </p:spPr>
        <p:txBody>
          <a:bodyPr wrap="none" rtlCol="0">
            <a:spAutoFit/>
          </a:bodyPr>
          <a:lstStyle/>
          <a:p>
            <a:r>
              <a:rPr lang="en-US" sz="1836" dirty="0"/>
              <a:t>WakeUpAndCode.com</a:t>
            </a:r>
          </a:p>
        </p:txBody>
      </p:sp>
    </p:spTree>
    <p:extLst>
      <p:ext uri="{BB962C8B-B14F-4D97-AF65-F5344CB8AC3E}">
        <p14:creationId xmlns:p14="http://schemas.microsoft.com/office/powerpoint/2010/main" val="15962068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1777" y="1212846"/>
            <a:ext cx="8223874" cy="5679169"/>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Add </a:t>
            </a:r>
            <a:r>
              <a:rPr lang="en-US" dirty="0" err="1" smtClean="0"/>
              <a:t>FixedUpdate</a:t>
            </a:r>
            <a:r>
              <a:rPr lang="en-US" dirty="0" smtClean="0"/>
              <a:t>() Method</a:t>
            </a:r>
            <a:endParaRPr lang="en-US" dirty="0"/>
          </a:p>
        </p:txBody>
      </p:sp>
      <p:sp>
        <p:nvSpPr>
          <p:cNvPr id="16" name="TextBox 15"/>
          <p:cNvSpPr txBox="1"/>
          <p:nvPr/>
        </p:nvSpPr>
        <p:spPr>
          <a:xfrm>
            <a:off x="8894039" y="3329155"/>
            <a:ext cx="2971776" cy="14465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Add </a:t>
            </a:r>
            <a:r>
              <a:rPr lang="en-US" sz="2400" dirty="0" err="1" smtClean="0">
                <a:solidFill>
                  <a:srgbClr val="FF0000"/>
                </a:solidFill>
              </a:rPr>
              <a:t>FixedUpdate</a:t>
            </a:r>
            <a:r>
              <a:rPr lang="en-US" sz="2400" dirty="0" smtClean="0">
                <a:solidFill>
                  <a:srgbClr val="FF0000"/>
                </a:solidFill>
              </a:rPr>
              <a:t>()</a:t>
            </a:r>
          </a:p>
          <a:p>
            <a:pPr>
              <a:lnSpc>
                <a:spcPct val="90000"/>
              </a:lnSpc>
              <a:spcAft>
                <a:spcPts val="600"/>
              </a:spcAft>
            </a:pPr>
            <a:r>
              <a:rPr lang="en-US" sz="2400" dirty="0" smtClean="0">
                <a:solidFill>
                  <a:srgbClr val="FF0000"/>
                </a:solidFill>
              </a:rPr>
              <a:t>method just before</a:t>
            </a:r>
          </a:p>
          <a:p>
            <a:pPr>
              <a:lnSpc>
                <a:spcPct val="90000"/>
              </a:lnSpc>
              <a:spcAft>
                <a:spcPts val="600"/>
              </a:spcAft>
            </a:pPr>
            <a:r>
              <a:rPr lang="en-US" sz="2400" dirty="0" smtClean="0">
                <a:solidFill>
                  <a:srgbClr val="FF0000"/>
                </a:solidFill>
              </a:rPr>
              <a:t>the class ends</a:t>
            </a:r>
          </a:p>
        </p:txBody>
      </p:sp>
      <p:sp>
        <p:nvSpPr>
          <p:cNvPr id="10" name="Rounded Rectangle 9"/>
          <p:cNvSpPr/>
          <p:nvPr/>
        </p:nvSpPr>
        <p:spPr bwMode="auto">
          <a:xfrm>
            <a:off x="1379733" y="1858027"/>
            <a:ext cx="7215918" cy="4839600"/>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090114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74938" y="1212846"/>
            <a:ext cx="11287183" cy="5210464"/>
          </a:xfrm>
          <a:prstGeom prst="rect">
            <a:avLst/>
          </a:prstGeom>
        </p:spPr>
      </p:pic>
      <p:sp>
        <p:nvSpPr>
          <p:cNvPr id="3" name="Title 2"/>
          <p:cNvSpPr>
            <a:spLocks noGrp="1"/>
          </p:cNvSpPr>
          <p:nvPr>
            <p:ph type="title"/>
          </p:nvPr>
        </p:nvSpPr>
        <p:spPr/>
        <p:txBody>
          <a:bodyPr/>
          <a:lstStyle/>
          <a:p>
            <a:r>
              <a:rPr lang="en-US" dirty="0" smtClean="0"/>
              <a:t>Drag Laser On/Off Into Script Properties</a:t>
            </a:r>
            <a:endParaRPr lang="en-US" dirty="0"/>
          </a:p>
        </p:txBody>
      </p:sp>
      <p:sp>
        <p:nvSpPr>
          <p:cNvPr id="10" name="Rounded Rectangle 9"/>
          <p:cNvSpPr/>
          <p:nvPr/>
        </p:nvSpPr>
        <p:spPr bwMode="auto">
          <a:xfrm>
            <a:off x="2469238" y="4685969"/>
            <a:ext cx="914390" cy="1273479"/>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ounded Rectangle 7"/>
          <p:cNvSpPr/>
          <p:nvPr/>
        </p:nvSpPr>
        <p:spPr bwMode="auto">
          <a:xfrm>
            <a:off x="3749384" y="4685969"/>
            <a:ext cx="914390" cy="1273479"/>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9" name="Curved Connector 8"/>
          <p:cNvCxnSpPr>
            <a:stCxn id="8" idx="0"/>
            <a:endCxn id="20" idx="0"/>
          </p:cNvCxnSpPr>
          <p:nvPr/>
        </p:nvCxnSpPr>
        <p:spPr>
          <a:xfrm rot="5400000" flipH="1" flipV="1">
            <a:off x="7194340" y="1508664"/>
            <a:ext cx="189544" cy="6165066"/>
          </a:xfrm>
          <a:prstGeom prst="curvedConnector3">
            <a:avLst>
              <a:gd name="adj1" fmla="val 220605"/>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7" name="Curved Connector 16"/>
          <p:cNvCxnSpPr>
            <a:stCxn id="10" idx="2"/>
            <a:endCxn id="21" idx="2"/>
          </p:cNvCxnSpPr>
          <p:nvPr/>
        </p:nvCxnSpPr>
        <p:spPr>
          <a:xfrm rot="5400000" flipH="1" flipV="1">
            <a:off x="6149458" y="1737261"/>
            <a:ext cx="999162" cy="7445212"/>
          </a:xfrm>
          <a:prstGeom prst="curvedConnector3">
            <a:avLst>
              <a:gd name="adj1" fmla="val -22879"/>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bwMode="auto">
          <a:xfrm>
            <a:off x="9587347" y="4496425"/>
            <a:ext cx="1568595" cy="184542"/>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ounded Rectangle 20"/>
          <p:cNvSpPr/>
          <p:nvPr/>
        </p:nvSpPr>
        <p:spPr bwMode="auto">
          <a:xfrm>
            <a:off x="9587347" y="4680967"/>
            <a:ext cx="1568596" cy="279319"/>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ounded Rectangle 10"/>
          <p:cNvSpPr/>
          <p:nvPr/>
        </p:nvSpPr>
        <p:spPr bwMode="auto">
          <a:xfrm>
            <a:off x="5305031" y="1302725"/>
            <a:ext cx="1096084" cy="184439"/>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extBox 11"/>
          <p:cNvSpPr txBox="1"/>
          <p:nvPr/>
        </p:nvSpPr>
        <p:spPr>
          <a:xfrm>
            <a:off x="5305031" y="1584359"/>
            <a:ext cx="2059475" cy="2674578"/>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With “laser” </a:t>
            </a:r>
          </a:p>
          <a:p>
            <a:pPr>
              <a:lnSpc>
                <a:spcPct val="90000"/>
              </a:lnSpc>
              <a:spcAft>
                <a:spcPts val="600"/>
              </a:spcAft>
            </a:pPr>
            <a:r>
              <a:rPr lang="en-US" sz="2400" dirty="0" smtClean="0">
                <a:solidFill>
                  <a:srgbClr val="FF0000"/>
                </a:solidFill>
              </a:rPr>
              <a:t>selected,</a:t>
            </a:r>
          </a:p>
          <a:p>
            <a:pPr>
              <a:lnSpc>
                <a:spcPct val="90000"/>
              </a:lnSpc>
              <a:spcAft>
                <a:spcPts val="600"/>
              </a:spcAft>
            </a:pPr>
            <a:r>
              <a:rPr lang="en-US" sz="2400" dirty="0" smtClean="0">
                <a:solidFill>
                  <a:srgbClr val="FF0000"/>
                </a:solidFill>
              </a:rPr>
              <a:t>drag on/off</a:t>
            </a:r>
          </a:p>
          <a:p>
            <a:pPr>
              <a:lnSpc>
                <a:spcPct val="90000"/>
              </a:lnSpc>
              <a:spcAft>
                <a:spcPts val="600"/>
              </a:spcAft>
            </a:pPr>
            <a:r>
              <a:rPr lang="en-US" sz="2400" dirty="0" smtClean="0">
                <a:solidFill>
                  <a:srgbClr val="FF0000"/>
                </a:solidFill>
              </a:rPr>
              <a:t>sprites</a:t>
            </a:r>
          </a:p>
          <a:p>
            <a:pPr>
              <a:lnSpc>
                <a:spcPct val="90000"/>
              </a:lnSpc>
              <a:spcAft>
                <a:spcPts val="600"/>
              </a:spcAft>
            </a:pPr>
            <a:r>
              <a:rPr lang="en-US" sz="2400" dirty="0" smtClean="0">
                <a:solidFill>
                  <a:srgbClr val="FF0000"/>
                </a:solidFill>
              </a:rPr>
              <a:t>into script</a:t>
            </a:r>
          </a:p>
          <a:p>
            <a:pPr>
              <a:lnSpc>
                <a:spcPct val="90000"/>
              </a:lnSpc>
              <a:spcAft>
                <a:spcPts val="600"/>
              </a:spcAft>
            </a:pPr>
            <a:r>
              <a:rPr lang="en-US" sz="2400" dirty="0" smtClean="0">
                <a:solidFill>
                  <a:srgbClr val="FF0000"/>
                </a:solidFill>
              </a:rPr>
              <a:t>properties</a:t>
            </a:r>
          </a:p>
        </p:txBody>
      </p:sp>
    </p:spTree>
    <p:extLst>
      <p:ext uri="{BB962C8B-B14F-4D97-AF65-F5344CB8AC3E}">
        <p14:creationId xmlns:p14="http://schemas.microsoft.com/office/powerpoint/2010/main" val="3619770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8870" y="1300727"/>
            <a:ext cx="4581525" cy="4762500"/>
          </a:xfrm>
          <a:prstGeom prst="rect">
            <a:avLst/>
          </a:prstGeom>
        </p:spPr>
      </p:pic>
      <p:sp>
        <p:nvSpPr>
          <p:cNvPr id="3" name="Title 2"/>
          <p:cNvSpPr>
            <a:spLocks noGrp="1"/>
          </p:cNvSpPr>
          <p:nvPr>
            <p:ph type="title"/>
          </p:nvPr>
        </p:nvSpPr>
        <p:spPr/>
        <p:txBody>
          <a:bodyPr/>
          <a:lstStyle/>
          <a:p>
            <a:r>
              <a:rPr lang="en-US" dirty="0" smtClean="0"/>
              <a:t>Update Laser Properties</a:t>
            </a:r>
            <a:endParaRPr lang="en-US" dirty="0"/>
          </a:p>
        </p:txBody>
      </p:sp>
      <p:sp>
        <p:nvSpPr>
          <p:cNvPr id="16" name="TextBox 15"/>
          <p:cNvSpPr txBox="1"/>
          <p:nvPr/>
        </p:nvSpPr>
        <p:spPr>
          <a:xfrm>
            <a:off x="5744475" y="1323277"/>
            <a:ext cx="1832874" cy="1855893"/>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Position:</a:t>
            </a:r>
          </a:p>
          <a:p>
            <a:pPr marL="342900" indent="-342900">
              <a:lnSpc>
                <a:spcPct val="90000"/>
              </a:lnSpc>
              <a:spcAft>
                <a:spcPts val="600"/>
              </a:spcAft>
              <a:buFont typeface="Arial" panose="020B0604020202020204" pitchFamily="34" charset="0"/>
              <a:buChar char="•"/>
            </a:pPr>
            <a:r>
              <a:rPr lang="en-US" sz="2400" dirty="0" smtClean="0">
                <a:solidFill>
                  <a:srgbClr val="FF0000"/>
                </a:solidFill>
              </a:rPr>
              <a:t>X = 2</a:t>
            </a:r>
          </a:p>
          <a:p>
            <a:pPr marL="342900" indent="-342900">
              <a:lnSpc>
                <a:spcPct val="90000"/>
              </a:lnSpc>
              <a:spcAft>
                <a:spcPts val="600"/>
              </a:spcAft>
              <a:buFont typeface="Arial" panose="020B0604020202020204" pitchFamily="34" charset="0"/>
              <a:buChar char="•"/>
            </a:pPr>
            <a:r>
              <a:rPr lang="en-US" sz="2400" dirty="0" smtClean="0">
                <a:solidFill>
                  <a:srgbClr val="FF0000"/>
                </a:solidFill>
              </a:rPr>
              <a:t>Y = 0.25</a:t>
            </a:r>
          </a:p>
          <a:p>
            <a:pPr marL="342900" indent="-342900">
              <a:lnSpc>
                <a:spcPct val="90000"/>
              </a:lnSpc>
              <a:spcAft>
                <a:spcPts val="600"/>
              </a:spcAft>
              <a:buFont typeface="Arial" panose="020B0604020202020204" pitchFamily="34" charset="0"/>
              <a:buChar char="•"/>
            </a:pPr>
            <a:r>
              <a:rPr lang="en-US" sz="2400" dirty="0" smtClean="0">
                <a:solidFill>
                  <a:srgbClr val="FF0000"/>
                </a:solidFill>
              </a:rPr>
              <a:t>Z = 0</a:t>
            </a:r>
          </a:p>
        </p:txBody>
      </p:sp>
      <p:sp>
        <p:nvSpPr>
          <p:cNvPr id="11" name="Rounded Rectangle 10"/>
          <p:cNvSpPr/>
          <p:nvPr/>
        </p:nvSpPr>
        <p:spPr bwMode="auto">
          <a:xfrm>
            <a:off x="366141" y="2857189"/>
            <a:ext cx="990314" cy="274317"/>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Rounded Rectangle 19"/>
          <p:cNvSpPr/>
          <p:nvPr/>
        </p:nvSpPr>
        <p:spPr bwMode="auto">
          <a:xfrm>
            <a:off x="2336655" y="2080733"/>
            <a:ext cx="2643740" cy="227822"/>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TextBox 20"/>
          <p:cNvSpPr txBox="1"/>
          <p:nvPr/>
        </p:nvSpPr>
        <p:spPr>
          <a:xfrm>
            <a:off x="5669282" y="5200890"/>
            <a:ext cx="3513591" cy="14465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Laser Script</a:t>
            </a:r>
          </a:p>
          <a:p>
            <a:pPr marL="342900" indent="-342900">
              <a:lnSpc>
                <a:spcPct val="90000"/>
              </a:lnSpc>
              <a:spcAft>
                <a:spcPts val="600"/>
              </a:spcAft>
              <a:buFont typeface="Arial" panose="020B0604020202020204" pitchFamily="34" charset="0"/>
              <a:buChar char="•"/>
            </a:pPr>
            <a:r>
              <a:rPr lang="en-US" sz="2400" dirty="0" smtClean="0">
                <a:solidFill>
                  <a:srgbClr val="FF0000"/>
                </a:solidFill>
              </a:rPr>
              <a:t>Rotation Speed = 30</a:t>
            </a:r>
          </a:p>
          <a:p>
            <a:pPr marL="342900" indent="-342900">
              <a:lnSpc>
                <a:spcPct val="90000"/>
              </a:lnSpc>
              <a:spcAft>
                <a:spcPts val="600"/>
              </a:spcAft>
              <a:buFont typeface="Arial" panose="020B0604020202020204" pitchFamily="34" charset="0"/>
              <a:buChar char="•"/>
            </a:pPr>
            <a:endParaRPr lang="en-US" sz="2400" dirty="0" smtClean="0">
              <a:solidFill>
                <a:srgbClr val="FF0000"/>
              </a:solidFill>
            </a:endParaRPr>
          </a:p>
        </p:txBody>
      </p:sp>
      <p:cxnSp>
        <p:nvCxnSpPr>
          <p:cNvPr id="24" name="Straight Arrow Connector 23"/>
          <p:cNvCxnSpPr/>
          <p:nvPr/>
        </p:nvCxnSpPr>
        <p:spPr>
          <a:xfrm flipH="1">
            <a:off x="5186450" y="1735460"/>
            <a:ext cx="558025" cy="442381"/>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5113712" y="5541682"/>
            <a:ext cx="555570" cy="397081"/>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bwMode="auto">
          <a:xfrm>
            <a:off x="2336655" y="5782128"/>
            <a:ext cx="2643740" cy="227822"/>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710263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4639" y="1216154"/>
            <a:ext cx="8719174" cy="5433313"/>
          </a:xfrm>
          <a:prstGeom prst="rect">
            <a:avLst/>
          </a:prstGeom>
        </p:spPr>
      </p:pic>
      <p:sp>
        <p:nvSpPr>
          <p:cNvPr id="3" name="Title 2"/>
          <p:cNvSpPr>
            <a:spLocks noGrp="1"/>
          </p:cNvSpPr>
          <p:nvPr>
            <p:ph type="title"/>
          </p:nvPr>
        </p:nvSpPr>
        <p:spPr/>
        <p:txBody>
          <a:bodyPr/>
          <a:lstStyle/>
          <a:p>
            <a:r>
              <a:rPr lang="en-US" dirty="0" smtClean="0"/>
              <a:t>Create a Laser Prefab</a:t>
            </a:r>
            <a:endParaRPr lang="en-US" dirty="0"/>
          </a:p>
        </p:txBody>
      </p:sp>
      <p:sp>
        <p:nvSpPr>
          <p:cNvPr id="10" name="Rounded Rectangle 9"/>
          <p:cNvSpPr/>
          <p:nvPr/>
        </p:nvSpPr>
        <p:spPr bwMode="auto">
          <a:xfrm>
            <a:off x="7335184" y="3314384"/>
            <a:ext cx="986149" cy="292631"/>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7" name="Curved Connector 16"/>
          <p:cNvCxnSpPr>
            <a:stCxn id="10" idx="2"/>
          </p:cNvCxnSpPr>
          <p:nvPr/>
        </p:nvCxnSpPr>
        <p:spPr>
          <a:xfrm rot="5400000">
            <a:off x="3466284" y="2152774"/>
            <a:ext cx="2907734" cy="5816216"/>
          </a:xfrm>
          <a:prstGeom prst="curvedConnector2">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bwMode="auto">
          <a:xfrm>
            <a:off x="328839" y="6370148"/>
            <a:ext cx="1568596" cy="279319"/>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TextBox 15"/>
          <p:cNvSpPr txBox="1"/>
          <p:nvPr/>
        </p:nvSpPr>
        <p:spPr>
          <a:xfrm>
            <a:off x="9108700" y="3586910"/>
            <a:ext cx="2624693" cy="14465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Drag “laser”</a:t>
            </a:r>
          </a:p>
          <a:p>
            <a:pPr>
              <a:lnSpc>
                <a:spcPct val="90000"/>
              </a:lnSpc>
              <a:spcAft>
                <a:spcPts val="600"/>
              </a:spcAft>
            </a:pPr>
            <a:r>
              <a:rPr lang="en-US" sz="2400" dirty="0" smtClean="0">
                <a:solidFill>
                  <a:srgbClr val="FF0000"/>
                </a:solidFill>
              </a:rPr>
              <a:t>from Hierarchy</a:t>
            </a:r>
          </a:p>
          <a:p>
            <a:pPr>
              <a:lnSpc>
                <a:spcPct val="90000"/>
              </a:lnSpc>
              <a:spcAft>
                <a:spcPts val="600"/>
              </a:spcAft>
            </a:pPr>
            <a:r>
              <a:rPr lang="en-US" sz="2400" dirty="0" smtClean="0">
                <a:solidFill>
                  <a:srgbClr val="FF0000"/>
                </a:solidFill>
              </a:rPr>
              <a:t>to Prefabs folder</a:t>
            </a:r>
          </a:p>
        </p:txBody>
      </p:sp>
    </p:spTree>
    <p:extLst>
      <p:ext uri="{BB962C8B-B14F-4D97-AF65-F5344CB8AC3E}">
        <p14:creationId xmlns:p14="http://schemas.microsoft.com/office/powerpoint/2010/main" val="198715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2071" y="1129880"/>
            <a:ext cx="10360844" cy="4744796"/>
          </a:xfrm>
          <a:prstGeom prst="rect">
            <a:avLst/>
          </a:prstGeom>
        </p:spPr>
      </p:pic>
      <p:sp>
        <p:nvSpPr>
          <p:cNvPr id="3" name="Title 2"/>
          <p:cNvSpPr>
            <a:spLocks noGrp="1"/>
          </p:cNvSpPr>
          <p:nvPr>
            <p:ph type="title"/>
          </p:nvPr>
        </p:nvSpPr>
        <p:spPr>
          <a:xfrm>
            <a:off x="274639" y="295274"/>
            <a:ext cx="4846330" cy="917575"/>
          </a:xfrm>
        </p:spPr>
        <p:txBody>
          <a:bodyPr/>
          <a:lstStyle/>
          <a:p>
            <a:r>
              <a:rPr lang="en-US" dirty="0" smtClean="0"/>
              <a:t>Run the Game!</a:t>
            </a:r>
            <a:endParaRPr lang="en-US" dirty="0"/>
          </a:p>
        </p:txBody>
      </p:sp>
      <p:sp>
        <p:nvSpPr>
          <p:cNvPr id="8" name="Rounded Rectangle 7"/>
          <p:cNvSpPr/>
          <p:nvPr/>
        </p:nvSpPr>
        <p:spPr bwMode="auto">
          <a:xfrm>
            <a:off x="7955578" y="1668482"/>
            <a:ext cx="364572" cy="365756"/>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extBox 8"/>
          <p:cNvSpPr txBox="1"/>
          <p:nvPr/>
        </p:nvSpPr>
        <p:spPr>
          <a:xfrm>
            <a:off x="8693275" y="470781"/>
            <a:ext cx="903132"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solidFill>
                  <a:srgbClr val="FF0000"/>
                </a:solidFill>
              </a:rPr>
              <a:t>Run</a:t>
            </a:r>
          </a:p>
        </p:txBody>
      </p:sp>
      <p:cxnSp>
        <p:nvCxnSpPr>
          <p:cNvPr id="10" name="Straight Arrow Connector 9"/>
          <p:cNvCxnSpPr/>
          <p:nvPr/>
        </p:nvCxnSpPr>
        <p:spPr>
          <a:xfrm flipH="1">
            <a:off x="8320150" y="1008599"/>
            <a:ext cx="620347" cy="627863"/>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697804" y="6081418"/>
            <a:ext cx="4616649"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solidFill>
                  <a:srgbClr val="FF0000"/>
                </a:solidFill>
              </a:rPr>
              <a:t>You should see a rotating laser!</a:t>
            </a:r>
          </a:p>
        </p:txBody>
      </p:sp>
    </p:spTree>
    <p:extLst>
      <p:ext uri="{BB962C8B-B14F-4D97-AF65-F5344CB8AC3E}">
        <p14:creationId xmlns:p14="http://schemas.microsoft.com/office/powerpoint/2010/main" val="1883217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forum.unity3d.com/attachment.php?attachmentid=16698&amp;stc=1&amp;d=1295263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4740" y="4875250"/>
            <a:ext cx="3802492" cy="14205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80531" y="2765750"/>
            <a:ext cx="9418217" cy="917575"/>
          </a:xfrm>
        </p:spPr>
        <p:txBody>
          <a:bodyPr/>
          <a:lstStyle/>
          <a:p>
            <a:pPr algn="ctr"/>
            <a:r>
              <a:rPr lang="en-US" dirty="0" smtClean="0"/>
              <a:t>Handling Dying &amp; Falling</a:t>
            </a:r>
            <a:endParaRPr lang="en-US" dirty="0"/>
          </a:p>
        </p:txBody>
      </p:sp>
    </p:spTree>
    <p:extLst>
      <p:ext uri="{BB962C8B-B14F-4D97-AF65-F5344CB8AC3E}">
        <p14:creationId xmlns:p14="http://schemas.microsoft.com/office/powerpoint/2010/main" val="2577091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274639" y="1115687"/>
            <a:ext cx="8321012" cy="5595370"/>
          </a:xfrm>
          <a:prstGeom prst="rect">
            <a:avLst/>
          </a:prstGeom>
        </p:spPr>
      </p:pic>
      <p:sp>
        <p:nvSpPr>
          <p:cNvPr id="3" name="Title 2"/>
          <p:cNvSpPr>
            <a:spLocks noGrp="1"/>
          </p:cNvSpPr>
          <p:nvPr>
            <p:ph type="title"/>
          </p:nvPr>
        </p:nvSpPr>
        <p:spPr/>
        <p:txBody>
          <a:bodyPr/>
          <a:lstStyle/>
          <a:p>
            <a:r>
              <a:rPr lang="en-US" dirty="0" smtClean="0"/>
              <a:t>Launch “</a:t>
            </a:r>
            <a:r>
              <a:rPr lang="en-US" dirty="0" err="1" smtClean="0"/>
              <a:t>CatController</a:t>
            </a:r>
            <a:r>
              <a:rPr lang="en-US" dirty="0" smtClean="0"/>
              <a:t>” Script</a:t>
            </a:r>
            <a:endParaRPr lang="en-US" dirty="0"/>
          </a:p>
        </p:txBody>
      </p:sp>
      <p:sp>
        <p:nvSpPr>
          <p:cNvPr id="7" name="Rounded Rectangle 6"/>
          <p:cNvSpPr/>
          <p:nvPr/>
        </p:nvSpPr>
        <p:spPr bwMode="auto">
          <a:xfrm>
            <a:off x="3017872" y="4444761"/>
            <a:ext cx="1097268" cy="1338476"/>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ounded Rectangle 17"/>
          <p:cNvSpPr/>
          <p:nvPr/>
        </p:nvSpPr>
        <p:spPr bwMode="auto">
          <a:xfrm>
            <a:off x="366141" y="6240432"/>
            <a:ext cx="1463024" cy="27431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651960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90209" y="1115687"/>
            <a:ext cx="8488320" cy="5521232"/>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Add New Instance Variable</a:t>
            </a:r>
            <a:endParaRPr lang="en-US" dirty="0"/>
          </a:p>
        </p:txBody>
      </p:sp>
      <p:sp>
        <p:nvSpPr>
          <p:cNvPr id="7" name="Rounded Rectangle 6"/>
          <p:cNvSpPr/>
          <p:nvPr/>
        </p:nvSpPr>
        <p:spPr bwMode="auto">
          <a:xfrm>
            <a:off x="1991062" y="6165499"/>
            <a:ext cx="5233003" cy="390032"/>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5" name="Straight Arrow Connector 14"/>
          <p:cNvCxnSpPr>
            <a:stCxn id="16" idx="1"/>
          </p:cNvCxnSpPr>
          <p:nvPr/>
        </p:nvCxnSpPr>
        <p:spPr>
          <a:xfrm flipH="1">
            <a:off x="7406944" y="4990319"/>
            <a:ext cx="2732594" cy="1370196"/>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139538" y="4062372"/>
            <a:ext cx="1488228" cy="1855893"/>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Add 1 </a:t>
            </a:r>
          </a:p>
          <a:p>
            <a:pPr>
              <a:lnSpc>
                <a:spcPct val="90000"/>
              </a:lnSpc>
              <a:spcAft>
                <a:spcPts val="600"/>
              </a:spcAft>
            </a:pPr>
            <a:r>
              <a:rPr lang="en-US" sz="2400" dirty="0" smtClean="0">
                <a:solidFill>
                  <a:srgbClr val="FF0000"/>
                </a:solidFill>
              </a:rPr>
              <a:t>new </a:t>
            </a:r>
          </a:p>
          <a:p>
            <a:pPr>
              <a:lnSpc>
                <a:spcPct val="90000"/>
              </a:lnSpc>
              <a:spcAft>
                <a:spcPts val="600"/>
              </a:spcAft>
            </a:pPr>
            <a:r>
              <a:rPr lang="en-US" sz="2400" dirty="0" smtClean="0">
                <a:solidFill>
                  <a:srgbClr val="FF0000"/>
                </a:solidFill>
              </a:rPr>
              <a:t>instance</a:t>
            </a:r>
          </a:p>
          <a:p>
            <a:pPr>
              <a:lnSpc>
                <a:spcPct val="90000"/>
              </a:lnSpc>
              <a:spcAft>
                <a:spcPts val="600"/>
              </a:spcAft>
            </a:pPr>
            <a:r>
              <a:rPr lang="en-US" sz="2400" dirty="0" smtClean="0">
                <a:solidFill>
                  <a:srgbClr val="FF0000"/>
                </a:solidFill>
              </a:rPr>
              <a:t>variable</a:t>
            </a:r>
          </a:p>
        </p:txBody>
      </p:sp>
    </p:spTree>
    <p:extLst>
      <p:ext uri="{BB962C8B-B14F-4D97-AF65-F5344CB8AC3E}">
        <p14:creationId xmlns:p14="http://schemas.microsoft.com/office/powerpoint/2010/main" val="3641633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9703" y="1122987"/>
            <a:ext cx="8061631" cy="5633083"/>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Add New Methods</a:t>
            </a:r>
            <a:endParaRPr lang="en-US" dirty="0"/>
          </a:p>
        </p:txBody>
      </p:sp>
      <p:sp>
        <p:nvSpPr>
          <p:cNvPr id="7" name="Rounded Rectangle 6"/>
          <p:cNvSpPr/>
          <p:nvPr/>
        </p:nvSpPr>
        <p:spPr bwMode="auto">
          <a:xfrm>
            <a:off x="1829165" y="2607975"/>
            <a:ext cx="6126413" cy="2992384"/>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5" name="Straight Arrow Connector 14"/>
          <p:cNvCxnSpPr/>
          <p:nvPr/>
        </p:nvCxnSpPr>
        <p:spPr>
          <a:xfrm flipH="1" flipV="1">
            <a:off x="8047017" y="3314384"/>
            <a:ext cx="1758437" cy="457195"/>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890796" y="3294275"/>
            <a:ext cx="1838985" cy="2265236"/>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Add 2</a:t>
            </a:r>
          </a:p>
          <a:p>
            <a:pPr>
              <a:lnSpc>
                <a:spcPct val="90000"/>
              </a:lnSpc>
              <a:spcAft>
                <a:spcPts val="600"/>
              </a:spcAft>
            </a:pPr>
            <a:r>
              <a:rPr lang="en-US" sz="2400" dirty="0" smtClean="0">
                <a:solidFill>
                  <a:srgbClr val="FF0000"/>
                </a:solidFill>
              </a:rPr>
              <a:t>new</a:t>
            </a:r>
          </a:p>
          <a:p>
            <a:pPr>
              <a:lnSpc>
                <a:spcPct val="90000"/>
              </a:lnSpc>
              <a:spcAft>
                <a:spcPts val="600"/>
              </a:spcAft>
            </a:pPr>
            <a:r>
              <a:rPr lang="en-US" sz="2400" dirty="0" smtClean="0">
                <a:solidFill>
                  <a:srgbClr val="FF0000"/>
                </a:solidFill>
              </a:rPr>
              <a:t>methods</a:t>
            </a:r>
          </a:p>
          <a:p>
            <a:pPr>
              <a:lnSpc>
                <a:spcPct val="90000"/>
              </a:lnSpc>
              <a:spcAft>
                <a:spcPts val="600"/>
              </a:spcAft>
            </a:pPr>
            <a:r>
              <a:rPr lang="en-US" sz="2400" i="1" dirty="0" smtClean="0">
                <a:solidFill>
                  <a:srgbClr val="FF0000"/>
                </a:solidFill>
              </a:rPr>
              <a:t>just before</a:t>
            </a:r>
          </a:p>
          <a:p>
            <a:pPr>
              <a:lnSpc>
                <a:spcPct val="90000"/>
              </a:lnSpc>
              <a:spcAft>
                <a:spcPts val="600"/>
              </a:spcAft>
            </a:pPr>
            <a:r>
              <a:rPr lang="en-US" sz="2400" dirty="0" smtClean="0">
                <a:solidFill>
                  <a:srgbClr val="FF0000"/>
                </a:solidFill>
              </a:rPr>
              <a:t>Start()</a:t>
            </a:r>
            <a:endParaRPr lang="en-US" sz="2400" dirty="0">
              <a:solidFill>
                <a:srgbClr val="FF0000"/>
              </a:solidFill>
            </a:endParaRPr>
          </a:p>
        </p:txBody>
      </p:sp>
      <p:cxnSp>
        <p:nvCxnSpPr>
          <p:cNvPr id="13" name="Straight Arrow Connector 12"/>
          <p:cNvCxnSpPr/>
          <p:nvPr/>
        </p:nvCxnSpPr>
        <p:spPr>
          <a:xfrm flipH="1">
            <a:off x="8047017" y="4104167"/>
            <a:ext cx="1703288" cy="408061"/>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5724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4305" y="1130291"/>
            <a:ext cx="7192639" cy="5648734"/>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Revise </a:t>
            </a:r>
            <a:r>
              <a:rPr lang="en-US" dirty="0" err="1" smtClean="0"/>
              <a:t>FixedUpdate</a:t>
            </a:r>
            <a:r>
              <a:rPr lang="en-US" dirty="0" smtClean="0"/>
              <a:t>() Method</a:t>
            </a:r>
            <a:endParaRPr lang="en-US" dirty="0"/>
          </a:p>
        </p:txBody>
      </p:sp>
      <p:sp>
        <p:nvSpPr>
          <p:cNvPr id="7" name="Rounded Rectangle 6"/>
          <p:cNvSpPr/>
          <p:nvPr/>
        </p:nvSpPr>
        <p:spPr bwMode="auto">
          <a:xfrm>
            <a:off x="1829165" y="2582872"/>
            <a:ext cx="4297633" cy="340653"/>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5" name="Straight Arrow Connector 14"/>
          <p:cNvCxnSpPr/>
          <p:nvPr/>
        </p:nvCxnSpPr>
        <p:spPr>
          <a:xfrm flipH="1">
            <a:off x="6288863" y="2429910"/>
            <a:ext cx="1941032" cy="284870"/>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595651" y="1681487"/>
            <a:ext cx="2834609" cy="1369606"/>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Reassign </a:t>
            </a:r>
            <a:r>
              <a:rPr lang="en-US" sz="2400" dirty="0" err="1" smtClean="0">
                <a:solidFill>
                  <a:srgbClr val="FF0000"/>
                </a:solidFill>
              </a:rPr>
              <a:t>jetPackActive</a:t>
            </a:r>
            <a:endParaRPr lang="en-US" sz="2400" dirty="0" smtClean="0">
              <a:solidFill>
                <a:srgbClr val="FF0000"/>
              </a:solidFill>
            </a:endParaRPr>
          </a:p>
          <a:p>
            <a:pPr>
              <a:lnSpc>
                <a:spcPct val="90000"/>
              </a:lnSpc>
              <a:spcAft>
                <a:spcPts val="600"/>
              </a:spcAft>
            </a:pPr>
            <a:r>
              <a:rPr lang="en-US" sz="2400" dirty="0" err="1" smtClean="0">
                <a:solidFill>
                  <a:srgbClr val="FF0000"/>
                </a:solidFill>
              </a:rPr>
              <a:t>boolean</a:t>
            </a:r>
            <a:endParaRPr lang="en-US" sz="2400" dirty="0">
              <a:solidFill>
                <a:srgbClr val="FF0000"/>
              </a:solidFill>
            </a:endParaRPr>
          </a:p>
        </p:txBody>
      </p:sp>
      <p:cxnSp>
        <p:nvCxnSpPr>
          <p:cNvPr id="13" name="Straight Arrow Connector 12"/>
          <p:cNvCxnSpPr/>
          <p:nvPr/>
        </p:nvCxnSpPr>
        <p:spPr>
          <a:xfrm flipH="1" flipV="1">
            <a:off x="3383629" y="4320213"/>
            <a:ext cx="5431428" cy="439394"/>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a:off x="1859963" y="4137870"/>
            <a:ext cx="1340787" cy="548099"/>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1859963" y="5326042"/>
            <a:ext cx="1340787" cy="416079"/>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4" name="Straight Arrow Connector 13"/>
          <p:cNvCxnSpPr/>
          <p:nvPr/>
        </p:nvCxnSpPr>
        <p:spPr>
          <a:xfrm flipH="1">
            <a:off x="3383628" y="5326042"/>
            <a:ext cx="5431429" cy="284870"/>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922010" y="4339455"/>
            <a:ext cx="2508249" cy="1037207"/>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Check if (!dead)</a:t>
            </a:r>
          </a:p>
          <a:p>
            <a:pPr algn="r">
              <a:lnSpc>
                <a:spcPct val="90000"/>
              </a:lnSpc>
              <a:spcAft>
                <a:spcPts val="600"/>
              </a:spcAft>
            </a:pPr>
            <a:r>
              <a:rPr lang="en-US" sz="2400" dirty="0" smtClean="0">
                <a:solidFill>
                  <a:srgbClr val="FF0000"/>
                </a:solidFill>
              </a:rPr>
              <a:t>i.e. </a:t>
            </a:r>
            <a:r>
              <a:rPr lang="en-US" sz="2400" smtClean="0">
                <a:solidFill>
                  <a:srgbClr val="FF0000"/>
                </a:solidFill>
              </a:rPr>
              <a:t>not dead</a:t>
            </a:r>
            <a:endParaRPr lang="en-US" sz="2400" dirty="0">
              <a:solidFill>
                <a:srgbClr val="FF0000"/>
              </a:solidFill>
            </a:endParaRPr>
          </a:p>
        </p:txBody>
      </p:sp>
    </p:spTree>
    <p:extLst>
      <p:ext uri="{BB962C8B-B14F-4D97-AF65-F5344CB8AC3E}">
        <p14:creationId xmlns:p14="http://schemas.microsoft.com/office/powerpoint/2010/main" val="546228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forum.unity3d.com/attachment.php?attachmentid=16698&amp;stc=1&amp;d=1295263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4740" y="4875250"/>
            <a:ext cx="3802492" cy="14205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80531" y="2765750"/>
            <a:ext cx="9418217" cy="917575"/>
          </a:xfrm>
        </p:spPr>
        <p:txBody>
          <a:bodyPr/>
          <a:lstStyle/>
          <a:p>
            <a:pPr algn="ctr"/>
            <a:r>
              <a:rPr lang="en-US" dirty="0" smtClean="0"/>
              <a:t>Adding Lasers</a:t>
            </a:r>
            <a:endParaRPr lang="en-US" dirty="0"/>
          </a:p>
        </p:txBody>
      </p:sp>
    </p:spTree>
    <p:extLst>
      <p:ext uri="{BB962C8B-B14F-4D97-AF65-F5344CB8AC3E}">
        <p14:creationId xmlns:p14="http://schemas.microsoft.com/office/powerpoint/2010/main" val="2070007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465179" y="1483650"/>
            <a:ext cx="2415533" cy="4758961"/>
          </a:xfrm>
          <a:prstGeom prst="rect">
            <a:avLst/>
          </a:prstGeom>
        </p:spPr>
      </p:pic>
      <p:sp>
        <p:nvSpPr>
          <p:cNvPr id="3" name="Title 2"/>
          <p:cNvSpPr>
            <a:spLocks noGrp="1"/>
          </p:cNvSpPr>
          <p:nvPr>
            <p:ph type="title"/>
          </p:nvPr>
        </p:nvSpPr>
        <p:spPr/>
        <p:txBody>
          <a:bodyPr/>
          <a:lstStyle/>
          <a:p>
            <a:r>
              <a:rPr lang="en-US" dirty="0" smtClean="0"/>
              <a:t>Select Animations Folder in Project</a:t>
            </a:r>
            <a:endParaRPr lang="en-US" dirty="0"/>
          </a:p>
        </p:txBody>
      </p:sp>
      <p:sp>
        <p:nvSpPr>
          <p:cNvPr id="5" name="Rounded Rectangle 4"/>
          <p:cNvSpPr/>
          <p:nvPr/>
        </p:nvSpPr>
        <p:spPr bwMode="auto">
          <a:xfrm>
            <a:off x="823336" y="4055486"/>
            <a:ext cx="2194536" cy="401912"/>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3961964" y="4490306"/>
            <a:ext cx="3553024"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All your animation clips</a:t>
            </a:r>
          </a:p>
          <a:p>
            <a:pPr>
              <a:lnSpc>
                <a:spcPct val="90000"/>
              </a:lnSpc>
              <a:spcAft>
                <a:spcPts val="600"/>
              </a:spcAft>
            </a:pPr>
            <a:r>
              <a:rPr lang="en-US" sz="2400" dirty="0" smtClean="0">
                <a:solidFill>
                  <a:srgbClr val="FF0000"/>
                </a:solidFill>
              </a:rPr>
              <a:t>will be created here</a:t>
            </a:r>
          </a:p>
        </p:txBody>
      </p:sp>
      <p:cxnSp>
        <p:nvCxnSpPr>
          <p:cNvPr id="17" name="Straight Arrow Connector 16"/>
          <p:cNvCxnSpPr/>
          <p:nvPr/>
        </p:nvCxnSpPr>
        <p:spPr>
          <a:xfrm flipH="1" flipV="1">
            <a:off x="3238869" y="4263718"/>
            <a:ext cx="723095" cy="513690"/>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1562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29250" y="2365295"/>
            <a:ext cx="10618132" cy="3612354"/>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Create New Animation for Dying</a:t>
            </a:r>
            <a:endParaRPr lang="en-US" dirty="0"/>
          </a:p>
        </p:txBody>
      </p:sp>
      <p:sp>
        <p:nvSpPr>
          <p:cNvPr id="5" name="Rounded Rectangle 4"/>
          <p:cNvSpPr/>
          <p:nvPr/>
        </p:nvSpPr>
        <p:spPr bwMode="auto">
          <a:xfrm>
            <a:off x="2743555" y="3670631"/>
            <a:ext cx="457195" cy="268869"/>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5212408" y="3116117"/>
            <a:ext cx="1737341" cy="33354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5" name="Straight Arrow Connector 14"/>
          <p:cNvCxnSpPr/>
          <p:nvPr/>
        </p:nvCxnSpPr>
        <p:spPr>
          <a:xfrm>
            <a:off x="6081078" y="1963671"/>
            <a:ext cx="141785" cy="1069794"/>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509351" y="1406374"/>
            <a:ext cx="754604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In the Animation tab, with Cat selected in Hierarchy…</a:t>
            </a:r>
          </a:p>
        </p:txBody>
      </p:sp>
      <p:sp>
        <p:nvSpPr>
          <p:cNvPr id="13" name="Rounded Rectangle 12"/>
          <p:cNvSpPr/>
          <p:nvPr/>
        </p:nvSpPr>
        <p:spPr bwMode="auto">
          <a:xfrm>
            <a:off x="9235724" y="3939501"/>
            <a:ext cx="859210" cy="231971"/>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2" name="Straight Arrow Connector 11"/>
          <p:cNvCxnSpPr/>
          <p:nvPr/>
        </p:nvCxnSpPr>
        <p:spPr>
          <a:xfrm>
            <a:off x="8568234" y="1963671"/>
            <a:ext cx="719336" cy="1810302"/>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849931" y="5977649"/>
            <a:ext cx="4158959"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Create New Clip, “die” </a:t>
            </a:r>
          </a:p>
          <a:p>
            <a:pPr>
              <a:lnSpc>
                <a:spcPct val="90000"/>
              </a:lnSpc>
              <a:spcAft>
                <a:spcPts val="600"/>
              </a:spcAft>
            </a:pPr>
            <a:r>
              <a:rPr lang="en-US" sz="2400" dirty="0" smtClean="0">
                <a:solidFill>
                  <a:srgbClr val="FF0000"/>
                </a:solidFill>
              </a:rPr>
              <a:t>under Animations subfolder</a:t>
            </a:r>
          </a:p>
        </p:txBody>
      </p:sp>
      <p:cxnSp>
        <p:nvCxnSpPr>
          <p:cNvPr id="17" name="Straight Arrow Connector 16"/>
          <p:cNvCxnSpPr/>
          <p:nvPr/>
        </p:nvCxnSpPr>
        <p:spPr>
          <a:xfrm flipH="1" flipV="1">
            <a:off x="2880713" y="5229643"/>
            <a:ext cx="640072" cy="844406"/>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320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5882" y="1249589"/>
            <a:ext cx="9304316" cy="4824460"/>
          </a:xfrm>
          <a:prstGeom prst="rect">
            <a:avLst/>
          </a:prstGeom>
        </p:spPr>
      </p:pic>
      <p:sp>
        <p:nvSpPr>
          <p:cNvPr id="3" name="Title 2"/>
          <p:cNvSpPr>
            <a:spLocks noGrp="1"/>
          </p:cNvSpPr>
          <p:nvPr>
            <p:ph type="title"/>
          </p:nvPr>
        </p:nvSpPr>
        <p:spPr/>
        <p:txBody>
          <a:bodyPr/>
          <a:lstStyle/>
          <a:p>
            <a:r>
              <a:rPr lang="en-US" dirty="0" smtClean="0"/>
              <a:t>Verify New Animation</a:t>
            </a:r>
            <a:endParaRPr lang="en-US" dirty="0"/>
          </a:p>
        </p:txBody>
      </p:sp>
      <p:sp>
        <p:nvSpPr>
          <p:cNvPr id="5" name="Rounded Rectangle 4"/>
          <p:cNvSpPr/>
          <p:nvPr/>
        </p:nvSpPr>
        <p:spPr bwMode="auto">
          <a:xfrm>
            <a:off x="914775" y="3947082"/>
            <a:ext cx="1965938" cy="461172"/>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4789537" y="2536350"/>
            <a:ext cx="2068773" cy="1871904"/>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1897744" y="6133579"/>
            <a:ext cx="6622647"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Verify “die” animation in Animations subfolder</a:t>
            </a:r>
          </a:p>
        </p:txBody>
      </p:sp>
    </p:spTree>
    <p:extLst>
      <p:ext uri="{BB962C8B-B14F-4D97-AF65-F5344CB8AC3E}">
        <p14:creationId xmlns:p14="http://schemas.microsoft.com/office/powerpoint/2010/main" val="2556375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6698" y="1284676"/>
            <a:ext cx="7754635" cy="5429311"/>
          </a:xfrm>
          <a:prstGeom prst="rect">
            <a:avLst/>
          </a:prstGeom>
        </p:spPr>
      </p:pic>
      <p:sp>
        <p:nvSpPr>
          <p:cNvPr id="3" name="Title 2"/>
          <p:cNvSpPr>
            <a:spLocks noGrp="1"/>
          </p:cNvSpPr>
          <p:nvPr>
            <p:ph type="title"/>
          </p:nvPr>
        </p:nvSpPr>
        <p:spPr/>
        <p:txBody>
          <a:bodyPr/>
          <a:lstStyle/>
          <a:p>
            <a:r>
              <a:rPr lang="en-US" dirty="0" smtClean="0"/>
              <a:t>Drag In Animation Frames</a:t>
            </a:r>
            <a:endParaRPr lang="en-US" dirty="0"/>
          </a:p>
        </p:txBody>
      </p:sp>
      <p:sp>
        <p:nvSpPr>
          <p:cNvPr id="5" name="Rounded Rectangle 4"/>
          <p:cNvSpPr/>
          <p:nvPr/>
        </p:nvSpPr>
        <p:spPr bwMode="auto">
          <a:xfrm>
            <a:off x="2012043" y="5518428"/>
            <a:ext cx="2194536" cy="1267386"/>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3566507" y="1577043"/>
            <a:ext cx="1280146" cy="274317"/>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8961407" y="3040067"/>
            <a:ext cx="1920219" cy="3262432"/>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Ctrl-Select “die0” and “die1”, then</a:t>
            </a:r>
          </a:p>
          <a:p>
            <a:pPr>
              <a:lnSpc>
                <a:spcPct val="90000"/>
              </a:lnSpc>
              <a:spcAft>
                <a:spcPts val="600"/>
              </a:spcAft>
            </a:pPr>
            <a:r>
              <a:rPr lang="en-US" sz="2400" dirty="0" smtClean="0">
                <a:solidFill>
                  <a:srgbClr val="FF0000"/>
                </a:solidFill>
              </a:rPr>
              <a:t>drag animation </a:t>
            </a:r>
          </a:p>
          <a:p>
            <a:pPr>
              <a:lnSpc>
                <a:spcPct val="90000"/>
              </a:lnSpc>
              <a:spcAft>
                <a:spcPts val="600"/>
              </a:spcAft>
            </a:pPr>
            <a:r>
              <a:rPr lang="en-US" sz="2400" dirty="0" smtClean="0">
                <a:solidFill>
                  <a:srgbClr val="FF0000"/>
                </a:solidFill>
              </a:rPr>
              <a:t>frames into</a:t>
            </a:r>
          </a:p>
          <a:p>
            <a:pPr>
              <a:lnSpc>
                <a:spcPct val="90000"/>
              </a:lnSpc>
              <a:spcAft>
                <a:spcPts val="600"/>
              </a:spcAft>
            </a:pPr>
            <a:r>
              <a:rPr lang="en-US" sz="2400" dirty="0" smtClean="0">
                <a:solidFill>
                  <a:srgbClr val="FF0000"/>
                </a:solidFill>
              </a:rPr>
              <a:t>Animation</a:t>
            </a:r>
          </a:p>
          <a:p>
            <a:pPr>
              <a:lnSpc>
                <a:spcPct val="90000"/>
              </a:lnSpc>
              <a:spcAft>
                <a:spcPts val="600"/>
              </a:spcAft>
            </a:pPr>
            <a:r>
              <a:rPr lang="en-US" sz="2400" dirty="0" smtClean="0">
                <a:solidFill>
                  <a:srgbClr val="FF0000"/>
                </a:solidFill>
              </a:rPr>
              <a:t>window</a:t>
            </a:r>
          </a:p>
        </p:txBody>
      </p:sp>
      <p:cxnSp>
        <p:nvCxnSpPr>
          <p:cNvPr id="8" name="Curved Connector 7"/>
          <p:cNvCxnSpPr>
            <a:stCxn id="5" idx="0"/>
          </p:cNvCxnSpPr>
          <p:nvPr/>
        </p:nvCxnSpPr>
        <p:spPr>
          <a:xfrm rot="5400000" flipH="1" flipV="1">
            <a:off x="2418765" y="3730614"/>
            <a:ext cx="2478361" cy="1097268"/>
          </a:xfrm>
          <a:prstGeom prst="curvedConnector3">
            <a:avLst>
              <a:gd name="adj1" fmla="val 50000"/>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bwMode="auto">
          <a:xfrm>
            <a:off x="549019" y="1989299"/>
            <a:ext cx="439516" cy="227817"/>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0238479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82230" y="1284676"/>
            <a:ext cx="8266580" cy="3767049"/>
          </a:xfrm>
          <a:prstGeom prst="rect">
            <a:avLst/>
          </a:prstGeom>
        </p:spPr>
      </p:pic>
      <p:sp>
        <p:nvSpPr>
          <p:cNvPr id="3" name="Title 2"/>
          <p:cNvSpPr>
            <a:spLocks noGrp="1"/>
          </p:cNvSpPr>
          <p:nvPr>
            <p:ph type="title"/>
          </p:nvPr>
        </p:nvSpPr>
        <p:spPr/>
        <p:txBody>
          <a:bodyPr/>
          <a:lstStyle/>
          <a:p>
            <a:r>
              <a:rPr lang="en-US" dirty="0" smtClean="0"/>
              <a:t>Update Sample Value</a:t>
            </a:r>
            <a:endParaRPr lang="en-US" dirty="0"/>
          </a:p>
        </p:txBody>
      </p:sp>
      <p:sp>
        <p:nvSpPr>
          <p:cNvPr id="7" name="Rounded Rectangle 6"/>
          <p:cNvSpPr/>
          <p:nvPr/>
        </p:nvSpPr>
        <p:spPr bwMode="auto">
          <a:xfrm>
            <a:off x="3017872" y="2320625"/>
            <a:ext cx="1280146" cy="274317"/>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1189092" y="5051725"/>
            <a:ext cx="6857925"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Change Sample Value to 8 for “die” animation</a:t>
            </a:r>
          </a:p>
        </p:txBody>
      </p:sp>
      <p:cxnSp>
        <p:nvCxnSpPr>
          <p:cNvPr id="8" name="Curved Connector 7"/>
          <p:cNvCxnSpPr/>
          <p:nvPr/>
        </p:nvCxnSpPr>
        <p:spPr>
          <a:xfrm rot="5400000" flipH="1" flipV="1">
            <a:off x="2053009" y="3339508"/>
            <a:ext cx="2478361" cy="1097268"/>
          </a:xfrm>
          <a:prstGeom prst="curvedConnector3">
            <a:avLst>
              <a:gd name="adj1" fmla="val 50000"/>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4644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2230" y="1291975"/>
            <a:ext cx="8197727" cy="3759749"/>
          </a:xfrm>
          <a:prstGeom prst="rect">
            <a:avLst/>
          </a:prstGeom>
        </p:spPr>
      </p:pic>
      <p:sp>
        <p:nvSpPr>
          <p:cNvPr id="3" name="Title 2"/>
          <p:cNvSpPr>
            <a:spLocks noGrp="1"/>
          </p:cNvSpPr>
          <p:nvPr>
            <p:ph type="title"/>
          </p:nvPr>
        </p:nvSpPr>
        <p:spPr/>
        <p:txBody>
          <a:bodyPr/>
          <a:lstStyle/>
          <a:p>
            <a:r>
              <a:rPr lang="en-US" dirty="0" smtClean="0"/>
              <a:t>Stop Recording</a:t>
            </a:r>
            <a:endParaRPr lang="en-US" dirty="0"/>
          </a:p>
        </p:txBody>
      </p:sp>
      <p:sp>
        <p:nvSpPr>
          <p:cNvPr id="14" name="TextBox 13"/>
          <p:cNvSpPr txBox="1"/>
          <p:nvPr/>
        </p:nvSpPr>
        <p:spPr>
          <a:xfrm>
            <a:off x="1189092" y="5051725"/>
            <a:ext cx="6857925"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Click “Record” button to stop recording</a:t>
            </a:r>
          </a:p>
        </p:txBody>
      </p:sp>
      <p:cxnSp>
        <p:nvCxnSpPr>
          <p:cNvPr id="8" name="Curved Connector 7"/>
          <p:cNvCxnSpPr/>
          <p:nvPr/>
        </p:nvCxnSpPr>
        <p:spPr>
          <a:xfrm rot="16200000" flipV="1">
            <a:off x="-242775" y="3286961"/>
            <a:ext cx="2726957" cy="1051168"/>
          </a:xfrm>
          <a:prstGeom prst="curvedConnector3">
            <a:avLst>
              <a:gd name="adj1" fmla="val 50000"/>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bwMode="auto">
          <a:xfrm>
            <a:off x="549019" y="2034238"/>
            <a:ext cx="548634" cy="290529"/>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368561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5931" y="2285720"/>
            <a:ext cx="9105549" cy="3749343"/>
          </a:xfrm>
          <a:prstGeom prst="rect">
            <a:avLst/>
          </a:prstGeom>
        </p:spPr>
      </p:pic>
      <p:sp>
        <p:nvSpPr>
          <p:cNvPr id="3" name="Title 2"/>
          <p:cNvSpPr>
            <a:spLocks noGrp="1"/>
          </p:cNvSpPr>
          <p:nvPr>
            <p:ph type="title"/>
          </p:nvPr>
        </p:nvSpPr>
        <p:spPr/>
        <p:txBody>
          <a:bodyPr/>
          <a:lstStyle/>
          <a:p>
            <a:r>
              <a:rPr lang="en-US" dirty="0" smtClean="0"/>
              <a:t>Create New Animation for Falling</a:t>
            </a:r>
            <a:endParaRPr lang="en-US" dirty="0"/>
          </a:p>
        </p:txBody>
      </p:sp>
      <p:sp>
        <p:nvSpPr>
          <p:cNvPr id="5" name="Rounded Rectangle 4"/>
          <p:cNvSpPr/>
          <p:nvPr/>
        </p:nvSpPr>
        <p:spPr bwMode="auto">
          <a:xfrm>
            <a:off x="2469238" y="3594149"/>
            <a:ext cx="457195" cy="268869"/>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4115140" y="3040067"/>
            <a:ext cx="1737341" cy="33354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5" name="Straight Arrow Connector 14"/>
          <p:cNvCxnSpPr/>
          <p:nvPr/>
        </p:nvCxnSpPr>
        <p:spPr>
          <a:xfrm flipH="1">
            <a:off x="5578164" y="1963671"/>
            <a:ext cx="502914" cy="1037410"/>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509351" y="1406374"/>
            <a:ext cx="754604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In the Animation tab, with Cat selected in Hierarchy…</a:t>
            </a:r>
          </a:p>
        </p:txBody>
      </p:sp>
      <p:sp>
        <p:nvSpPr>
          <p:cNvPr id="13" name="Rounded Rectangle 12"/>
          <p:cNvSpPr/>
          <p:nvPr/>
        </p:nvSpPr>
        <p:spPr bwMode="auto">
          <a:xfrm>
            <a:off x="7498383" y="3863018"/>
            <a:ext cx="859210" cy="231971"/>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2" name="Straight Arrow Connector 11"/>
          <p:cNvCxnSpPr/>
          <p:nvPr/>
        </p:nvCxnSpPr>
        <p:spPr>
          <a:xfrm flipH="1">
            <a:off x="7642910" y="1963671"/>
            <a:ext cx="925324" cy="1764912"/>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849931" y="5977649"/>
            <a:ext cx="4158959"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Create New Clip, “fall” </a:t>
            </a:r>
          </a:p>
          <a:p>
            <a:pPr>
              <a:lnSpc>
                <a:spcPct val="90000"/>
              </a:lnSpc>
              <a:spcAft>
                <a:spcPts val="600"/>
              </a:spcAft>
            </a:pPr>
            <a:r>
              <a:rPr lang="en-US" sz="2400" dirty="0" smtClean="0">
                <a:solidFill>
                  <a:srgbClr val="FF0000"/>
                </a:solidFill>
              </a:rPr>
              <a:t>under Animations subfolder</a:t>
            </a:r>
          </a:p>
        </p:txBody>
      </p:sp>
      <p:cxnSp>
        <p:nvCxnSpPr>
          <p:cNvPr id="17" name="Straight Arrow Connector 16"/>
          <p:cNvCxnSpPr/>
          <p:nvPr/>
        </p:nvCxnSpPr>
        <p:spPr>
          <a:xfrm flipH="1" flipV="1">
            <a:off x="2880713" y="5229643"/>
            <a:ext cx="640072" cy="844406"/>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0922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6762" y="1249589"/>
            <a:ext cx="8963279" cy="4810904"/>
          </a:xfrm>
          <a:prstGeom prst="rect">
            <a:avLst/>
          </a:prstGeom>
        </p:spPr>
      </p:pic>
      <p:sp>
        <p:nvSpPr>
          <p:cNvPr id="3" name="Title 2"/>
          <p:cNvSpPr>
            <a:spLocks noGrp="1"/>
          </p:cNvSpPr>
          <p:nvPr>
            <p:ph type="title"/>
          </p:nvPr>
        </p:nvSpPr>
        <p:spPr/>
        <p:txBody>
          <a:bodyPr/>
          <a:lstStyle/>
          <a:p>
            <a:r>
              <a:rPr lang="en-US" dirty="0" smtClean="0"/>
              <a:t>Verify New Animation</a:t>
            </a:r>
            <a:endParaRPr lang="en-US" dirty="0"/>
          </a:p>
        </p:txBody>
      </p:sp>
      <p:sp>
        <p:nvSpPr>
          <p:cNvPr id="5" name="Rounded Rectangle 4"/>
          <p:cNvSpPr/>
          <p:nvPr/>
        </p:nvSpPr>
        <p:spPr bwMode="auto">
          <a:xfrm>
            <a:off x="914775" y="3947082"/>
            <a:ext cx="1965938" cy="461172"/>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7315505" y="2528423"/>
            <a:ext cx="2068773" cy="1871904"/>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1897744" y="6133579"/>
            <a:ext cx="6629187"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Verify “fall” animation in Animations subfolder</a:t>
            </a:r>
          </a:p>
        </p:txBody>
      </p:sp>
    </p:spTree>
    <p:extLst>
      <p:ext uri="{BB962C8B-B14F-4D97-AF65-F5344CB8AC3E}">
        <p14:creationId xmlns:p14="http://schemas.microsoft.com/office/powerpoint/2010/main" val="385991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9019" y="1284675"/>
            <a:ext cx="7691214" cy="5501139"/>
          </a:xfrm>
          <a:prstGeom prst="rect">
            <a:avLst/>
          </a:prstGeom>
        </p:spPr>
      </p:pic>
      <p:sp>
        <p:nvSpPr>
          <p:cNvPr id="3" name="Title 2"/>
          <p:cNvSpPr>
            <a:spLocks noGrp="1"/>
          </p:cNvSpPr>
          <p:nvPr>
            <p:ph type="title"/>
          </p:nvPr>
        </p:nvSpPr>
        <p:spPr/>
        <p:txBody>
          <a:bodyPr/>
          <a:lstStyle/>
          <a:p>
            <a:r>
              <a:rPr lang="en-US" dirty="0" smtClean="0"/>
              <a:t>Drag In Animation Frame</a:t>
            </a:r>
            <a:endParaRPr lang="en-US" dirty="0"/>
          </a:p>
        </p:txBody>
      </p:sp>
      <p:sp>
        <p:nvSpPr>
          <p:cNvPr id="5" name="Rounded Rectangle 4"/>
          <p:cNvSpPr/>
          <p:nvPr/>
        </p:nvSpPr>
        <p:spPr bwMode="auto">
          <a:xfrm>
            <a:off x="2926433" y="5600358"/>
            <a:ext cx="1005829" cy="1185455"/>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3566507" y="1577043"/>
            <a:ext cx="1280146" cy="274317"/>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8961407" y="3040067"/>
            <a:ext cx="1920219" cy="3262432"/>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Select “fall”, then</a:t>
            </a:r>
          </a:p>
          <a:p>
            <a:pPr>
              <a:lnSpc>
                <a:spcPct val="90000"/>
              </a:lnSpc>
              <a:spcAft>
                <a:spcPts val="600"/>
              </a:spcAft>
            </a:pPr>
            <a:r>
              <a:rPr lang="en-US" sz="2400" dirty="0" smtClean="0">
                <a:solidFill>
                  <a:srgbClr val="FF0000"/>
                </a:solidFill>
              </a:rPr>
              <a:t>drag animation </a:t>
            </a:r>
          </a:p>
          <a:p>
            <a:pPr>
              <a:lnSpc>
                <a:spcPct val="90000"/>
              </a:lnSpc>
              <a:spcAft>
                <a:spcPts val="600"/>
              </a:spcAft>
            </a:pPr>
            <a:r>
              <a:rPr lang="en-US" sz="2400" dirty="0" smtClean="0">
                <a:solidFill>
                  <a:srgbClr val="FF0000"/>
                </a:solidFill>
              </a:rPr>
              <a:t>frame (just one) into</a:t>
            </a:r>
          </a:p>
          <a:p>
            <a:pPr>
              <a:lnSpc>
                <a:spcPct val="90000"/>
              </a:lnSpc>
              <a:spcAft>
                <a:spcPts val="600"/>
              </a:spcAft>
            </a:pPr>
            <a:r>
              <a:rPr lang="en-US" sz="2400" dirty="0" smtClean="0">
                <a:solidFill>
                  <a:srgbClr val="FF0000"/>
                </a:solidFill>
              </a:rPr>
              <a:t>Animation</a:t>
            </a:r>
          </a:p>
          <a:p>
            <a:pPr>
              <a:lnSpc>
                <a:spcPct val="90000"/>
              </a:lnSpc>
              <a:spcAft>
                <a:spcPts val="600"/>
              </a:spcAft>
            </a:pPr>
            <a:r>
              <a:rPr lang="en-US" sz="2400" dirty="0" smtClean="0">
                <a:solidFill>
                  <a:srgbClr val="FF0000"/>
                </a:solidFill>
              </a:rPr>
              <a:t>window</a:t>
            </a:r>
          </a:p>
        </p:txBody>
      </p:sp>
      <p:cxnSp>
        <p:nvCxnSpPr>
          <p:cNvPr id="8" name="Curved Connector 7"/>
          <p:cNvCxnSpPr>
            <a:stCxn id="5" idx="0"/>
          </p:cNvCxnSpPr>
          <p:nvPr/>
        </p:nvCxnSpPr>
        <p:spPr>
          <a:xfrm rot="5400000" flipH="1" flipV="1">
            <a:off x="2537819" y="3931597"/>
            <a:ext cx="2560290" cy="777232"/>
          </a:xfrm>
          <a:prstGeom prst="curvedConnector3">
            <a:avLst>
              <a:gd name="adj1" fmla="val 50000"/>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bwMode="auto">
          <a:xfrm>
            <a:off x="549019" y="1989299"/>
            <a:ext cx="439516" cy="227817"/>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58688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64589" y="1337148"/>
            <a:ext cx="8799165" cy="3714576"/>
          </a:xfrm>
          <a:prstGeom prst="rect">
            <a:avLst/>
          </a:prstGeom>
        </p:spPr>
      </p:pic>
      <p:sp>
        <p:nvSpPr>
          <p:cNvPr id="3" name="Title 2"/>
          <p:cNvSpPr>
            <a:spLocks noGrp="1"/>
          </p:cNvSpPr>
          <p:nvPr>
            <p:ph type="title"/>
          </p:nvPr>
        </p:nvSpPr>
        <p:spPr/>
        <p:txBody>
          <a:bodyPr/>
          <a:lstStyle/>
          <a:p>
            <a:r>
              <a:rPr lang="en-US" dirty="0" smtClean="0"/>
              <a:t>Stop Recording Again</a:t>
            </a:r>
            <a:endParaRPr lang="en-US" dirty="0"/>
          </a:p>
        </p:txBody>
      </p:sp>
      <p:sp>
        <p:nvSpPr>
          <p:cNvPr id="14" name="TextBox 13"/>
          <p:cNvSpPr txBox="1"/>
          <p:nvPr/>
        </p:nvSpPr>
        <p:spPr>
          <a:xfrm>
            <a:off x="1189092" y="5051725"/>
            <a:ext cx="6857925"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Click “Record” button to stop recording</a:t>
            </a:r>
          </a:p>
        </p:txBody>
      </p:sp>
      <p:cxnSp>
        <p:nvCxnSpPr>
          <p:cNvPr id="8" name="Curved Connector 7"/>
          <p:cNvCxnSpPr/>
          <p:nvPr/>
        </p:nvCxnSpPr>
        <p:spPr>
          <a:xfrm rot="16200000" flipV="1">
            <a:off x="-242775" y="3286961"/>
            <a:ext cx="2726957" cy="1051168"/>
          </a:xfrm>
          <a:prstGeom prst="curvedConnector3">
            <a:avLst>
              <a:gd name="adj1" fmla="val 50000"/>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bwMode="auto">
          <a:xfrm>
            <a:off x="549019" y="2034238"/>
            <a:ext cx="548634" cy="290529"/>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898343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524419" y="1212849"/>
            <a:ext cx="6852012" cy="5231713"/>
          </a:xfrm>
          <a:prstGeom prst="rect">
            <a:avLst/>
          </a:prstGeom>
        </p:spPr>
      </p:pic>
      <p:sp>
        <p:nvSpPr>
          <p:cNvPr id="3" name="Title 2"/>
          <p:cNvSpPr>
            <a:spLocks noGrp="1"/>
          </p:cNvSpPr>
          <p:nvPr>
            <p:ph type="title"/>
          </p:nvPr>
        </p:nvSpPr>
        <p:spPr/>
        <p:txBody>
          <a:bodyPr/>
          <a:lstStyle/>
          <a:p>
            <a:r>
              <a:rPr lang="en-US" dirty="0" smtClean="0"/>
              <a:t>Add Laser to </a:t>
            </a:r>
            <a:r>
              <a:rPr lang="en-US" dirty="0" smtClean="0"/>
              <a:t>Scene</a:t>
            </a:r>
            <a:endParaRPr lang="en-US" dirty="0"/>
          </a:p>
        </p:txBody>
      </p:sp>
      <p:sp>
        <p:nvSpPr>
          <p:cNvPr id="7" name="Rounded Rectangle 6"/>
          <p:cNvSpPr/>
          <p:nvPr/>
        </p:nvSpPr>
        <p:spPr bwMode="auto">
          <a:xfrm>
            <a:off x="4274281" y="5239380"/>
            <a:ext cx="857243" cy="1005829"/>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TextBox 15"/>
          <p:cNvSpPr txBox="1"/>
          <p:nvPr/>
        </p:nvSpPr>
        <p:spPr>
          <a:xfrm>
            <a:off x="229293" y="4588669"/>
            <a:ext cx="2461251" cy="1855893"/>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Drag “laser_on”</a:t>
            </a:r>
          </a:p>
          <a:p>
            <a:pPr>
              <a:lnSpc>
                <a:spcPct val="90000"/>
              </a:lnSpc>
              <a:spcAft>
                <a:spcPts val="600"/>
              </a:spcAft>
            </a:pPr>
            <a:r>
              <a:rPr lang="en-US" sz="2400" dirty="0" smtClean="0">
                <a:solidFill>
                  <a:srgbClr val="FF0000"/>
                </a:solidFill>
              </a:rPr>
              <a:t>from “Sprites” </a:t>
            </a:r>
          </a:p>
          <a:p>
            <a:pPr>
              <a:lnSpc>
                <a:spcPct val="90000"/>
              </a:lnSpc>
              <a:spcAft>
                <a:spcPts val="600"/>
              </a:spcAft>
            </a:pPr>
            <a:r>
              <a:rPr lang="en-US" sz="2400" dirty="0" smtClean="0">
                <a:solidFill>
                  <a:srgbClr val="FF0000"/>
                </a:solidFill>
              </a:rPr>
              <a:t>subfolder into</a:t>
            </a:r>
          </a:p>
          <a:p>
            <a:pPr>
              <a:lnSpc>
                <a:spcPct val="90000"/>
              </a:lnSpc>
              <a:spcAft>
                <a:spcPts val="600"/>
              </a:spcAft>
            </a:pPr>
            <a:r>
              <a:rPr lang="en-US" sz="2400" dirty="0" smtClean="0">
                <a:solidFill>
                  <a:srgbClr val="FF0000"/>
                </a:solidFill>
              </a:rPr>
              <a:t>Scene</a:t>
            </a:r>
            <a:endParaRPr lang="en-US" sz="2400" dirty="0" smtClean="0">
              <a:solidFill>
                <a:srgbClr val="FF0000"/>
              </a:solidFill>
            </a:endParaRPr>
          </a:p>
        </p:txBody>
      </p:sp>
      <p:cxnSp>
        <p:nvCxnSpPr>
          <p:cNvPr id="8" name="Curved Connector 7"/>
          <p:cNvCxnSpPr>
            <a:stCxn id="7" idx="0"/>
          </p:cNvCxnSpPr>
          <p:nvPr/>
        </p:nvCxnSpPr>
        <p:spPr>
          <a:xfrm rot="5400000" flipH="1" flipV="1">
            <a:off x="4388536" y="3994507"/>
            <a:ext cx="1559241" cy="930506"/>
          </a:xfrm>
          <a:prstGeom prst="curvedConnector3">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7539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forum.unity3d.com/attachment.php?attachmentid=16698&amp;stc=1&amp;d=1295263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4740" y="4875250"/>
            <a:ext cx="3802492" cy="14205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80531" y="2765750"/>
            <a:ext cx="9418217" cy="917575"/>
          </a:xfrm>
        </p:spPr>
        <p:txBody>
          <a:bodyPr/>
          <a:lstStyle/>
          <a:p>
            <a:pPr algn="ctr"/>
            <a:r>
              <a:rPr lang="en-US" dirty="0" smtClean="0"/>
              <a:t>Creating Transitions</a:t>
            </a:r>
            <a:endParaRPr lang="en-US" dirty="0"/>
          </a:p>
        </p:txBody>
      </p:sp>
    </p:spTree>
    <p:extLst>
      <p:ext uri="{BB962C8B-B14F-4D97-AF65-F5344CB8AC3E}">
        <p14:creationId xmlns:p14="http://schemas.microsoft.com/office/powerpoint/2010/main" val="30170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9018" y="1388622"/>
            <a:ext cx="8806367" cy="5217566"/>
          </a:xfrm>
          <a:prstGeom prst="rect">
            <a:avLst/>
          </a:prstGeom>
        </p:spPr>
      </p:pic>
      <p:sp>
        <p:nvSpPr>
          <p:cNvPr id="3" name="Title 2"/>
          <p:cNvSpPr>
            <a:spLocks noGrp="1"/>
          </p:cNvSpPr>
          <p:nvPr>
            <p:ph type="title"/>
          </p:nvPr>
        </p:nvSpPr>
        <p:spPr/>
        <p:txBody>
          <a:bodyPr/>
          <a:lstStyle/>
          <a:p>
            <a:r>
              <a:rPr lang="en-US" dirty="0" smtClean="0"/>
              <a:t>Create New </a:t>
            </a:r>
            <a:r>
              <a:rPr lang="en-US" dirty="0" err="1" smtClean="0"/>
              <a:t>Bool</a:t>
            </a:r>
            <a:r>
              <a:rPr lang="en-US" dirty="0" smtClean="0"/>
              <a:t> Parameter</a:t>
            </a:r>
            <a:endParaRPr lang="en-US" dirty="0"/>
          </a:p>
        </p:txBody>
      </p:sp>
      <p:sp>
        <p:nvSpPr>
          <p:cNvPr id="14" name="TextBox 13"/>
          <p:cNvSpPr txBox="1"/>
          <p:nvPr/>
        </p:nvSpPr>
        <p:spPr>
          <a:xfrm>
            <a:off x="9875797" y="2324767"/>
            <a:ext cx="2529477" cy="3416320"/>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In the </a:t>
            </a:r>
          </a:p>
          <a:p>
            <a:pPr>
              <a:lnSpc>
                <a:spcPct val="90000"/>
              </a:lnSpc>
              <a:spcAft>
                <a:spcPts val="600"/>
              </a:spcAft>
            </a:pPr>
            <a:r>
              <a:rPr lang="en-US" sz="2400" dirty="0" smtClean="0">
                <a:solidFill>
                  <a:srgbClr val="FF0000"/>
                </a:solidFill>
              </a:rPr>
              <a:t>Animator tab</a:t>
            </a:r>
          </a:p>
          <a:p>
            <a:pPr>
              <a:lnSpc>
                <a:spcPct val="90000"/>
              </a:lnSpc>
              <a:spcAft>
                <a:spcPts val="600"/>
              </a:spcAft>
            </a:pPr>
            <a:r>
              <a:rPr lang="en-US" sz="2400" dirty="0" smtClean="0">
                <a:solidFill>
                  <a:srgbClr val="FF0000"/>
                </a:solidFill>
              </a:rPr>
              <a:t>Click the +</a:t>
            </a:r>
          </a:p>
          <a:p>
            <a:pPr>
              <a:lnSpc>
                <a:spcPct val="90000"/>
              </a:lnSpc>
              <a:spcAft>
                <a:spcPts val="600"/>
              </a:spcAft>
            </a:pPr>
            <a:r>
              <a:rPr lang="en-US" sz="2400" dirty="0" smtClean="0">
                <a:solidFill>
                  <a:srgbClr val="FF0000"/>
                </a:solidFill>
              </a:rPr>
              <a:t>next to  Parameters,</a:t>
            </a:r>
          </a:p>
          <a:p>
            <a:pPr>
              <a:lnSpc>
                <a:spcPct val="90000"/>
              </a:lnSpc>
              <a:spcAft>
                <a:spcPts val="600"/>
              </a:spcAft>
            </a:pPr>
            <a:endParaRPr lang="en-US" sz="2400" dirty="0">
              <a:solidFill>
                <a:srgbClr val="FF0000"/>
              </a:solidFill>
            </a:endParaRPr>
          </a:p>
          <a:p>
            <a:pPr>
              <a:lnSpc>
                <a:spcPct val="90000"/>
              </a:lnSpc>
              <a:spcAft>
                <a:spcPts val="600"/>
              </a:spcAft>
            </a:pPr>
            <a:r>
              <a:rPr lang="en-US" sz="2400" dirty="0" smtClean="0">
                <a:solidFill>
                  <a:srgbClr val="FF0000"/>
                </a:solidFill>
              </a:rPr>
              <a:t>Then add a </a:t>
            </a:r>
          </a:p>
          <a:p>
            <a:pPr>
              <a:lnSpc>
                <a:spcPct val="90000"/>
              </a:lnSpc>
              <a:spcAft>
                <a:spcPts val="600"/>
              </a:spcAft>
            </a:pPr>
            <a:r>
              <a:rPr lang="en-US" sz="2400" dirty="0" smtClean="0">
                <a:solidFill>
                  <a:srgbClr val="FF0000"/>
                </a:solidFill>
              </a:rPr>
              <a:t>new </a:t>
            </a:r>
            <a:r>
              <a:rPr lang="en-US" sz="2400" dirty="0" err="1" smtClean="0">
                <a:solidFill>
                  <a:srgbClr val="FF0000"/>
                </a:solidFill>
              </a:rPr>
              <a:t>Bool</a:t>
            </a:r>
            <a:endParaRPr lang="en-US" sz="2400" dirty="0" smtClean="0">
              <a:solidFill>
                <a:srgbClr val="FF0000"/>
              </a:solidFill>
            </a:endParaRPr>
          </a:p>
        </p:txBody>
      </p:sp>
      <p:sp>
        <p:nvSpPr>
          <p:cNvPr id="11" name="Rounded Rectangle 10"/>
          <p:cNvSpPr/>
          <p:nvPr/>
        </p:nvSpPr>
        <p:spPr bwMode="auto">
          <a:xfrm>
            <a:off x="5945103" y="1388623"/>
            <a:ext cx="1553279" cy="279860"/>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le 8"/>
          <p:cNvSpPr/>
          <p:nvPr/>
        </p:nvSpPr>
        <p:spPr bwMode="auto">
          <a:xfrm>
            <a:off x="3200750" y="5036094"/>
            <a:ext cx="365756" cy="279860"/>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3267311" y="5917907"/>
            <a:ext cx="1670780" cy="322525"/>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311658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Name the Parameter</a:t>
            </a:r>
            <a:endParaRPr lang="en-US" dirty="0"/>
          </a:p>
        </p:txBody>
      </p:sp>
      <p:sp>
        <p:nvSpPr>
          <p:cNvPr id="14" name="TextBox 13"/>
          <p:cNvSpPr txBox="1"/>
          <p:nvPr/>
        </p:nvSpPr>
        <p:spPr>
          <a:xfrm>
            <a:off x="5486725" y="2379289"/>
            <a:ext cx="2529477" cy="1446550"/>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Name the new </a:t>
            </a:r>
          </a:p>
          <a:p>
            <a:pPr>
              <a:lnSpc>
                <a:spcPct val="90000"/>
              </a:lnSpc>
              <a:spcAft>
                <a:spcPts val="600"/>
              </a:spcAft>
            </a:pPr>
            <a:r>
              <a:rPr lang="en-US" sz="2400" dirty="0" smtClean="0">
                <a:solidFill>
                  <a:srgbClr val="FF0000"/>
                </a:solidFill>
              </a:rPr>
              <a:t>parameter</a:t>
            </a:r>
          </a:p>
          <a:p>
            <a:pPr>
              <a:lnSpc>
                <a:spcPct val="90000"/>
              </a:lnSpc>
              <a:spcAft>
                <a:spcPts val="600"/>
              </a:spcAft>
            </a:pPr>
            <a:r>
              <a:rPr lang="en-US" sz="2400" dirty="0" smtClean="0">
                <a:solidFill>
                  <a:srgbClr val="FF0000"/>
                </a:solidFill>
              </a:rPr>
              <a:t>“dead”</a:t>
            </a:r>
          </a:p>
        </p:txBody>
      </p:sp>
      <p:pic>
        <p:nvPicPr>
          <p:cNvPr id="4" name="Picture 3"/>
          <p:cNvPicPr>
            <a:picLocks noChangeAspect="1"/>
          </p:cNvPicPr>
          <p:nvPr/>
        </p:nvPicPr>
        <p:blipFill>
          <a:blip r:embed="rId2"/>
          <a:stretch>
            <a:fillRect/>
          </a:stretch>
        </p:blipFill>
        <p:spPr>
          <a:xfrm>
            <a:off x="589662" y="2324767"/>
            <a:ext cx="4348429" cy="1828779"/>
          </a:xfrm>
          <a:prstGeom prst="rect">
            <a:avLst/>
          </a:prstGeom>
        </p:spPr>
      </p:pic>
    </p:spTree>
    <p:extLst>
      <p:ext uri="{BB962C8B-B14F-4D97-AF65-F5344CB8AC3E}">
        <p14:creationId xmlns:p14="http://schemas.microsoft.com/office/powerpoint/2010/main" val="2452680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580" y="1222778"/>
            <a:ext cx="10147417" cy="4653494"/>
          </a:xfrm>
          <a:prstGeom prst="rect">
            <a:avLst/>
          </a:prstGeom>
        </p:spPr>
      </p:pic>
      <p:sp>
        <p:nvSpPr>
          <p:cNvPr id="3" name="Title 2"/>
          <p:cNvSpPr>
            <a:spLocks noGrp="1"/>
          </p:cNvSpPr>
          <p:nvPr>
            <p:ph type="title"/>
          </p:nvPr>
        </p:nvSpPr>
        <p:spPr/>
        <p:txBody>
          <a:bodyPr/>
          <a:lstStyle/>
          <a:p>
            <a:r>
              <a:rPr lang="en-US" dirty="0" smtClean="0"/>
              <a:t>Make a Transition from Any State</a:t>
            </a:r>
            <a:endParaRPr lang="en-US" dirty="0"/>
          </a:p>
        </p:txBody>
      </p:sp>
      <p:sp>
        <p:nvSpPr>
          <p:cNvPr id="14" name="TextBox 13"/>
          <p:cNvSpPr txBox="1"/>
          <p:nvPr/>
        </p:nvSpPr>
        <p:spPr>
          <a:xfrm>
            <a:off x="2103482" y="6057554"/>
            <a:ext cx="7648877"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Right-click “Any State”, then click “Make Transition”</a:t>
            </a:r>
          </a:p>
        </p:txBody>
      </p:sp>
      <p:sp>
        <p:nvSpPr>
          <p:cNvPr id="6" name="Rounded Rectangle 5"/>
          <p:cNvSpPr/>
          <p:nvPr/>
        </p:nvSpPr>
        <p:spPr bwMode="auto">
          <a:xfrm>
            <a:off x="4206579" y="2948628"/>
            <a:ext cx="3291804" cy="1463024"/>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363308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8985" y="1222778"/>
            <a:ext cx="11567256" cy="4653494"/>
          </a:xfrm>
          <a:prstGeom prst="rect">
            <a:avLst/>
          </a:prstGeom>
        </p:spPr>
      </p:pic>
      <p:sp>
        <p:nvSpPr>
          <p:cNvPr id="3" name="Title 2"/>
          <p:cNvSpPr>
            <a:spLocks noGrp="1"/>
          </p:cNvSpPr>
          <p:nvPr>
            <p:ph type="title"/>
          </p:nvPr>
        </p:nvSpPr>
        <p:spPr/>
        <p:txBody>
          <a:bodyPr/>
          <a:lstStyle/>
          <a:p>
            <a:r>
              <a:rPr lang="en-US" dirty="0" smtClean="0"/>
              <a:t>Complete Transition to Fall</a:t>
            </a:r>
            <a:endParaRPr lang="en-US" dirty="0"/>
          </a:p>
        </p:txBody>
      </p:sp>
      <p:sp>
        <p:nvSpPr>
          <p:cNvPr id="14" name="TextBox 13"/>
          <p:cNvSpPr txBox="1"/>
          <p:nvPr/>
        </p:nvSpPr>
        <p:spPr>
          <a:xfrm>
            <a:off x="1097653" y="5994201"/>
            <a:ext cx="10716958"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Click the “fall” state to complete the transition from “Any State” to “Fall”</a:t>
            </a:r>
          </a:p>
        </p:txBody>
      </p:sp>
      <p:sp>
        <p:nvSpPr>
          <p:cNvPr id="6" name="Rounded Rectangle 5"/>
          <p:cNvSpPr/>
          <p:nvPr/>
        </p:nvSpPr>
        <p:spPr bwMode="auto">
          <a:xfrm>
            <a:off x="3109311" y="4228774"/>
            <a:ext cx="1455207" cy="783775"/>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836004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41373" y="1212849"/>
            <a:ext cx="6142620" cy="3983580"/>
          </a:xfrm>
          <a:prstGeom prst="rect">
            <a:avLst/>
          </a:prstGeom>
        </p:spPr>
      </p:pic>
      <p:pic>
        <p:nvPicPr>
          <p:cNvPr id="2" name="Picture 1"/>
          <p:cNvPicPr>
            <a:picLocks noChangeAspect="1"/>
          </p:cNvPicPr>
          <p:nvPr/>
        </p:nvPicPr>
        <p:blipFill>
          <a:blip r:embed="rId3"/>
          <a:stretch>
            <a:fillRect/>
          </a:stretch>
        </p:blipFill>
        <p:spPr>
          <a:xfrm>
            <a:off x="7864139" y="345494"/>
            <a:ext cx="4142102" cy="6561089"/>
          </a:xfrm>
          <a:prstGeom prst="rect">
            <a:avLst/>
          </a:prstGeom>
        </p:spPr>
      </p:pic>
      <p:sp>
        <p:nvSpPr>
          <p:cNvPr id="3" name="Title 2"/>
          <p:cNvSpPr>
            <a:spLocks noGrp="1"/>
          </p:cNvSpPr>
          <p:nvPr>
            <p:ph type="title"/>
          </p:nvPr>
        </p:nvSpPr>
        <p:spPr/>
        <p:txBody>
          <a:bodyPr/>
          <a:lstStyle/>
          <a:p>
            <a:r>
              <a:rPr lang="en-US" dirty="0" smtClean="0"/>
              <a:t>Create Condition</a:t>
            </a:r>
            <a:endParaRPr lang="en-US" dirty="0"/>
          </a:p>
        </p:txBody>
      </p:sp>
      <p:sp>
        <p:nvSpPr>
          <p:cNvPr id="14" name="TextBox 13"/>
          <p:cNvSpPr txBox="1"/>
          <p:nvPr/>
        </p:nvSpPr>
        <p:spPr>
          <a:xfrm>
            <a:off x="274638" y="5341227"/>
            <a:ext cx="7315183" cy="1446550"/>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Click the new Transition in the Animator tab,</a:t>
            </a:r>
          </a:p>
          <a:p>
            <a:pPr>
              <a:lnSpc>
                <a:spcPct val="90000"/>
              </a:lnSpc>
              <a:spcAft>
                <a:spcPts val="600"/>
              </a:spcAft>
            </a:pPr>
            <a:endParaRPr lang="en-US" sz="2400" dirty="0" smtClean="0">
              <a:solidFill>
                <a:srgbClr val="FF0000"/>
              </a:solidFill>
            </a:endParaRPr>
          </a:p>
          <a:p>
            <a:pPr>
              <a:lnSpc>
                <a:spcPct val="90000"/>
              </a:lnSpc>
              <a:spcAft>
                <a:spcPts val="600"/>
              </a:spcAft>
            </a:pPr>
            <a:r>
              <a:rPr lang="en-US" sz="2400" dirty="0" smtClean="0">
                <a:solidFill>
                  <a:srgbClr val="FF0000"/>
                </a:solidFill>
              </a:rPr>
              <a:t>Then, select “dead” under Conditions in Inspector</a:t>
            </a:r>
          </a:p>
        </p:txBody>
      </p:sp>
      <p:sp>
        <p:nvSpPr>
          <p:cNvPr id="6" name="Rounded Rectangle 5"/>
          <p:cNvSpPr/>
          <p:nvPr/>
        </p:nvSpPr>
        <p:spPr bwMode="auto">
          <a:xfrm>
            <a:off x="2377799" y="3497262"/>
            <a:ext cx="1554463" cy="1005829"/>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ounded Rectangle 7"/>
          <p:cNvSpPr/>
          <p:nvPr/>
        </p:nvSpPr>
        <p:spPr bwMode="auto">
          <a:xfrm>
            <a:off x="8138456" y="5466177"/>
            <a:ext cx="1554463" cy="1005829"/>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le 8"/>
          <p:cNvSpPr/>
          <p:nvPr/>
        </p:nvSpPr>
        <p:spPr bwMode="auto">
          <a:xfrm>
            <a:off x="7797616" y="271887"/>
            <a:ext cx="1163791" cy="299327"/>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5055630" y="1253867"/>
            <a:ext cx="1594886" cy="323176"/>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1" name="Straight Arrow Connector 10"/>
          <p:cNvCxnSpPr/>
          <p:nvPr/>
        </p:nvCxnSpPr>
        <p:spPr>
          <a:xfrm flipH="1" flipV="1">
            <a:off x="3429317" y="4621771"/>
            <a:ext cx="640072" cy="844406"/>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671628" y="6064502"/>
            <a:ext cx="1192510" cy="210092"/>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8754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40458" y="2582872"/>
            <a:ext cx="6095489" cy="1843199"/>
          </a:xfrm>
          <a:prstGeom prst="rect">
            <a:avLst/>
          </a:prstGeom>
        </p:spPr>
      </p:pic>
      <p:sp>
        <p:nvSpPr>
          <p:cNvPr id="3" name="Title 2"/>
          <p:cNvSpPr>
            <a:spLocks noGrp="1"/>
          </p:cNvSpPr>
          <p:nvPr>
            <p:ph type="title"/>
          </p:nvPr>
        </p:nvSpPr>
        <p:spPr/>
        <p:txBody>
          <a:bodyPr/>
          <a:lstStyle/>
          <a:p>
            <a:r>
              <a:rPr lang="en-US" dirty="0" smtClean="0"/>
              <a:t>Set Condition for “dead”</a:t>
            </a:r>
            <a:endParaRPr lang="en-US" dirty="0"/>
          </a:p>
        </p:txBody>
      </p:sp>
      <p:sp>
        <p:nvSpPr>
          <p:cNvPr id="14" name="TextBox 13"/>
          <p:cNvSpPr txBox="1"/>
          <p:nvPr/>
        </p:nvSpPr>
        <p:spPr>
          <a:xfrm>
            <a:off x="6940037" y="2763416"/>
            <a:ext cx="4326087" cy="1446550"/>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Set “dead” to true,</a:t>
            </a:r>
            <a:r>
              <a:rPr lang="en-US" sz="2400" dirty="0">
                <a:solidFill>
                  <a:srgbClr val="FF0000"/>
                </a:solidFill>
              </a:rPr>
              <a:t> </a:t>
            </a:r>
            <a:r>
              <a:rPr lang="en-US" sz="2400" dirty="0" smtClean="0">
                <a:solidFill>
                  <a:srgbClr val="FF0000"/>
                </a:solidFill>
              </a:rPr>
              <a:t>then…</a:t>
            </a:r>
          </a:p>
          <a:p>
            <a:pPr>
              <a:lnSpc>
                <a:spcPct val="90000"/>
              </a:lnSpc>
              <a:spcAft>
                <a:spcPts val="600"/>
              </a:spcAft>
            </a:pPr>
            <a:endParaRPr lang="en-US" sz="2400" dirty="0" smtClean="0">
              <a:solidFill>
                <a:srgbClr val="FF0000"/>
              </a:solidFill>
            </a:endParaRPr>
          </a:p>
          <a:p>
            <a:pPr>
              <a:lnSpc>
                <a:spcPct val="90000"/>
              </a:lnSpc>
              <a:spcAft>
                <a:spcPts val="600"/>
              </a:spcAft>
            </a:pPr>
            <a:r>
              <a:rPr lang="en-US" sz="2400" dirty="0" smtClean="0">
                <a:solidFill>
                  <a:srgbClr val="FF0000"/>
                </a:solidFill>
              </a:rPr>
              <a:t>Click + to “Add to list”</a:t>
            </a:r>
          </a:p>
        </p:txBody>
      </p:sp>
      <p:cxnSp>
        <p:nvCxnSpPr>
          <p:cNvPr id="11" name="Straight Arrow Connector 10"/>
          <p:cNvCxnSpPr/>
          <p:nvPr/>
        </p:nvCxnSpPr>
        <p:spPr>
          <a:xfrm flipH="1">
            <a:off x="6040467" y="3162675"/>
            <a:ext cx="970955" cy="206792"/>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6125160" y="3795720"/>
            <a:ext cx="920234" cy="21329"/>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8442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stretch>
            <a:fillRect/>
          </a:stretch>
        </p:blipFill>
        <p:spPr>
          <a:xfrm>
            <a:off x="4336467" y="3989682"/>
            <a:ext cx="6504872" cy="2138589"/>
          </a:xfrm>
          <a:prstGeom prst="rect">
            <a:avLst/>
          </a:prstGeom>
        </p:spPr>
      </p:pic>
      <p:sp>
        <p:nvSpPr>
          <p:cNvPr id="3" name="Title 2"/>
          <p:cNvSpPr>
            <a:spLocks noGrp="1"/>
          </p:cNvSpPr>
          <p:nvPr>
            <p:ph type="title"/>
          </p:nvPr>
        </p:nvSpPr>
        <p:spPr/>
        <p:txBody>
          <a:bodyPr/>
          <a:lstStyle/>
          <a:p>
            <a:r>
              <a:rPr lang="en-US" dirty="0" smtClean="0"/>
              <a:t>Create Another Condition</a:t>
            </a:r>
            <a:endParaRPr lang="en-US" dirty="0"/>
          </a:p>
        </p:txBody>
      </p:sp>
      <p:pic>
        <p:nvPicPr>
          <p:cNvPr id="27" name="Picture 26"/>
          <p:cNvPicPr>
            <a:picLocks noChangeAspect="1"/>
          </p:cNvPicPr>
          <p:nvPr/>
        </p:nvPicPr>
        <p:blipFill>
          <a:blip r:embed="rId3"/>
          <a:stretch>
            <a:fillRect/>
          </a:stretch>
        </p:blipFill>
        <p:spPr>
          <a:xfrm>
            <a:off x="2725766" y="1207794"/>
            <a:ext cx="6144292" cy="2510570"/>
          </a:xfrm>
          <a:prstGeom prst="rect">
            <a:avLst/>
          </a:prstGeom>
        </p:spPr>
      </p:pic>
      <p:sp>
        <p:nvSpPr>
          <p:cNvPr id="28" name="Rounded Rectangle 27"/>
          <p:cNvSpPr/>
          <p:nvPr/>
        </p:nvSpPr>
        <p:spPr bwMode="auto">
          <a:xfrm>
            <a:off x="2890973" y="1844417"/>
            <a:ext cx="2987008" cy="895832"/>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TextBox 28"/>
          <p:cNvSpPr txBox="1"/>
          <p:nvPr/>
        </p:nvSpPr>
        <p:spPr>
          <a:xfrm>
            <a:off x="9784358" y="2674311"/>
            <a:ext cx="2508987" cy="1037207"/>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Set “grounded “</a:t>
            </a:r>
          </a:p>
          <a:p>
            <a:pPr>
              <a:lnSpc>
                <a:spcPct val="90000"/>
              </a:lnSpc>
              <a:spcAft>
                <a:spcPts val="600"/>
              </a:spcAft>
            </a:pPr>
            <a:r>
              <a:rPr lang="en-US" sz="2400" dirty="0" smtClean="0">
                <a:solidFill>
                  <a:srgbClr val="FF0000"/>
                </a:solidFill>
              </a:rPr>
              <a:t>to false</a:t>
            </a:r>
          </a:p>
        </p:txBody>
      </p:sp>
      <p:cxnSp>
        <p:nvCxnSpPr>
          <p:cNvPr id="30" name="Straight Arrow Connector 29"/>
          <p:cNvCxnSpPr/>
          <p:nvPr/>
        </p:nvCxnSpPr>
        <p:spPr>
          <a:xfrm flipH="1">
            <a:off x="9298881" y="3711518"/>
            <a:ext cx="942672" cy="2127179"/>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00202" y="1795947"/>
            <a:ext cx="4326087" cy="1855893"/>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Select</a:t>
            </a:r>
          </a:p>
          <a:p>
            <a:pPr>
              <a:lnSpc>
                <a:spcPct val="90000"/>
              </a:lnSpc>
              <a:spcAft>
                <a:spcPts val="600"/>
              </a:spcAft>
            </a:pPr>
            <a:r>
              <a:rPr lang="en-US" sz="2400" dirty="0" smtClean="0">
                <a:solidFill>
                  <a:srgbClr val="FF0000"/>
                </a:solidFill>
              </a:rPr>
              <a:t>“grounded”</a:t>
            </a:r>
          </a:p>
          <a:p>
            <a:pPr>
              <a:lnSpc>
                <a:spcPct val="90000"/>
              </a:lnSpc>
              <a:spcAft>
                <a:spcPts val="600"/>
              </a:spcAft>
            </a:pPr>
            <a:r>
              <a:rPr lang="en-US" sz="2400" dirty="0" smtClean="0">
                <a:solidFill>
                  <a:srgbClr val="FF0000"/>
                </a:solidFill>
              </a:rPr>
              <a:t>for the</a:t>
            </a:r>
          </a:p>
          <a:p>
            <a:pPr>
              <a:lnSpc>
                <a:spcPct val="90000"/>
              </a:lnSpc>
              <a:spcAft>
                <a:spcPts val="600"/>
              </a:spcAft>
            </a:pPr>
            <a:r>
              <a:rPr lang="en-US" sz="2400" dirty="0" smtClean="0">
                <a:solidFill>
                  <a:srgbClr val="FF0000"/>
                </a:solidFill>
              </a:rPr>
              <a:t>new condition…</a:t>
            </a:r>
          </a:p>
        </p:txBody>
      </p:sp>
      <p:cxnSp>
        <p:nvCxnSpPr>
          <p:cNvPr id="32" name="Straight Arrow Connector 31"/>
          <p:cNvCxnSpPr/>
          <p:nvPr/>
        </p:nvCxnSpPr>
        <p:spPr>
          <a:xfrm flipV="1">
            <a:off x="2289571" y="2098086"/>
            <a:ext cx="562822" cy="176005"/>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324596" y="6207474"/>
            <a:ext cx="9105664"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NOTE: For this transition, “dead” is true, but “grounded” is false</a:t>
            </a:r>
          </a:p>
        </p:txBody>
      </p:sp>
    </p:spTree>
    <p:extLst>
      <p:ext uri="{BB962C8B-B14F-4D97-AF65-F5344CB8AC3E}">
        <p14:creationId xmlns:p14="http://schemas.microsoft.com/office/powerpoint/2010/main" val="999297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580" y="1222778"/>
            <a:ext cx="10021740" cy="4653494"/>
          </a:xfrm>
          <a:prstGeom prst="rect">
            <a:avLst/>
          </a:prstGeom>
        </p:spPr>
      </p:pic>
      <p:sp>
        <p:nvSpPr>
          <p:cNvPr id="3" name="Title 2"/>
          <p:cNvSpPr>
            <a:spLocks noGrp="1"/>
          </p:cNvSpPr>
          <p:nvPr>
            <p:ph type="title"/>
          </p:nvPr>
        </p:nvSpPr>
        <p:spPr/>
        <p:txBody>
          <a:bodyPr/>
          <a:lstStyle/>
          <a:p>
            <a:r>
              <a:rPr lang="en-US" dirty="0" smtClean="0"/>
              <a:t>Make </a:t>
            </a:r>
            <a:r>
              <a:rPr lang="en-US" i="1" dirty="0" smtClean="0"/>
              <a:t>Another</a:t>
            </a:r>
            <a:r>
              <a:rPr lang="en-US" dirty="0" smtClean="0"/>
              <a:t> Transition from Any State</a:t>
            </a:r>
            <a:endParaRPr lang="en-US" dirty="0"/>
          </a:p>
        </p:txBody>
      </p:sp>
      <p:sp>
        <p:nvSpPr>
          <p:cNvPr id="14" name="TextBox 13"/>
          <p:cNvSpPr txBox="1"/>
          <p:nvPr/>
        </p:nvSpPr>
        <p:spPr>
          <a:xfrm>
            <a:off x="2103482" y="6057554"/>
            <a:ext cx="7648877"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Right-click “Any State”, then click “Make Transition”</a:t>
            </a:r>
          </a:p>
        </p:txBody>
      </p:sp>
      <p:sp>
        <p:nvSpPr>
          <p:cNvPr id="6" name="Rounded Rectangle 5"/>
          <p:cNvSpPr/>
          <p:nvPr/>
        </p:nvSpPr>
        <p:spPr bwMode="auto">
          <a:xfrm>
            <a:off x="4206579" y="2948628"/>
            <a:ext cx="3291804" cy="1463024"/>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478848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4518" y="1230143"/>
            <a:ext cx="9502718" cy="4640518"/>
          </a:xfrm>
          <a:prstGeom prst="rect">
            <a:avLst/>
          </a:prstGeom>
        </p:spPr>
      </p:pic>
      <p:sp>
        <p:nvSpPr>
          <p:cNvPr id="3" name="Title 2"/>
          <p:cNvSpPr>
            <a:spLocks noGrp="1"/>
          </p:cNvSpPr>
          <p:nvPr>
            <p:ph type="title"/>
          </p:nvPr>
        </p:nvSpPr>
        <p:spPr/>
        <p:txBody>
          <a:bodyPr/>
          <a:lstStyle/>
          <a:p>
            <a:r>
              <a:rPr lang="en-US" dirty="0" smtClean="0"/>
              <a:t>Complete Transition to Die</a:t>
            </a:r>
            <a:endParaRPr lang="en-US" dirty="0"/>
          </a:p>
        </p:txBody>
      </p:sp>
      <p:sp>
        <p:nvSpPr>
          <p:cNvPr id="14" name="TextBox 13"/>
          <p:cNvSpPr txBox="1"/>
          <p:nvPr/>
        </p:nvSpPr>
        <p:spPr>
          <a:xfrm>
            <a:off x="315947" y="5886863"/>
            <a:ext cx="10716958"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Click the “die” state to complete the transition from “Any State” to “Die”</a:t>
            </a:r>
          </a:p>
        </p:txBody>
      </p:sp>
      <p:sp>
        <p:nvSpPr>
          <p:cNvPr id="6" name="Rounded Rectangle 5"/>
          <p:cNvSpPr/>
          <p:nvPr/>
        </p:nvSpPr>
        <p:spPr bwMode="auto">
          <a:xfrm>
            <a:off x="6226064" y="4411652"/>
            <a:ext cx="1455207" cy="783775"/>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523913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Rename the Laser</a:t>
            </a:r>
            <a:endParaRPr lang="en-US" dirty="0"/>
          </a:p>
        </p:txBody>
      </p:sp>
      <p:sp>
        <p:nvSpPr>
          <p:cNvPr id="16" name="TextBox 15"/>
          <p:cNvSpPr txBox="1"/>
          <p:nvPr/>
        </p:nvSpPr>
        <p:spPr>
          <a:xfrm>
            <a:off x="7864139" y="2056655"/>
            <a:ext cx="2185278" cy="14465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Rename </a:t>
            </a:r>
          </a:p>
          <a:p>
            <a:pPr>
              <a:lnSpc>
                <a:spcPct val="90000"/>
              </a:lnSpc>
              <a:spcAft>
                <a:spcPts val="600"/>
              </a:spcAft>
            </a:pPr>
            <a:r>
              <a:rPr lang="en-US" sz="2400" dirty="0" smtClean="0">
                <a:solidFill>
                  <a:srgbClr val="FF0000"/>
                </a:solidFill>
              </a:rPr>
              <a:t>“laser_on”</a:t>
            </a:r>
          </a:p>
          <a:p>
            <a:pPr>
              <a:lnSpc>
                <a:spcPct val="90000"/>
              </a:lnSpc>
              <a:spcAft>
                <a:spcPts val="600"/>
              </a:spcAft>
            </a:pPr>
            <a:r>
              <a:rPr lang="en-US" sz="2400" dirty="0" smtClean="0">
                <a:solidFill>
                  <a:srgbClr val="FF0000"/>
                </a:solidFill>
              </a:rPr>
              <a:t>to just “laser”</a:t>
            </a:r>
          </a:p>
        </p:txBody>
      </p:sp>
      <p:pic>
        <p:nvPicPr>
          <p:cNvPr id="2" name="Picture 1"/>
          <p:cNvPicPr>
            <a:picLocks noChangeAspect="1"/>
          </p:cNvPicPr>
          <p:nvPr/>
        </p:nvPicPr>
        <p:blipFill>
          <a:blip r:embed="rId2"/>
          <a:stretch>
            <a:fillRect/>
          </a:stretch>
        </p:blipFill>
        <p:spPr>
          <a:xfrm>
            <a:off x="4528510" y="1208244"/>
            <a:ext cx="2209800" cy="2476500"/>
          </a:xfrm>
          <a:prstGeom prst="rect">
            <a:avLst/>
          </a:prstGeom>
        </p:spPr>
      </p:pic>
      <p:pic>
        <p:nvPicPr>
          <p:cNvPr id="4" name="Picture 3"/>
          <p:cNvPicPr>
            <a:picLocks noChangeAspect="1"/>
          </p:cNvPicPr>
          <p:nvPr/>
        </p:nvPicPr>
        <p:blipFill>
          <a:blip r:embed="rId3"/>
          <a:stretch>
            <a:fillRect/>
          </a:stretch>
        </p:blipFill>
        <p:spPr>
          <a:xfrm>
            <a:off x="424897" y="1212849"/>
            <a:ext cx="2152950" cy="3134162"/>
          </a:xfrm>
          <a:prstGeom prst="rect">
            <a:avLst/>
          </a:prstGeom>
        </p:spPr>
      </p:pic>
      <p:sp>
        <p:nvSpPr>
          <p:cNvPr id="10" name="Right Arrow 9"/>
          <p:cNvSpPr/>
          <p:nvPr/>
        </p:nvSpPr>
        <p:spPr bwMode="auto">
          <a:xfrm>
            <a:off x="3260493" y="2446956"/>
            <a:ext cx="585371" cy="665948"/>
          </a:xfrm>
          <a:prstGeom prst="rightArrow">
            <a:avLst/>
          </a:prstGeom>
          <a:no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FF0000"/>
              </a:solidFill>
              <a:ea typeface="Segoe UI" pitchFamily="34" charset="0"/>
              <a:cs typeface="Segoe UI" pitchFamily="34" charset="0"/>
            </a:endParaRPr>
          </a:p>
        </p:txBody>
      </p:sp>
      <p:sp>
        <p:nvSpPr>
          <p:cNvPr id="11" name="Rounded Rectangle 10"/>
          <p:cNvSpPr/>
          <p:nvPr/>
        </p:nvSpPr>
        <p:spPr bwMode="auto">
          <a:xfrm>
            <a:off x="290217" y="2779930"/>
            <a:ext cx="990314" cy="260137"/>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4404972" y="2674311"/>
            <a:ext cx="990314" cy="274317"/>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433863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451785" y="1216843"/>
            <a:ext cx="5583573" cy="4003655"/>
          </a:xfrm>
          <a:prstGeom prst="rect">
            <a:avLst/>
          </a:prstGeom>
        </p:spPr>
      </p:pic>
      <p:pic>
        <p:nvPicPr>
          <p:cNvPr id="2" name="Picture 1"/>
          <p:cNvPicPr>
            <a:picLocks noChangeAspect="1"/>
          </p:cNvPicPr>
          <p:nvPr/>
        </p:nvPicPr>
        <p:blipFill>
          <a:blip r:embed="rId3"/>
          <a:stretch>
            <a:fillRect/>
          </a:stretch>
        </p:blipFill>
        <p:spPr>
          <a:xfrm>
            <a:off x="7864139" y="345494"/>
            <a:ext cx="4142102" cy="6561089"/>
          </a:xfrm>
          <a:prstGeom prst="rect">
            <a:avLst/>
          </a:prstGeom>
        </p:spPr>
      </p:pic>
      <p:sp>
        <p:nvSpPr>
          <p:cNvPr id="3" name="Title 2"/>
          <p:cNvSpPr>
            <a:spLocks noGrp="1"/>
          </p:cNvSpPr>
          <p:nvPr>
            <p:ph type="title"/>
          </p:nvPr>
        </p:nvSpPr>
        <p:spPr/>
        <p:txBody>
          <a:bodyPr/>
          <a:lstStyle/>
          <a:p>
            <a:r>
              <a:rPr lang="en-US" dirty="0" smtClean="0"/>
              <a:t>Create Condition</a:t>
            </a:r>
            <a:endParaRPr lang="en-US" dirty="0"/>
          </a:p>
        </p:txBody>
      </p:sp>
      <p:sp>
        <p:nvSpPr>
          <p:cNvPr id="14" name="TextBox 13"/>
          <p:cNvSpPr txBox="1"/>
          <p:nvPr/>
        </p:nvSpPr>
        <p:spPr>
          <a:xfrm>
            <a:off x="274638" y="5341227"/>
            <a:ext cx="7315183" cy="1446550"/>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Click the new Transition in the Animator tab,</a:t>
            </a:r>
          </a:p>
          <a:p>
            <a:pPr>
              <a:lnSpc>
                <a:spcPct val="90000"/>
              </a:lnSpc>
              <a:spcAft>
                <a:spcPts val="600"/>
              </a:spcAft>
            </a:pPr>
            <a:endParaRPr lang="en-US" sz="2400" dirty="0" smtClean="0">
              <a:solidFill>
                <a:srgbClr val="FF0000"/>
              </a:solidFill>
            </a:endParaRPr>
          </a:p>
          <a:p>
            <a:pPr>
              <a:lnSpc>
                <a:spcPct val="90000"/>
              </a:lnSpc>
              <a:spcAft>
                <a:spcPts val="600"/>
              </a:spcAft>
            </a:pPr>
            <a:r>
              <a:rPr lang="en-US" sz="2400" dirty="0" smtClean="0">
                <a:solidFill>
                  <a:srgbClr val="FF0000"/>
                </a:solidFill>
              </a:rPr>
              <a:t>Then, select “dead” under Conditions in Inspector</a:t>
            </a:r>
          </a:p>
        </p:txBody>
      </p:sp>
      <p:sp>
        <p:nvSpPr>
          <p:cNvPr id="6" name="Rounded Rectangle 5"/>
          <p:cNvSpPr/>
          <p:nvPr/>
        </p:nvSpPr>
        <p:spPr bwMode="auto">
          <a:xfrm>
            <a:off x="2972121" y="3838588"/>
            <a:ext cx="1554463" cy="1005829"/>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ounded Rectangle 7"/>
          <p:cNvSpPr/>
          <p:nvPr/>
        </p:nvSpPr>
        <p:spPr bwMode="auto">
          <a:xfrm>
            <a:off x="8138456" y="5466177"/>
            <a:ext cx="1554463" cy="1005829"/>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le 8"/>
          <p:cNvSpPr/>
          <p:nvPr/>
        </p:nvSpPr>
        <p:spPr bwMode="auto">
          <a:xfrm>
            <a:off x="7797616" y="271887"/>
            <a:ext cx="1163791" cy="299327"/>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4069389" y="1169941"/>
            <a:ext cx="1594886" cy="323176"/>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1" name="Straight Arrow Connector 10"/>
          <p:cNvCxnSpPr/>
          <p:nvPr/>
        </p:nvCxnSpPr>
        <p:spPr>
          <a:xfrm flipH="1" flipV="1">
            <a:off x="3429317" y="4621771"/>
            <a:ext cx="640072" cy="844406"/>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671628" y="6064502"/>
            <a:ext cx="1192510" cy="210092"/>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5993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40458" y="2582872"/>
            <a:ext cx="6095489" cy="1843199"/>
          </a:xfrm>
          <a:prstGeom prst="rect">
            <a:avLst/>
          </a:prstGeom>
        </p:spPr>
      </p:pic>
      <p:sp>
        <p:nvSpPr>
          <p:cNvPr id="3" name="Title 2"/>
          <p:cNvSpPr>
            <a:spLocks noGrp="1"/>
          </p:cNvSpPr>
          <p:nvPr>
            <p:ph type="title"/>
          </p:nvPr>
        </p:nvSpPr>
        <p:spPr/>
        <p:txBody>
          <a:bodyPr/>
          <a:lstStyle/>
          <a:p>
            <a:r>
              <a:rPr lang="en-US" dirty="0" smtClean="0"/>
              <a:t>Set Condition for “dead”</a:t>
            </a:r>
            <a:endParaRPr lang="en-US" dirty="0"/>
          </a:p>
        </p:txBody>
      </p:sp>
      <p:sp>
        <p:nvSpPr>
          <p:cNvPr id="14" name="TextBox 13"/>
          <p:cNvSpPr txBox="1"/>
          <p:nvPr/>
        </p:nvSpPr>
        <p:spPr>
          <a:xfrm>
            <a:off x="6940037" y="2763416"/>
            <a:ext cx="4326087" cy="1446550"/>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Set “dead” to true,</a:t>
            </a:r>
            <a:r>
              <a:rPr lang="en-US" sz="2400" dirty="0">
                <a:solidFill>
                  <a:srgbClr val="FF0000"/>
                </a:solidFill>
              </a:rPr>
              <a:t> </a:t>
            </a:r>
            <a:r>
              <a:rPr lang="en-US" sz="2400" dirty="0" smtClean="0">
                <a:solidFill>
                  <a:srgbClr val="FF0000"/>
                </a:solidFill>
              </a:rPr>
              <a:t>then…</a:t>
            </a:r>
          </a:p>
          <a:p>
            <a:pPr>
              <a:lnSpc>
                <a:spcPct val="90000"/>
              </a:lnSpc>
              <a:spcAft>
                <a:spcPts val="600"/>
              </a:spcAft>
            </a:pPr>
            <a:endParaRPr lang="en-US" sz="2400" dirty="0" smtClean="0">
              <a:solidFill>
                <a:srgbClr val="FF0000"/>
              </a:solidFill>
            </a:endParaRPr>
          </a:p>
          <a:p>
            <a:pPr>
              <a:lnSpc>
                <a:spcPct val="90000"/>
              </a:lnSpc>
              <a:spcAft>
                <a:spcPts val="600"/>
              </a:spcAft>
            </a:pPr>
            <a:r>
              <a:rPr lang="en-US" sz="2400" dirty="0" smtClean="0">
                <a:solidFill>
                  <a:srgbClr val="FF0000"/>
                </a:solidFill>
              </a:rPr>
              <a:t>Click + to “Add to list”</a:t>
            </a:r>
          </a:p>
        </p:txBody>
      </p:sp>
      <p:cxnSp>
        <p:nvCxnSpPr>
          <p:cNvPr id="11" name="Straight Arrow Connector 10"/>
          <p:cNvCxnSpPr/>
          <p:nvPr/>
        </p:nvCxnSpPr>
        <p:spPr>
          <a:xfrm flipH="1">
            <a:off x="6040467" y="3162675"/>
            <a:ext cx="970955" cy="206792"/>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6125160" y="3795720"/>
            <a:ext cx="920234" cy="21329"/>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434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36467" y="4448608"/>
            <a:ext cx="6819476" cy="1779808"/>
          </a:xfrm>
          <a:prstGeom prst="rect">
            <a:avLst/>
          </a:prstGeom>
        </p:spPr>
      </p:pic>
      <p:sp>
        <p:nvSpPr>
          <p:cNvPr id="3" name="Title 2"/>
          <p:cNvSpPr>
            <a:spLocks noGrp="1"/>
          </p:cNvSpPr>
          <p:nvPr>
            <p:ph type="title"/>
          </p:nvPr>
        </p:nvSpPr>
        <p:spPr/>
        <p:txBody>
          <a:bodyPr/>
          <a:lstStyle/>
          <a:p>
            <a:r>
              <a:rPr lang="en-US" dirty="0" smtClean="0"/>
              <a:t>Create Another Condition</a:t>
            </a:r>
            <a:endParaRPr lang="en-US" dirty="0"/>
          </a:p>
        </p:txBody>
      </p:sp>
      <p:pic>
        <p:nvPicPr>
          <p:cNvPr id="27" name="Picture 26"/>
          <p:cNvPicPr>
            <a:picLocks noChangeAspect="1"/>
          </p:cNvPicPr>
          <p:nvPr/>
        </p:nvPicPr>
        <p:blipFill>
          <a:blip r:embed="rId3"/>
          <a:stretch>
            <a:fillRect/>
          </a:stretch>
        </p:blipFill>
        <p:spPr>
          <a:xfrm>
            <a:off x="2725766" y="1207794"/>
            <a:ext cx="6144292" cy="2510570"/>
          </a:xfrm>
          <a:prstGeom prst="rect">
            <a:avLst/>
          </a:prstGeom>
        </p:spPr>
      </p:pic>
      <p:sp>
        <p:nvSpPr>
          <p:cNvPr id="28" name="Rounded Rectangle 27"/>
          <p:cNvSpPr/>
          <p:nvPr/>
        </p:nvSpPr>
        <p:spPr bwMode="auto">
          <a:xfrm>
            <a:off x="2890973" y="1844417"/>
            <a:ext cx="2987008" cy="895832"/>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TextBox 28"/>
          <p:cNvSpPr txBox="1"/>
          <p:nvPr/>
        </p:nvSpPr>
        <p:spPr>
          <a:xfrm>
            <a:off x="9784358" y="3133236"/>
            <a:ext cx="2508987" cy="1037207"/>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Set “grounded “</a:t>
            </a:r>
          </a:p>
          <a:p>
            <a:pPr>
              <a:lnSpc>
                <a:spcPct val="90000"/>
              </a:lnSpc>
              <a:spcAft>
                <a:spcPts val="600"/>
              </a:spcAft>
            </a:pPr>
            <a:r>
              <a:rPr lang="en-US" sz="2400" dirty="0" smtClean="0">
                <a:solidFill>
                  <a:srgbClr val="FF0000"/>
                </a:solidFill>
              </a:rPr>
              <a:t>to true</a:t>
            </a:r>
          </a:p>
        </p:txBody>
      </p:sp>
      <p:cxnSp>
        <p:nvCxnSpPr>
          <p:cNvPr id="30" name="Straight Arrow Connector 29"/>
          <p:cNvCxnSpPr/>
          <p:nvPr/>
        </p:nvCxnSpPr>
        <p:spPr>
          <a:xfrm flipH="1">
            <a:off x="9418602" y="4170443"/>
            <a:ext cx="822951" cy="1338477"/>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00202" y="1795947"/>
            <a:ext cx="4326087" cy="1855893"/>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Select</a:t>
            </a:r>
          </a:p>
          <a:p>
            <a:pPr>
              <a:lnSpc>
                <a:spcPct val="90000"/>
              </a:lnSpc>
              <a:spcAft>
                <a:spcPts val="600"/>
              </a:spcAft>
            </a:pPr>
            <a:r>
              <a:rPr lang="en-US" sz="2400" dirty="0" smtClean="0">
                <a:solidFill>
                  <a:srgbClr val="FF0000"/>
                </a:solidFill>
              </a:rPr>
              <a:t>“grounded”</a:t>
            </a:r>
          </a:p>
          <a:p>
            <a:pPr>
              <a:lnSpc>
                <a:spcPct val="90000"/>
              </a:lnSpc>
              <a:spcAft>
                <a:spcPts val="600"/>
              </a:spcAft>
            </a:pPr>
            <a:r>
              <a:rPr lang="en-US" sz="2400" dirty="0" smtClean="0">
                <a:solidFill>
                  <a:srgbClr val="FF0000"/>
                </a:solidFill>
              </a:rPr>
              <a:t>for the</a:t>
            </a:r>
          </a:p>
          <a:p>
            <a:pPr>
              <a:lnSpc>
                <a:spcPct val="90000"/>
              </a:lnSpc>
              <a:spcAft>
                <a:spcPts val="600"/>
              </a:spcAft>
            </a:pPr>
            <a:r>
              <a:rPr lang="en-US" sz="2400" dirty="0" smtClean="0">
                <a:solidFill>
                  <a:srgbClr val="FF0000"/>
                </a:solidFill>
              </a:rPr>
              <a:t>new condition…</a:t>
            </a:r>
          </a:p>
        </p:txBody>
      </p:sp>
      <p:cxnSp>
        <p:nvCxnSpPr>
          <p:cNvPr id="32" name="Straight Arrow Connector 31"/>
          <p:cNvCxnSpPr/>
          <p:nvPr/>
        </p:nvCxnSpPr>
        <p:spPr>
          <a:xfrm flipV="1">
            <a:off x="2289571" y="2098086"/>
            <a:ext cx="562822" cy="176005"/>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31897" y="6192649"/>
            <a:ext cx="11227724"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NOTE: For this transition, BOTH conditions are true! (“dead” AND “grounded”)</a:t>
            </a:r>
          </a:p>
        </p:txBody>
      </p:sp>
    </p:spTree>
    <p:extLst>
      <p:ext uri="{BB962C8B-B14F-4D97-AF65-F5344CB8AC3E}">
        <p14:creationId xmlns:p14="http://schemas.microsoft.com/office/powerpoint/2010/main" val="3870801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274639" y="1115687"/>
            <a:ext cx="8321012" cy="5595370"/>
          </a:xfrm>
          <a:prstGeom prst="rect">
            <a:avLst/>
          </a:prstGeom>
        </p:spPr>
      </p:pic>
      <p:sp>
        <p:nvSpPr>
          <p:cNvPr id="3" name="Title 2"/>
          <p:cNvSpPr>
            <a:spLocks noGrp="1"/>
          </p:cNvSpPr>
          <p:nvPr>
            <p:ph type="title"/>
          </p:nvPr>
        </p:nvSpPr>
        <p:spPr/>
        <p:txBody>
          <a:bodyPr/>
          <a:lstStyle/>
          <a:p>
            <a:r>
              <a:rPr lang="en-US" dirty="0" smtClean="0"/>
              <a:t>Launch “</a:t>
            </a:r>
            <a:r>
              <a:rPr lang="en-US" dirty="0" err="1" smtClean="0"/>
              <a:t>CatController</a:t>
            </a:r>
            <a:r>
              <a:rPr lang="en-US" dirty="0" smtClean="0"/>
              <a:t>” Script</a:t>
            </a:r>
            <a:endParaRPr lang="en-US" dirty="0"/>
          </a:p>
        </p:txBody>
      </p:sp>
      <p:sp>
        <p:nvSpPr>
          <p:cNvPr id="7" name="Rounded Rectangle 6"/>
          <p:cNvSpPr/>
          <p:nvPr/>
        </p:nvSpPr>
        <p:spPr bwMode="auto">
          <a:xfrm>
            <a:off x="3017872" y="4444761"/>
            <a:ext cx="1097268" cy="1338476"/>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ounded Rectangle 17"/>
          <p:cNvSpPr/>
          <p:nvPr/>
        </p:nvSpPr>
        <p:spPr bwMode="auto">
          <a:xfrm>
            <a:off x="366141" y="6240432"/>
            <a:ext cx="1463024" cy="27431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712961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4062" y="1145995"/>
            <a:ext cx="8707345" cy="3975957"/>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Update </a:t>
            </a:r>
            <a:r>
              <a:rPr lang="en-US" dirty="0" err="1" smtClean="0"/>
              <a:t>HitByLaser</a:t>
            </a:r>
            <a:r>
              <a:rPr lang="en-US" dirty="0" smtClean="0"/>
              <a:t>() Method</a:t>
            </a:r>
            <a:endParaRPr lang="en-US" dirty="0"/>
          </a:p>
        </p:txBody>
      </p:sp>
      <p:sp>
        <p:nvSpPr>
          <p:cNvPr id="7" name="Rounded Rectangle 6"/>
          <p:cNvSpPr/>
          <p:nvPr/>
        </p:nvSpPr>
        <p:spPr bwMode="auto">
          <a:xfrm>
            <a:off x="2926433" y="3954457"/>
            <a:ext cx="5303462" cy="365756"/>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extBox 7"/>
          <p:cNvSpPr txBox="1"/>
          <p:nvPr/>
        </p:nvSpPr>
        <p:spPr>
          <a:xfrm>
            <a:off x="9314879" y="2569987"/>
            <a:ext cx="3029771" cy="1446550"/>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Add 1 line of code</a:t>
            </a:r>
          </a:p>
          <a:p>
            <a:pPr>
              <a:lnSpc>
                <a:spcPct val="90000"/>
              </a:lnSpc>
              <a:spcAft>
                <a:spcPts val="600"/>
              </a:spcAft>
            </a:pPr>
            <a:endParaRPr lang="en-US" sz="2400" dirty="0">
              <a:solidFill>
                <a:srgbClr val="FF0000"/>
              </a:solidFill>
            </a:endParaRPr>
          </a:p>
          <a:p>
            <a:pPr>
              <a:lnSpc>
                <a:spcPct val="90000"/>
              </a:lnSpc>
              <a:spcAft>
                <a:spcPts val="600"/>
              </a:spcAft>
            </a:pPr>
            <a:r>
              <a:rPr lang="en-US" sz="2400" dirty="0" smtClean="0">
                <a:solidFill>
                  <a:srgbClr val="FF0000"/>
                </a:solidFill>
              </a:rPr>
              <a:t>inside </a:t>
            </a:r>
            <a:r>
              <a:rPr lang="en-US" sz="2400" dirty="0" err="1" smtClean="0">
                <a:solidFill>
                  <a:srgbClr val="FF0000"/>
                </a:solidFill>
              </a:rPr>
              <a:t>HitByLaser</a:t>
            </a:r>
            <a:r>
              <a:rPr lang="en-US" sz="2400" dirty="0" smtClean="0">
                <a:solidFill>
                  <a:srgbClr val="FF0000"/>
                </a:solidFill>
              </a:rPr>
              <a:t>()</a:t>
            </a:r>
          </a:p>
        </p:txBody>
      </p:sp>
      <p:cxnSp>
        <p:nvCxnSpPr>
          <p:cNvPr id="9" name="Straight Arrow Connector 8"/>
          <p:cNvCxnSpPr/>
          <p:nvPr/>
        </p:nvCxnSpPr>
        <p:spPr>
          <a:xfrm flipH="1">
            <a:off x="8321335" y="3131506"/>
            <a:ext cx="993544" cy="848655"/>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54062" y="5492541"/>
            <a:ext cx="11816271"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NOTE: This ensures that “dead” condition is set to true when </a:t>
            </a:r>
            <a:r>
              <a:rPr lang="en-US" sz="2400" dirty="0" err="1" smtClean="0">
                <a:solidFill>
                  <a:srgbClr val="FF0000"/>
                </a:solidFill>
              </a:rPr>
              <a:t>HitByLaser</a:t>
            </a:r>
            <a:r>
              <a:rPr lang="en-US" sz="2400" dirty="0" smtClean="0">
                <a:solidFill>
                  <a:srgbClr val="FF0000"/>
                </a:solidFill>
              </a:rPr>
              <a:t>() is called</a:t>
            </a:r>
          </a:p>
        </p:txBody>
      </p:sp>
    </p:spTree>
    <p:extLst>
      <p:ext uri="{BB962C8B-B14F-4D97-AF65-F5344CB8AC3E}">
        <p14:creationId xmlns:p14="http://schemas.microsoft.com/office/powerpoint/2010/main" val="4148436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forum.unity3d.com/attachment.php?attachmentid=16698&amp;stc=1&amp;d=1295263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4740" y="4875250"/>
            <a:ext cx="3802492" cy="14205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80531" y="2765750"/>
            <a:ext cx="9418217" cy="917575"/>
          </a:xfrm>
        </p:spPr>
        <p:txBody>
          <a:bodyPr/>
          <a:lstStyle/>
          <a:p>
            <a:pPr algn="ctr"/>
            <a:r>
              <a:rPr lang="en-US" dirty="0" smtClean="0"/>
              <a:t>Handling Triggers</a:t>
            </a:r>
            <a:endParaRPr lang="en-US" dirty="0"/>
          </a:p>
        </p:txBody>
      </p:sp>
    </p:spTree>
    <p:extLst>
      <p:ext uri="{BB962C8B-B14F-4D97-AF65-F5344CB8AC3E}">
        <p14:creationId xmlns:p14="http://schemas.microsoft.com/office/powerpoint/2010/main" val="2372545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49017" y="1388620"/>
            <a:ext cx="7497999" cy="5194397"/>
          </a:xfrm>
          <a:prstGeom prst="rect">
            <a:avLst/>
          </a:prstGeom>
        </p:spPr>
      </p:pic>
      <p:sp>
        <p:nvSpPr>
          <p:cNvPr id="3" name="Title 2"/>
          <p:cNvSpPr>
            <a:spLocks noGrp="1"/>
          </p:cNvSpPr>
          <p:nvPr>
            <p:ph type="title"/>
          </p:nvPr>
        </p:nvSpPr>
        <p:spPr/>
        <p:txBody>
          <a:bodyPr/>
          <a:lstStyle/>
          <a:p>
            <a:r>
              <a:rPr lang="en-US" dirty="0" smtClean="0"/>
              <a:t>Create New Trigger</a:t>
            </a:r>
            <a:endParaRPr lang="en-US" dirty="0"/>
          </a:p>
        </p:txBody>
      </p:sp>
      <p:sp>
        <p:nvSpPr>
          <p:cNvPr id="14" name="TextBox 13"/>
          <p:cNvSpPr txBox="1"/>
          <p:nvPr/>
        </p:nvSpPr>
        <p:spPr>
          <a:xfrm>
            <a:off x="9875797" y="2324767"/>
            <a:ext cx="2529477" cy="3416320"/>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In the </a:t>
            </a:r>
          </a:p>
          <a:p>
            <a:pPr>
              <a:lnSpc>
                <a:spcPct val="90000"/>
              </a:lnSpc>
              <a:spcAft>
                <a:spcPts val="600"/>
              </a:spcAft>
            </a:pPr>
            <a:r>
              <a:rPr lang="en-US" sz="2400" dirty="0" smtClean="0">
                <a:solidFill>
                  <a:srgbClr val="FF0000"/>
                </a:solidFill>
              </a:rPr>
              <a:t>Animator tab</a:t>
            </a:r>
          </a:p>
          <a:p>
            <a:pPr>
              <a:lnSpc>
                <a:spcPct val="90000"/>
              </a:lnSpc>
              <a:spcAft>
                <a:spcPts val="600"/>
              </a:spcAft>
            </a:pPr>
            <a:r>
              <a:rPr lang="en-US" sz="2400" dirty="0" smtClean="0">
                <a:solidFill>
                  <a:srgbClr val="FF0000"/>
                </a:solidFill>
              </a:rPr>
              <a:t>Click the +</a:t>
            </a:r>
          </a:p>
          <a:p>
            <a:pPr>
              <a:lnSpc>
                <a:spcPct val="90000"/>
              </a:lnSpc>
              <a:spcAft>
                <a:spcPts val="600"/>
              </a:spcAft>
            </a:pPr>
            <a:r>
              <a:rPr lang="en-US" sz="2400" dirty="0" smtClean="0">
                <a:solidFill>
                  <a:srgbClr val="FF0000"/>
                </a:solidFill>
              </a:rPr>
              <a:t>next to  Parameters,</a:t>
            </a:r>
          </a:p>
          <a:p>
            <a:pPr>
              <a:lnSpc>
                <a:spcPct val="90000"/>
              </a:lnSpc>
              <a:spcAft>
                <a:spcPts val="600"/>
              </a:spcAft>
            </a:pPr>
            <a:endParaRPr lang="en-US" sz="2400" dirty="0">
              <a:solidFill>
                <a:srgbClr val="FF0000"/>
              </a:solidFill>
            </a:endParaRPr>
          </a:p>
          <a:p>
            <a:pPr>
              <a:lnSpc>
                <a:spcPct val="90000"/>
              </a:lnSpc>
              <a:spcAft>
                <a:spcPts val="600"/>
              </a:spcAft>
            </a:pPr>
            <a:r>
              <a:rPr lang="en-US" sz="2400" dirty="0" smtClean="0">
                <a:solidFill>
                  <a:srgbClr val="FF0000"/>
                </a:solidFill>
              </a:rPr>
              <a:t>Then add a </a:t>
            </a:r>
          </a:p>
          <a:p>
            <a:pPr>
              <a:lnSpc>
                <a:spcPct val="90000"/>
              </a:lnSpc>
              <a:spcAft>
                <a:spcPts val="600"/>
              </a:spcAft>
            </a:pPr>
            <a:r>
              <a:rPr lang="en-US" sz="2400" dirty="0" smtClean="0">
                <a:solidFill>
                  <a:srgbClr val="FF0000"/>
                </a:solidFill>
              </a:rPr>
              <a:t>new Trigger</a:t>
            </a:r>
          </a:p>
        </p:txBody>
      </p:sp>
      <p:sp>
        <p:nvSpPr>
          <p:cNvPr id="11" name="Rounded Rectangle 10"/>
          <p:cNvSpPr/>
          <p:nvPr/>
        </p:nvSpPr>
        <p:spPr bwMode="auto">
          <a:xfrm>
            <a:off x="6493737" y="1349018"/>
            <a:ext cx="1553279" cy="279860"/>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le 8"/>
          <p:cNvSpPr/>
          <p:nvPr/>
        </p:nvSpPr>
        <p:spPr bwMode="auto">
          <a:xfrm>
            <a:off x="3396065" y="4992863"/>
            <a:ext cx="365756" cy="279860"/>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3578943" y="6300094"/>
            <a:ext cx="1670780" cy="322525"/>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906278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9662" y="2332067"/>
            <a:ext cx="4452615" cy="1988145"/>
          </a:xfrm>
          <a:prstGeom prst="rect">
            <a:avLst/>
          </a:prstGeom>
        </p:spPr>
      </p:pic>
      <p:sp>
        <p:nvSpPr>
          <p:cNvPr id="3" name="Title 2"/>
          <p:cNvSpPr>
            <a:spLocks noGrp="1"/>
          </p:cNvSpPr>
          <p:nvPr>
            <p:ph type="title"/>
          </p:nvPr>
        </p:nvSpPr>
        <p:spPr/>
        <p:txBody>
          <a:bodyPr/>
          <a:lstStyle/>
          <a:p>
            <a:r>
              <a:rPr lang="en-US" dirty="0" smtClean="0"/>
              <a:t>Name the Trigger Parameter</a:t>
            </a:r>
            <a:endParaRPr lang="en-US" dirty="0"/>
          </a:p>
        </p:txBody>
      </p:sp>
      <p:sp>
        <p:nvSpPr>
          <p:cNvPr id="14" name="TextBox 13"/>
          <p:cNvSpPr txBox="1"/>
          <p:nvPr/>
        </p:nvSpPr>
        <p:spPr>
          <a:xfrm>
            <a:off x="5669603" y="2602864"/>
            <a:ext cx="4023316" cy="1446550"/>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Name the new </a:t>
            </a:r>
          </a:p>
          <a:p>
            <a:pPr>
              <a:lnSpc>
                <a:spcPct val="90000"/>
              </a:lnSpc>
              <a:spcAft>
                <a:spcPts val="600"/>
              </a:spcAft>
            </a:pPr>
            <a:r>
              <a:rPr lang="en-US" sz="2400" dirty="0" smtClean="0">
                <a:solidFill>
                  <a:srgbClr val="FF0000"/>
                </a:solidFill>
              </a:rPr>
              <a:t>Trigger parameter</a:t>
            </a:r>
          </a:p>
          <a:p>
            <a:pPr>
              <a:lnSpc>
                <a:spcPct val="90000"/>
              </a:lnSpc>
              <a:spcAft>
                <a:spcPts val="600"/>
              </a:spcAft>
            </a:pPr>
            <a:r>
              <a:rPr lang="en-US" sz="2400" dirty="0" smtClean="0">
                <a:solidFill>
                  <a:srgbClr val="FF0000"/>
                </a:solidFill>
              </a:rPr>
              <a:t>“</a:t>
            </a:r>
            <a:r>
              <a:rPr lang="en-US" sz="2400" dirty="0" err="1" smtClean="0">
                <a:solidFill>
                  <a:srgbClr val="FF0000"/>
                </a:solidFill>
              </a:rPr>
              <a:t>dieOnceTrigger</a:t>
            </a:r>
            <a:r>
              <a:rPr lang="en-US" sz="2400" dirty="0" smtClean="0">
                <a:solidFill>
                  <a:srgbClr val="FF0000"/>
                </a:solidFill>
              </a:rPr>
              <a:t>”</a:t>
            </a:r>
          </a:p>
        </p:txBody>
      </p:sp>
    </p:spTree>
    <p:extLst>
      <p:ext uri="{BB962C8B-B14F-4D97-AF65-F5344CB8AC3E}">
        <p14:creationId xmlns:p14="http://schemas.microsoft.com/office/powerpoint/2010/main" val="3633903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751365" y="1381378"/>
            <a:ext cx="3137760" cy="2668036"/>
          </a:xfrm>
          <a:prstGeom prst="rect">
            <a:avLst/>
          </a:prstGeom>
        </p:spPr>
      </p:pic>
      <p:pic>
        <p:nvPicPr>
          <p:cNvPr id="6" name="Picture 5"/>
          <p:cNvPicPr>
            <a:picLocks noChangeAspect="1"/>
          </p:cNvPicPr>
          <p:nvPr/>
        </p:nvPicPr>
        <p:blipFill>
          <a:blip r:embed="rId3"/>
          <a:stretch>
            <a:fillRect/>
          </a:stretch>
        </p:blipFill>
        <p:spPr>
          <a:xfrm>
            <a:off x="589662" y="3326139"/>
            <a:ext cx="5550048" cy="3107363"/>
          </a:xfrm>
          <a:prstGeom prst="rect">
            <a:avLst/>
          </a:prstGeom>
        </p:spPr>
      </p:pic>
      <p:sp>
        <p:nvSpPr>
          <p:cNvPr id="3" name="Title 2"/>
          <p:cNvSpPr>
            <a:spLocks noGrp="1"/>
          </p:cNvSpPr>
          <p:nvPr>
            <p:ph type="title"/>
          </p:nvPr>
        </p:nvSpPr>
        <p:spPr/>
        <p:txBody>
          <a:bodyPr/>
          <a:lstStyle/>
          <a:p>
            <a:r>
              <a:rPr lang="en-US" dirty="0" smtClean="0"/>
              <a:t>Disable Dying Loop</a:t>
            </a:r>
            <a:endParaRPr lang="en-US" dirty="0"/>
          </a:p>
        </p:txBody>
      </p:sp>
      <p:sp>
        <p:nvSpPr>
          <p:cNvPr id="14" name="TextBox 13"/>
          <p:cNvSpPr txBox="1"/>
          <p:nvPr/>
        </p:nvSpPr>
        <p:spPr>
          <a:xfrm>
            <a:off x="823336" y="2125677"/>
            <a:ext cx="4023316"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Select the “die” animation in the Project panel</a:t>
            </a:r>
          </a:p>
        </p:txBody>
      </p:sp>
      <p:sp>
        <p:nvSpPr>
          <p:cNvPr id="9" name="TextBox 8"/>
          <p:cNvSpPr txBox="1"/>
          <p:nvPr/>
        </p:nvSpPr>
        <p:spPr>
          <a:xfrm>
            <a:off x="8783861" y="4565888"/>
            <a:ext cx="3105264"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Uncheck Loop Time</a:t>
            </a:r>
          </a:p>
        </p:txBody>
      </p:sp>
      <p:cxnSp>
        <p:nvCxnSpPr>
          <p:cNvPr id="10" name="Straight Arrow Connector 9"/>
          <p:cNvCxnSpPr/>
          <p:nvPr/>
        </p:nvCxnSpPr>
        <p:spPr>
          <a:xfrm>
            <a:off x="3861458" y="2803960"/>
            <a:ext cx="985194" cy="1761928"/>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0338357" y="3326139"/>
            <a:ext cx="909025" cy="1345435"/>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bwMode="auto">
          <a:xfrm>
            <a:off x="4171176" y="4744685"/>
            <a:ext cx="1772743" cy="1587185"/>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Rounded Rectangle 15"/>
          <p:cNvSpPr/>
          <p:nvPr/>
        </p:nvSpPr>
        <p:spPr bwMode="auto">
          <a:xfrm>
            <a:off x="11317671" y="2857189"/>
            <a:ext cx="478345" cy="43480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97759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2071" y="1129880"/>
            <a:ext cx="10360844" cy="5253762"/>
          </a:xfrm>
          <a:prstGeom prst="rect">
            <a:avLst/>
          </a:prstGeom>
        </p:spPr>
      </p:pic>
      <p:sp>
        <p:nvSpPr>
          <p:cNvPr id="3" name="Title 2"/>
          <p:cNvSpPr>
            <a:spLocks noGrp="1"/>
          </p:cNvSpPr>
          <p:nvPr>
            <p:ph type="title"/>
          </p:nvPr>
        </p:nvSpPr>
        <p:spPr>
          <a:xfrm>
            <a:off x="274639" y="295274"/>
            <a:ext cx="4846330" cy="917575"/>
          </a:xfrm>
        </p:spPr>
        <p:txBody>
          <a:bodyPr/>
          <a:lstStyle/>
          <a:p>
            <a:r>
              <a:rPr lang="en-US" dirty="0" smtClean="0"/>
              <a:t>Run the Game!</a:t>
            </a:r>
            <a:endParaRPr lang="en-US" dirty="0"/>
          </a:p>
        </p:txBody>
      </p:sp>
      <p:sp>
        <p:nvSpPr>
          <p:cNvPr id="8" name="Rounded Rectangle 7"/>
          <p:cNvSpPr/>
          <p:nvPr/>
        </p:nvSpPr>
        <p:spPr bwMode="auto">
          <a:xfrm>
            <a:off x="8961407" y="1782686"/>
            <a:ext cx="364572" cy="365756"/>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extBox 8"/>
          <p:cNvSpPr txBox="1"/>
          <p:nvPr/>
        </p:nvSpPr>
        <p:spPr>
          <a:xfrm>
            <a:off x="9699104" y="584985"/>
            <a:ext cx="903132"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solidFill>
                  <a:srgbClr val="FF0000"/>
                </a:solidFill>
              </a:rPr>
              <a:t>Run</a:t>
            </a:r>
          </a:p>
        </p:txBody>
      </p:sp>
      <p:cxnSp>
        <p:nvCxnSpPr>
          <p:cNvPr id="10" name="Straight Arrow Connector 9"/>
          <p:cNvCxnSpPr/>
          <p:nvPr/>
        </p:nvCxnSpPr>
        <p:spPr>
          <a:xfrm flipH="1">
            <a:off x="9325979" y="1122803"/>
            <a:ext cx="620347" cy="627863"/>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81665" y="6413278"/>
            <a:ext cx="6693948"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solidFill>
                  <a:srgbClr val="FF0000"/>
                </a:solidFill>
              </a:rPr>
              <a:t>What happens when the cat touches the laser?</a:t>
            </a:r>
          </a:p>
        </p:txBody>
      </p:sp>
    </p:spTree>
    <p:extLst>
      <p:ext uri="{BB962C8B-B14F-4D97-AF65-F5344CB8AC3E}">
        <p14:creationId xmlns:p14="http://schemas.microsoft.com/office/powerpoint/2010/main" val="2212672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79444" y="1351180"/>
            <a:ext cx="4591691" cy="3639058"/>
          </a:xfrm>
          <a:prstGeom prst="rect">
            <a:avLst/>
          </a:prstGeom>
        </p:spPr>
      </p:pic>
      <p:pic>
        <p:nvPicPr>
          <p:cNvPr id="5" name="Picture 4"/>
          <p:cNvPicPr>
            <a:picLocks noChangeAspect="1"/>
          </p:cNvPicPr>
          <p:nvPr/>
        </p:nvPicPr>
        <p:blipFill>
          <a:blip r:embed="rId3"/>
          <a:stretch>
            <a:fillRect/>
          </a:stretch>
        </p:blipFill>
        <p:spPr>
          <a:xfrm>
            <a:off x="6786611" y="2132738"/>
            <a:ext cx="4600575" cy="2857500"/>
          </a:xfrm>
          <a:prstGeom prst="rect">
            <a:avLst/>
          </a:prstGeom>
        </p:spPr>
      </p:pic>
      <p:sp>
        <p:nvSpPr>
          <p:cNvPr id="3" name="Title 2"/>
          <p:cNvSpPr>
            <a:spLocks noGrp="1"/>
          </p:cNvSpPr>
          <p:nvPr>
            <p:ph type="title"/>
          </p:nvPr>
        </p:nvSpPr>
        <p:spPr/>
        <p:txBody>
          <a:bodyPr/>
          <a:lstStyle/>
          <a:p>
            <a:r>
              <a:rPr lang="en-US" dirty="0" smtClean="0"/>
              <a:t>Update the Laser’s Sorting Layer</a:t>
            </a:r>
            <a:endParaRPr lang="en-US" dirty="0"/>
          </a:p>
        </p:txBody>
      </p:sp>
      <p:sp>
        <p:nvSpPr>
          <p:cNvPr id="16" name="TextBox 15"/>
          <p:cNvSpPr txBox="1"/>
          <p:nvPr/>
        </p:nvSpPr>
        <p:spPr>
          <a:xfrm>
            <a:off x="3302051" y="5632173"/>
            <a:ext cx="583473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Set the laser’s Sorting Layer to “Objects”</a:t>
            </a:r>
          </a:p>
        </p:txBody>
      </p:sp>
      <p:sp>
        <p:nvSpPr>
          <p:cNvPr id="10" name="Right Arrow 9"/>
          <p:cNvSpPr/>
          <p:nvPr/>
        </p:nvSpPr>
        <p:spPr bwMode="auto">
          <a:xfrm>
            <a:off x="5503658" y="3474262"/>
            <a:ext cx="585371" cy="665948"/>
          </a:xfrm>
          <a:prstGeom prst="rightArrow">
            <a:avLst/>
          </a:prstGeom>
          <a:no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FF0000"/>
              </a:solidFill>
              <a:ea typeface="Segoe UI" pitchFamily="34" charset="0"/>
              <a:cs typeface="Segoe UI" pitchFamily="34" charset="0"/>
            </a:endParaRPr>
          </a:p>
        </p:txBody>
      </p:sp>
      <p:sp>
        <p:nvSpPr>
          <p:cNvPr id="11" name="Rounded Rectangle 10"/>
          <p:cNvSpPr/>
          <p:nvPr/>
        </p:nvSpPr>
        <p:spPr bwMode="auto">
          <a:xfrm>
            <a:off x="183263" y="2948628"/>
            <a:ext cx="990314" cy="16869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3056479" y="4228774"/>
            <a:ext cx="1814656" cy="257843"/>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8798269" y="4147031"/>
            <a:ext cx="2772395" cy="215929"/>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ounded Rectangle 13"/>
          <p:cNvSpPr/>
          <p:nvPr/>
        </p:nvSpPr>
        <p:spPr bwMode="auto">
          <a:xfrm>
            <a:off x="6690431" y="3722887"/>
            <a:ext cx="990314" cy="16869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Rounded Rectangle 14"/>
          <p:cNvSpPr/>
          <p:nvPr/>
        </p:nvSpPr>
        <p:spPr bwMode="auto">
          <a:xfrm>
            <a:off x="2266391" y="3418141"/>
            <a:ext cx="990314" cy="16869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586736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Part 4</a:t>
            </a:r>
            <a:endParaRPr lang="en-US" dirty="0"/>
          </a:p>
        </p:txBody>
      </p:sp>
    </p:spTree>
    <p:extLst>
      <p:ext uri="{BB962C8B-B14F-4D97-AF65-F5344CB8AC3E}">
        <p14:creationId xmlns:p14="http://schemas.microsoft.com/office/powerpoint/2010/main" val="4025471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202042" y="1346947"/>
            <a:ext cx="2647950" cy="3952875"/>
          </a:xfrm>
          <a:prstGeom prst="rect">
            <a:avLst/>
          </a:prstGeom>
        </p:spPr>
      </p:pic>
      <p:pic>
        <p:nvPicPr>
          <p:cNvPr id="9" name="Picture 8"/>
          <p:cNvPicPr>
            <a:picLocks noChangeAspect="1"/>
          </p:cNvPicPr>
          <p:nvPr/>
        </p:nvPicPr>
        <p:blipFill>
          <a:blip r:embed="rId3"/>
          <a:stretch>
            <a:fillRect/>
          </a:stretch>
        </p:blipFill>
        <p:spPr>
          <a:xfrm>
            <a:off x="5783158" y="1400599"/>
            <a:ext cx="2629267" cy="3286584"/>
          </a:xfrm>
          <a:prstGeom prst="rect">
            <a:avLst/>
          </a:prstGeom>
        </p:spPr>
      </p:pic>
      <p:pic>
        <p:nvPicPr>
          <p:cNvPr id="6" name="Picture 5"/>
          <p:cNvPicPr>
            <a:picLocks noChangeAspect="1"/>
          </p:cNvPicPr>
          <p:nvPr/>
        </p:nvPicPr>
        <p:blipFill>
          <a:blip r:embed="rId4"/>
          <a:stretch>
            <a:fillRect/>
          </a:stretch>
        </p:blipFill>
        <p:spPr>
          <a:xfrm>
            <a:off x="272758" y="1210073"/>
            <a:ext cx="4553585" cy="3477110"/>
          </a:xfrm>
          <a:prstGeom prst="rect">
            <a:avLst/>
          </a:prstGeom>
        </p:spPr>
      </p:pic>
      <p:sp>
        <p:nvSpPr>
          <p:cNvPr id="3" name="Title 2"/>
          <p:cNvSpPr>
            <a:spLocks noGrp="1"/>
          </p:cNvSpPr>
          <p:nvPr>
            <p:ph type="title"/>
          </p:nvPr>
        </p:nvSpPr>
        <p:spPr/>
        <p:txBody>
          <a:bodyPr/>
          <a:lstStyle/>
          <a:p>
            <a:r>
              <a:rPr lang="en-US" dirty="0" smtClean="0"/>
              <a:t>Add a Box Collider 2D Component</a:t>
            </a:r>
            <a:endParaRPr lang="en-US" dirty="0"/>
          </a:p>
        </p:txBody>
      </p:sp>
      <p:sp>
        <p:nvSpPr>
          <p:cNvPr id="16" name="TextBox 15"/>
          <p:cNvSpPr txBox="1"/>
          <p:nvPr/>
        </p:nvSpPr>
        <p:spPr>
          <a:xfrm>
            <a:off x="227966" y="5582261"/>
            <a:ext cx="4777590"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For the laser object, click</a:t>
            </a:r>
          </a:p>
          <a:p>
            <a:pPr>
              <a:lnSpc>
                <a:spcPct val="90000"/>
              </a:lnSpc>
              <a:spcAft>
                <a:spcPts val="600"/>
              </a:spcAft>
            </a:pPr>
            <a:r>
              <a:rPr lang="en-US" sz="2400" dirty="0" smtClean="0">
                <a:solidFill>
                  <a:srgbClr val="FF0000"/>
                </a:solidFill>
              </a:rPr>
              <a:t>Add Component </a:t>
            </a:r>
            <a:r>
              <a:rPr lang="en-US" sz="2400" dirty="0" smtClean="0">
                <a:solidFill>
                  <a:srgbClr val="FF0000"/>
                </a:solidFill>
                <a:sym typeface="Wingdings" panose="05000000000000000000" pitchFamily="2" charset="2"/>
              </a:rPr>
              <a:t> “Physics 2D”</a:t>
            </a:r>
            <a:endParaRPr lang="en-US" sz="2400" dirty="0" smtClean="0">
              <a:solidFill>
                <a:srgbClr val="FF0000"/>
              </a:solidFill>
            </a:endParaRPr>
          </a:p>
        </p:txBody>
      </p:sp>
      <p:sp>
        <p:nvSpPr>
          <p:cNvPr id="10" name="Right Arrow 9"/>
          <p:cNvSpPr/>
          <p:nvPr/>
        </p:nvSpPr>
        <p:spPr bwMode="auto">
          <a:xfrm>
            <a:off x="5026309" y="2031532"/>
            <a:ext cx="585371" cy="665948"/>
          </a:xfrm>
          <a:prstGeom prst="rightArrow">
            <a:avLst/>
          </a:prstGeom>
          <a:no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FF0000"/>
              </a:solidFill>
              <a:ea typeface="Segoe UI" pitchFamily="34" charset="0"/>
              <a:cs typeface="Segoe UI" pitchFamily="34" charset="0"/>
            </a:endParaRPr>
          </a:p>
        </p:txBody>
      </p:sp>
      <p:sp>
        <p:nvSpPr>
          <p:cNvPr id="11" name="Rounded Rectangle 10"/>
          <p:cNvSpPr/>
          <p:nvPr/>
        </p:nvSpPr>
        <p:spPr bwMode="auto">
          <a:xfrm>
            <a:off x="227966" y="3418141"/>
            <a:ext cx="990314" cy="16869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2394723" y="4283832"/>
            <a:ext cx="2177612" cy="257843"/>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9149113" y="3680141"/>
            <a:ext cx="2700880" cy="1280146"/>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ounded Rectangle 13"/>
          <p:cNvSpPr/>
          <p:nvPr/>
        </p:nvSpPr>
        <p:spPr bwMode="auto">
          <a:xfrm>
            <a:off x="5930830" y="2280157"/>
            <a:ext cx="1283001" cy="16869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Rounded Rectangle 14"/>
          <p:cNvSpPr/>
          <p:nvPr/>
        </p:nvSpPr>
        <p:spPr bwMode="auto">
          <a:xfrm>
            <a:off x="2360161" y="2397713"/>
            <a:ext cx="990314" cy="16869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ight Arrow 16"/>
          <p:cNvSpPr/>
          <p:nvPr/>
        </p:nvSpPr>
        <p:spPr bwMode="auto">
          <a:xfrm>
            <a:off x="8471913" y="3950858"/>
            <a:ext cx="585371" cy="665948"/>
          </a:xfrm>
          <a:prstGeom prst="rightArrow">
            <a:avLst/>
          </a:prstGeom>
          <a:no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FF0000"/>
              </a:solidFill>
              <a:ea typeface="Segoe UI" pitchFamily="34" charset="0"/>
              <a:cs typeface="Segoe UI" pitchFamily="34" charset="0"/>
            </a:endParaRPr>
          </a:p>
        </p:txBody>
      </p:sp>
      <p:sp>
        <p:nvSpPr>
          <p:cNvPr id="18" name="TextBox 17"/>
          <p:cNvSpPr txBox="1"/>
          <p:nvPr/>
        </p:nvSpPr>
        <p:spPr>
          <a:xfrm>
            <a:off x="5280237" y="5565841"/>
            <a:ext cx="342087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Click “Box Collider 2D”</a:t>
            </a:r>
          </a:p>
        </p:txBody>
      </p:sp>
      <p:sp>
        <p:nvSpPr>
          <p:cNvPr id="19" name="TextBox 18"/>
          <p:cNvSpPr txBox="1"/>
          <p:nvPr/>
        </p:nvSpPr>
        <p:spPr>
          <a:xfrm>
            <a:off x="8891785" y="5521129"/>
            <a:ext cx="354430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Verify “Box Collider 2D”</a:t>
            </a:r>
          </a:p>
        </p:txBody>
      </p:sp>
    </p:spTree>
    <p:extLst>
      <p:ext uri="{BB962C8B-B14F-4D97-AF65-F5344CB8AC3E}">
        <p14:creationId xmlns:p14="http://schemas.microsoft.com/office/powerpoint/2010/main" val="761918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17920" y="1300727"/>
            <a:ext cx="4562475" cy="3971925"/>
          </a:xfrm>
          <a:prstGeom prst="rect">
            <a:avLst/>
          </a:prstGeom>
        </p:spPr>
      </p:pic>
      <p:sp>
        <p:nvSpPr>
          <p:cNvPr id="3" name="Title 2"/>
          <p:cNvSpPr>
            <a:spLocks noGrp="1"/>
          </p:cNvSpPr>
          <p:nvPr>
            <p:ph type="title"/>
          </p:nvPr>
        </p:nvSpPr>
        <p:spPr/>
        <p:txBody>
          <a:bodyPr/>
          <a:lstStyle/>
          <a:p>
            <a:r>
              <a:rPr lang="en-US" dirty="0" smtClean="0"/>
              <a:t>Enable “Is Trigger” and Update Size</a:t>
            </a:r>
            <a:endParaRPr lang="en-US" dirty="0"/>
          </a:p>
        </p:txBody>
      </p:sp>
      <p:sp>
        <p:nvSpPr>
          <p:cNvPr id="16" name="TextBox 15"/>
          <p:cNvSpPr txBox="1"/>
          <p:nvPr/>
        </p:nvSpPr>
        <p:spPr>
          <a:xfrm>
            <a:off x="5533525" y="2768085"/>
            <a:ext cx="6175537" cy="14465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Enable “Is Trigger” Checkbox</a:t>
            </a:r>
          </a:p>
          <a:p>
            <a:pPr>
              <a:lnSpc>
                <a:spcPct val="90000"/>
              </a:lnSpc>
              <a:spcAft>
                <a:spcPts val="600"/>
              </a:spcAft>
            </a:pPr>
            <a:r>
              <a:rPr lang="en-US" sz="2400" i="1" dirty="0" smtClean="0">
                <a:solidFill>
                  <a:srgbClr val="FF0000"/>
                </a:solidFill>
              </a:rPr>
              <a:t>(This allows you to handle collisions</a:t>
            </a:r>
          </a:p>
          <a:p>
            <a:pPr>
              <a:lnSpc>
                <a:spcPct val="90000"/>
              </a:lnSpc>
              <a:spcAft>
                <a:spcPts val="600"/>
              </a:spcAft>
            </a:pPr>
            <a:r>
              <a:rPr lang="en-US" sz="2400" i="1" dirty="0" smtClean="0">
                <a:solidFill>
                  <a:srgbClr val="FF0000"/>
                </a:solidFill>
              </a:rPr>
              <a:t>in your code instead of the Physics engine)</a:t>
            </a:r>
          </a:p>
        </p:txBody>
      </p:sp>
      <p:sp>
        <p:nvSpPr>
          <p:cNvPr id="11" name="Rounded Rectangle 10"/>
          <p:cNvSpPr/>
          <p:nvPr/>
        </p:nvSpPr>
        <p:spPr bwMode="auto">
          <a:xfrm>
            <a:off x="366141" y="2857189"/>
            <a:ext cx="990314" cy="274317"/>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3566506" y="4045896"/>
            <a:ext cx="274317" cy="18287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Rounded Rectangle 19"/>
          <p:cNvSpPr/>
          <p:nvPr/>
        </p:nvSpPr>
        <p:spPr bwMode="auto">
          <a:xfrm>
            <a:off x="2561998" y="4411652"/>
            <a:ext cx="2418397" cy="18287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TextBox 20"/>
          <p:cNvSpPr txBox="1"/>
          <p:nvPr/>
        </p:nvSpPr>
        <p:spPr>
          <a:xfrm>
            <a:off x="5669282" y="4411652"/>
            <a:ext cx="2053254" cy="14465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Update Size:</a:t>
            </a:r>
          </a:p>
          <a:p>
            <a:pPr marL="342900" indent="-342900">
              <a:lnSpc>
                <a:spcPct val="90000"/>
              </a:lnSpc>
              <a:spcAft>
                <a:spcPts val="600"/>
              </a:spcAft>
              <a:buFont typeface="Arial" panose="020B0604020202020204" pitchFamily="34" charset="0"/>
              <a:buChar char="•"/>
            </a:pPr>
            <a:r>
              <a:rPr lang="en-US" sz="2400" dirty="0" smtClean="0">
                <a:solidFill>
                  <a:srgbClr val="FF0000"/>
                </a:solidFill>
              </a:rPr>
              <a:t>X = 0.18</a:t>
            </a:r>
          </a:p>
          <a:p>
            <a:pPr marL="342900" indent="-342900">
              <a:lnSpc>
                <a:spcPct val="90000"/>
              </a:lnSpc>
              <a:spcAft>
                <a:spcPts val="600"/>
              </a:spcAft>
              <a:buFont typeface="Arial" panose="020B0604020202020204" pitchFamily="34" charset="0"/>
              <a:buChar char="•"/>
            </a:pPr>
            <a:r>
              <a:rPr lang="en-US" sz="2400" dirty="0" smtClean="0">
                <a:solidFill>
                  <a:srgbClr val="FF0000"/>
                </a:solidFill>
              </a:rPr>
              <a:t>Y = 3.1</a:t>
            </a:r>
          </a:p>
        </p:txBody>
      </p:sp>
      <p:cxnSp>
        <p:nvCxnSpPr>
          <p:cNvPr id="24" name="Straight Arrow Connector 23"/>
          <p:cNvCxnSpPr/>
          <p:nvPr/>
        </p:nvCxnSpPr>
        <p:spPr>
          <a:xfrm flipH="1">
            <a:off x="3953409" y="3131496"/>
            <a:ext cx="1603287" cy="976498"/>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5113712" y="4594530"/>
            <a:ext cx="555570" cy="119824"/>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531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9138360" y="1432021"/>
            <a:ext cx="2877462" cy="4837931"/>
          </a:xfrm>
          <a:prstGeom prst="rect">
            <a:avLst/>
          </a:prstGeom>
        </p:spPr>
      </p:pic>
      <p:pic>
        <p:nvPicPr>
          <p:cNvPr id="5" name="Picture 4"/>
          <p:cNvPicPr>
            <a:picLocks noChangeAspect="1"/>
          </p:cNvPicPr>
          <p:nvPr/>
        </p:nvPicPr>
        <p:blipFill>
          <a:blip r:embed="rId3"/>
          <a:stretch>
            <a:fillRect/>
          </a:stretch>
        </p:blipFill>
        <p:spPr>
          <a:xfrm>
            <a:off x="5761570" y="1432021"/>
            <a:ext cx="2629267" cy="4001058"/>
          </a:xfrm>
          <a:prstGeom prst="rect">
            <a:avLst/>
          </a:prstGeom>
        </p:spPr>
      </p:pic>
      <p:pic>
        <p:nvPicPr>
          <p:cNvPr id="2" name="Picture 1"/>
          <p:cNvPicPr>
            <a:picLocks noChangeAspect="1"/>
          </p:cNvPicPr>
          <p:nvPr/>
        </p:nvPicPr>
        <p:blipFill>
          <a:blip r:embed="rId4"/>
          <a:stretch>
            <a:fillRect/>
          </a:stretch>
        </p:blipFill>
        <p:spPr>
          <a:xfrm>
            <a:off x="274639" y="1435131"/>
            <a:ext cx="4553585" cy="3924848"/>
          </a:xfrm>
          <a:prstGeom prst="rect">
            <a:avLst/>
          </a:prstGeom>
        </p:spPr>
      </p:pic>
      <p:sp>
        <p:nvSpPr>
          <p:cNvPr id="3" name="Title 2"/>
          <p:cNvSpPr>
            <a:spLocks noGrp="1"/>
          </p:cNvSpPr>
          <p:nvPr>
            <p:ph type="title"/>
          </p:nvPr>
        </p:nvSpPr>
        <p:spPr/>
        <p:txBody>
          <a:bodyPr/>
          <a:lstStyle/>
          <a:p>
            <a:r>
              <a:rPr lang="en-US" dirty="0" smtClean="0"/>
              <a:t>Add a Script named “</a:t>
            </a:r>
            <a:r>
              <a:rPr lang="en-US" dirty="0" err="1" smtClean="0"/>
              <a:t>LaserScript</a:t>
            </a:r>
            <a:r>
              <a:rPr lang="en-US" dirty="0" smtClean="0"/>
              <a:t>”</a:t>
            </a:r>
            <a:endParaRPr lang="en-US" dirty="0"/>
          </a:p>
        </p:txBody>
      </p:sp>
      <p:sp>
        <p:nvSpPr>
          <p:cNvPr id="16" name="TextBox 15"/>
          <p:cNvSpPr txBox="1"/>
          <p:nvPr/>
        </p:nvSpPr>
        <p:spPr>
          <a:xfrm>
            <a:off x="227966" y="5582261"/>
            <a:ext cx="4803238"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For the laser object, click</a:t>
            </a:r>
          </a:p>
          <a:p>
            <a:pPr>
              <a:lnSpc>
                <a:spcPct val="90000"/>
              </a:lnSpc>
              <a:spcAft>
                <a:spcPts val="600"/>
              </a:spcAft>
            </a:pPr>
            <a:r>
              <a:rPr lang="en-US" sz="2400" dirty="0" smtClean="0">
                <a:solidFill>
                  <a:srgbClr val="FF0000"/>
                </a:solidFill>
              </a:rPr>
              <a:t>Add Component </a:t>
            </a:r>
            <a:r>
              <a:rPr lang="en-US" sz="2400" dirty="0" smtClean="0">
                <a:solidFill>
                  <a:srgbClr val="FF0000"/>
                </a:solidFill>
                <a:sym typeface="Wingdings" panose="05000000000000000000" pitchFamily="2" charset="2"/>
              </a:rPr>
              <a:t> “New Script”</a:t>
            </a:r>
            <a:endParaRPr lang="en-US" sz="2400" dirty="0" smtClean="0">
              <a:solidFill>
                <a:srgbClr val="FF0000"/>
              </a:solidFill>
            </a:endParaRPr>
          </a:p>
        </p:txBody>
      </p:sp>
      <p:sp>
        <p:nvSpPr>
          <p:cNvPr id="10" name="Right Arrow 9"/>
          <p:cNvSpPr/>
          <p:nvPr/>
        </p:nvSpPr>
        <p:spPr bwMode="auto">
          <a:xfrm>
            <a:off x="4945006" y="4151058"/>
            <a:ext cx="585371" cy="665948"/>
          </a:xfrm>
          <a:prstGeom prst="rightArrow">
            <a:avLst/>
          </a:prstGeom>
          <a:no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FF0000"/>
              </a:solidFill>
              <a:ea typeface="Segoe UI" pitchFamily="34" charset="0"/>
              <a:cs typeface="Segoe UI" pitchFamily="34" charset="0"/>
            </a:endParaRPr>
          </a:p>
        </p:txBody>
      </p:sp>
      <p:sp>
        <p:nvSpPr>
          <p:cNvPr id="11" name="Rounded Rectangle 10"/>
          <p:cNvSpPr/>
          <p:nvPr/>
        </p:nvSpPr>
        <p:spPr bwMode="auto">
          <a:xfrm>
            <a:off x="274639" y="3040067"/>
            <a:ext cx="990314" cy="16869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2388316" y="5102136"/>
            <a:ext cx="2177612" cy="257843"/>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9144285" y="5359978"/>
            <a:ext cx="2853410" cy="560497"/>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ounded Rectangle 13"/>
          <p:cNvSpPr/>
          <p:nvPr/>
        </p:nvSpPr>
        <p:spPr bwMode="auto">
          <a:xfrm>
            <a:off x="5943920" y="2765750"/>
            <a:ext cx="1283001" cy="274317"/>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Rounded Rectangle 14"/>
          <p:cNvSpPr/>
          <p:nvPr/>
        </p:nvSpPr>
        <p:spPr bwMode="auto">
          <a:xfrm>
            <a:off x="2373427" y="4370052"/>
            <a:ext cx="990314" cy="16869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ight Arrow 16"/>
          <p:cNvSpPr/>
          <p:nvPr/>
        </p:nvSpPr>
        <p:spPr bwMode="auto">
          <a:xfrm>
            <a:off x="8488751" y="4640330"/>
            <a:ext cx="585371" cy="665948"/>
          </a:xfrm>
          <a:prstGeom prst="rightArrow">
            <a:avLst/>
          </a:prstGeom>
          <a:no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FF0000"/>
              </a:solidFill>
              <a:ea typeface="Segoe UI" pitchFamily="34" charset="0"/>
              <a:cs typeface="Segoe UI" pitchFamily="34" charset="0"/>
            </a:endParaRPr>
          </a:p>
        </p:txBody>
      </p:sp>
      <p:sp>
        <p:nvSpPr>
          <p:cNvPr id="18" name="TextBox 17"/>
          <p:cNvSpPr txBox="1"/>
          <p:nvPr/>
        </p:nvSpPr>
        <p:spPr>
          <a:xfrm>
            <a:off x="5280237" y="5565841"/>
            <a:ext cx="3395738"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Enter “</a:t>
            </a:r>
            <a:r>
              <a:rPr lang="en-US" sz="2400" dirty="0" err="1" smtClean="0">
                <a:solidFill>
                  <a:srgbClr val="FF0000"/>
                </a:solidFill>
              </a:rPr>
              <a:t>LaserScript</a:t>
            </a:r>
            <a:r>
              <a:rPr lang="en-US" sz="2400" dirty="0" smtClean="0">
                <a:solidFill>
                  <a:srgbClr val="FF0000"/>
                </a:solidFill>
              </a:rPr>
              <a:t>”,</a:t>
            </a:r>
          </a:p>
          <a:p>
            <a:pPr>
              <a:lnSpc>
                <a:spcPct val="90000"/>
              </a:lnSpc>
              <a:spcAft>
                <a:spcPts val="600"/>
              </a:spcAft>
            </a:pPr>
            <a:r>
              <a:rPr lang="en-US" sz="2400" dirty="0" smtClean="0">
                <a:solidFill>
                  <a:srgbClr val="FF0000"/>
                </a:solidFill>
              </a:rPr>
              <a:t>click “Create and Add”</a:t>
            </a:r>
          </a:p>
        </p:txBody>
      </p:sp>
      <p:sp>
        <p:nvSpPr>
          <p:cNvPr id="19" name="TextBox 18"/>
          <p:cNvSpPr txBox="1"/>
          <p:nvPr/>
        </p:nvSpPr>
        <p:spPr>
          <a:xfrm>
            <a:off x="9275933" y="6289116"/>
            <a:ext cx="260231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Verify new script</a:t>
            </a:r>
          </a:p>
        </p:txBody>
      </p:sp>
      <p:sp>
        <p:nvSpPr>
          <p:cNvPr id="20" name="Rounded Rectangle 19"/>
          <p:cNvSpPr/>
          <p:nvPr/>
        </p:nvSpPr>
        <p:spPr bwMode="auto">
          <a:xfrm>
            <a:off x="6349172" y="4817006"/>
            <a:ext cx="1283001" cy="274317"/>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51621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07520" y="1212848"/>
            <a:ext cx="6816547" cy="5175253"/>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Update “</a:t>
            </a:r>
            <a:r>
              <a:rPr lang="en-US" dirty="0" err="1" smtClean="0"/>
              <a:t>LaserScript</a:t>
            </a:r>
            <a:r>
              <a:rPr lang="en-US" dirty="0" smtClean="0"/>
              <a:t>” Code</a:t>
            </a:r>
            <a:endParaRPr lang="en-US" dirty="0"/>
          </a:p>
        </p:txBody>
      </p:sp>
      <p:sp>
        <p:nvSpPr>
          <p:cNvPr id="16" name="TextBox 15"/>
          <p:cNvSpPr txBox="1"/>
          <p:nvPr/>
        </p:nvSpPr>
        <p:spPr>
          <a:xfrm>
            <a:off x="8153981" y="2051275"/>
            <a:ext cx="2081339" cy="2265236"/>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Add these 6 </a:t>
            </a:r>
          </a:p>
          <a:p>
            <a:pPr>
              <a:lnSpc>
                <a:spcPct val="90000"/>
              </a:lnSpc>
              <a:spcAft>
                <a:spcPts val="600"/>
              </a:spcAft>
            </a:pPr>
            <a:r>
              <a:rPr lang="en-US" sz="2400" dirty="0" smtClean="0">
                <a:solidFill>
                  <a:srgbClr val="FF0000"/>
                </a:solidFill>
              </a:rPr>
              <a:t>instance </a:t>
            </a:r>
          </a:p>
          <a:p>
            <a:pPr>
              <a:lnSpc>
                <a:spcPct val="90000"/>
              </a:lnSpc>
              <a:spcAft>
                <a:spcPts val="600"/>
              </a:spcAft>
            </a:pPr>
            <a:r>
              <a:rPr lang="en-US" sz="2400" dirty="0" smtClean="0">
                <a:solidFill>
                  <a:srgbClr val="FF0000"/>
                </a:solidFill>
              </a:rPr>
              <a:t>variables </a:t>
            </a:r>
          </a:p>
          <a:p>
            <a:pPr>
              <a:lnSpc>
                <a:spcPct val="90000"/>
              </a:lnSpc>
              <a:spcAft>
                <a:spcPts val="600"/>
              </a:spcAft>
            </a:pPr>
            <a:r>
              <a:rPr lang="en-US" sz="2400" dirty="0" smtClean="0">
                <a:solidFill>
                  <a:srgbClr val="FF0000"/>
                </a:solidFill>
              </a:rPr>
              <a:t>inside</a:t>
            </a:r>
          </a:p>
          <a:p>
            <a:pPr>
              <a:lnSpc>
                <a:spcPct val="90000"/>
              </a:lnSpc>
              <a:spcAft>
                <a:spcPts val="600"/>
              </a:spcAft>
            </a:pPr>
            <a:r>
              <a:rPr lang="en-US" sz="2400" dirty="0" err="1" smtClean="0">
                <a:solidFill>
                  <a:srgbClr val="FF0000"/>
                </a:solidFill>
              </a:rPr>
              <a:t>LaserScript</a:t>
            </a:r>
            <a:endParaRPr lang="en-US" sz="2400" dirty="0" smtClean="0">
              <a:solidFill>
                <a:srgbClr val="FF0000"/>
              </a:solidFill>
            </a:endParaRPr>
          </a:p>
        </p:txBody>
      </p:sp>
      <p:sp>
        <p:nvSpPr>
          <p:cNvPr id="10" name="Rounded Rectangle 9"/>
          <p:cNvSpPr/>
          <p:nvPr/>
        </p:nvSpPr>
        <p:spPr bwMode="auto">
          <a:xfrm>
            <a:off x="2103481" y="2399993"/>
            <a:ext cx="4846267" cy="2651731"/>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1" name="Straight Arrow Connector 10"/>
          <p:cNvCxnSpPr/>
          <p:nvPr/>
        </p:nvCxnSpPr>
        <p:spPr>
          <a:xfrm flipH="1">
            <a:off x="7041188" y="2399993"/>
            <a:ext cx="1005828" cy="558292"/>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bwMode="auto">
          <a:xfrm>
            <a:off x="2652116" y="5691798"/>
            <a:ext cx="4206194" cy="365756"/>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8280243" y="4611004"/>
            <a:ext cx="1837683" cy="14465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Add 1 line </a:t>
            </a:r>
          </a:p>
          <a:p>
            <a:pPr>
              <a:lnSpc>
                <a:spcPct val="90000"/>
              </a:lnSpc>
              <a:spcAft>
                <a:spcPts val="600"/>
              </a:spcAft>
            </a:pPr>
            <a:r>
              <a:rPr lang="en-US" sz="2400" dirty="0" smtClean="0">
                <a:solidFill>
                  <a:srgbClr val="FF0000"/>
                </a:solidFill>
              </a:rPr>
              <a:t>in Start()</a:t>
            </a:r>
          </a:p>
          <a:p>
            <a:pPr>
              <a:lnSpc>
                <a:spcPct val="90000"/>
              </a:lnSpc>
              <a:spcAft>
                <a:spcPts val="600"/>
              </a:spcAft>
            </a:pPr>
            <a:r>
              <a:rPr lang="en-US" sz="2400" dirty="0" smtClean="0">
                <a:solidFill>
                  <a:srgbClr val="FF0000"/>
                </a:solidFill>
              </a:rPr>
              <a:t>method</a:t>
            </a:r>
          </a:p>
        </p:txBody>
      </p:sp>
      <p:cxnSp>
        <p:nvCxnSpPr>
          <p:cNvPr id="15" name="Straight Arrow Connector 14"/>
          <p:cNvCxnSpPr/>
          <p:nvPr/>
        </p:nvCxnSpPr>
        <p:spPr>
          <a:xfrm flipH="1">
            <a:off x="7041188" y="5286865"/>
            <a:ext cx="1005828" cy="558292"/>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5992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5BDF7B88FB45242857B3A901B483E78" ma:contentTypeVersion="1" ma:contentTypeDescription="Create a new document." ma:contentTypeScope="" ma:versionID="455b738cbe291035727252965339a9cd">
  <xsd:schema xmlns:xsd="http://www.w3.org/2001/XMLSchema" xmlns:xs="http://www.w3.org/2001/XMLSchema" xmlns:p="http://schemas.microsoft.com/office/2006/metadata/properties" xmlns:ns3="cbf749eb-5fb0-4c75-b7cd-eb7d18649fd5" targetNamespace="http://schemas.microsoft.com/office/2006/metadata/properties" ma:root="true" ma:fieldsID="d774524265fcb095b4c84cada5906d7e" ns3:_="">
    <xsd:import namespace="cbf749eb-5fb0-4c75-b7cd-eb7d18649fd5"/>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f749eb-5fb0-4c75-b7cd-eb7d18649fd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cbf749eb-5fb0-4c75-b7cd-eb7d18649fd5"/>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1D73293D-82F6-4565-88FA-9CA87C460F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f749eb-5fb0-4c75-b7cd-eb7d18649f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24884</TotalTime>
  <Words>1043</Words>
  <Application>Microsoft Office PowerPoint</Application>
  <PresentationFormat>Custom</PresentationFormat>
  <Paragraphs>235</Paragraphs>
  <Slides>50</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ＭＳ Ｐゴシック</vt:lpstr>
      <vt:lpstr>Arial</vt:lpstr>
      <vt:lpstr>Segoe UI</vt:lpstr>
      <vt:lpstr>Segoe UI Light</vt:lpstr>
      <vt:lpstr>Wingdings</vt:lpstr>
      <vt:lpstr>MSVID_White_16x9_2012-08-18</vt:lpstr>
      <vt:lpstr>Unity 2D: Step by Step, Part 4</vt:lpstr>
      <vt:lpstr>Adding Lasers</vt:lpstr>
      <vt:lpstr>Add Laser to Scene</vt:lpstr>
      <vt:lpstr>Rename the Laser</vt:lpstr>
      <vt:lpstr>Update the Laser’s Sorting Layer</vt:lpstr>
      <vt:lpstr>Add a Box Collider 2D Component</vt:lpstr>
      <vt:lpstr>Enable “Is Trigger” and Update Size</vt:lpstr>
      <vt:lpstr>Add a Script named “LaserScript”</vt:lpstr>
      <vt:lpstr>Update “LaserScript” Code</vt:lpstr>
      <vt:lpstr>Add FixedUpdate() Method</vt:lpstr>
      <vt:lpstr>Drag Laser On/Off Into Script Properties</vt:lpstr>
      <vt:lpstr>Update Laser Properties</vt:lpstr>
      <vt:lpstr>Create a Laser Prefab</vt:lpstr>
      <vt:lpstr>Run the Game!</vt:lpstr>
      <vt:lpstr>Handling Dying &amp; Falling</vt:lpstr>
      <vt:lpstr>Launch “CatController” Script</vt:lpstr>
      <vt:lpstr>Add New Instance Variable</vt:lpstr>
      <vt:lpstr>Add New Methods</vt:lpstr>
      <vt:lpstr>Revise FixedUpdate() Method</vt:lpstr>
      <vt:lpstr>Select Animations Folder in Project</vt:lpstr>
      <vt:lpstr>Create New Animation for Dying</vt:lpstr>
      <vt:lpstr>Verify New Animation</vt:lpstr>
      <vt:lpstr>Drag In Animation Frames</vt:lpstr>
      <vt:lpstr>Update Sample Value</vt:lpstr>
      <vt:lpstr>Stop Recording</vt:lpstr>
      <vt:lpstr>Create New Animation for Falling</vt:lpstr>
      <vt:lpstr>Verify New Animation</vt:lpstr>
      <vt:lpstr>Drag In Animation Frame</vt:lpstr>
      <vt:lpstr>Stop Recording Again</vt:lpstr>
      <vt:lpstr>Creating Transitions</vt:lpstr>
      <vt:lpstr>Create New Bool Parameter</vt:lpstr>
      <vt:lpstr>Name the Parameter</vt:lpstr>
      <vt:lpstr>Make a Transition from Any State</vt:lpstr>
      <vt:lpstr>Complete Transition to Fall</vt:lpstr>
      <vt:lpstr>Create Condition</vt:lpstr>
      <vt:lpstr>Set Condition for “dead”</vt:lpstr>
      <vt:lpstr>Create Another Condition</vt:lpstr>
      <vt:lpstr>Make Another Transition from Any State</vt:lpstr>
      <vt:lpstr>Complete Transition to Die</vt:lpstr>
      <vt:lpstr>Create Condition</vt:lpstr>
      <vt:lpstr>Set Condition for “dead”</vt:lpstr>
      <vt:lpstr>Create Another Condition</vt:lpstr>
      <vt:lpstr>Launch “CatController” Script</vt:lpstr>
      <vt:lpstr>Update HitByLaser() Method</vt:lpstr>
      <vt:lpstr>Handling Triggers</vt:lpstr>
      <vt:lpstr>Create New Trigger</vt:lpstr>
      <vt:lpstr>Name the Trigger Parameter</vt:lpstr>
      <vt:lpstr>Disable Dying Loop</vt:lpstr>
      <vt:lpstr>Run the Game!</vt:lpstr>
      <vt:lpstr>End of Part 4</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Stronger. Together. One Microsoft</dc:title>
  <dc:creator>Dave Voyles</dc:creator>
  <cp:lastModifiedBy>Shahed C</cp:lastModifiedBy>
  <cp:revision>542</cp:revision>
  <dcterms:created xsi:type="dcterms:W3CDTF">2012-05-22T07:38:31Z</dcterms:created>
  <dcterms:modified xsi:type="dcterms:W3CDTF">2015-01-25T17:12:33Z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0x010100F5BDF7B88FB45242857B3A901B483E78</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