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4"/>
  </p:notesMasterIdLst>
  <p:handoutMasterIdLst>
    <p:handoutMasterId r:id="rId45"/>
  </p:handoutMasterIdLst>
  <p:sldIdLst>
    <p:sldId id="256" r:id="rId5"/>
    <p:sldId id="297" r:id="rId6"/>
    <p:sldId id="298" r:id="rId7"/>
    <p:sldId id="307" r:id="rId8"/>
    <p:sldId id="308" r:id="rId9"/>
    <p:sldId id="309" r:id="rId10"/>
    <p:sldId id="310" r:id="rId11"/>
    <p:sldId id="312" r:id="rId12"/>
    <p:sldId id="313" r:id="rId13"/>
    <p:sldId id="314" r:id="rId14"/>
    <p:sldId id="315" r:id="rId15"/>
    <p:sldId id="316" r:id="rId16"/>
    <p:sldId id="317" r:id="rId17"/>
    <p:sldId id="318" r:id="rId18"/>
    <p:sldId id="319" r:id="rId19"/>
    <p:sldId id="320" r:id="rId20"/>
    <p:sldId id="321" r:id="rId21"/>
    <p:sldId id="322" r:id="rId22"/>
    <p:sldId id="299" r:id="rId23"/>
    <p:sldId id="300" r:id="rId24"/>
    <p:sldId id="323" r:id="rId25"/>
    <p:sldId id="324" r:id="rId26"/>
    <p:sldId id="325" r:id="rId27"/>
    <p:sldId id="326" r:id="rId28"/>
    <p:sldId id="327" r:id="rId29"/>
    <p:sldId id="328" r:id="rId30"/>
    <p:sldId id="329" r:id="rId31"/>
    <p:sldId id="331" r:id="rId32"/>
    <p:sldId id="332" r:id="rId33"/>
    <p:sldId id="333" r:id="rId34"/>
    <p:sldId id="334" r:id="rId35"/>
    <p:sldId id="335" r:id="rId36"/>
    <p:sldId id="336" r:id="rId37"/>
    <p:sldId id="337" r:id="rId38"/>
    <p:sldId id="338" r:id="rId39"/>
    <p:sldId id="339" r:id="rId40"/>
    <p:sldId id="301" r:id="rId41"/>
    <p:sldId id="341" r:id="rId42"/>
    <p:sldId id="296"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2"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07C10"/>
    <a:srgbClr val="333333"/>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3398" autoAdjust="0"/>
  </p:normalViewPr>
  <p:slideViewPr>
    <p:cSldViewPr>
      <p:cViewPr varScale="1">
        <p:scale>
          <a:sx n="63" d="100"/>
          <a:sy n="63" d="100"/>
        </p:scale>
        <p:origin x="864" y="6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1/30/2015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1/30/2015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Unity 2D: Step by Step</a:t>
            </a:r>
          </a:p>
          <a:p>
            <a:pPr algn="l"/>
            <a:r>
              <a:rPr lang="en-US" sz="900" dirty="0" smtClean="0"/>
              <a:t>Based on Kirill </a:t>
            </a:r>
            <a:r>
              <a:rPr lang="en-US" sz="900" dirty="0" err="1" smtClean="0"/>
              <a:t>Muzykov’s</a:t>
            </a:r>
            <a:r>
              <a:rPr lang="en-US" sz="900" dirty="0" smtClean="0"/>
              <a:t> Rocket Mouse Tutorial</a:t>
            </a:r>
          </a:p>
          <a:p>
            <a:pPr algn="l"/>
            <a:r>
              <a:rPr lang="en-US" sz="900" dirty="0" smtClean="0">
                <a:hlinkClick r:id="rId3"/>
              </a:rPr>
              <a:t>http://www.raywenderlich.com/69392/make-game-like-jetpack-joyride-unity-2d-part-1</a:t>
            </a:r>
            <a:r>
              <a:rPr lang="en-US" sz="900" dirty="0" smtClean="0"/>
              <a:t> </a:t>
            </a:r>
          </a:p>
          <a:p>
            <a:endParaRPr lang="en-US" dirty="0" smtClean="0"/>
          </a:p>
          <a:p>
            <a:r>
              <a:rPr lang="en-US" dirty="0" smtClean="0"/>
              <a:t>By Shahed Chowdhuri</a:t>
            </a:r>
          </a:p>
          <a:p>
            <a:r>
              <a:rPr lang="en-US" dirty="0" smtClean="0"/>
              <a:t>Senior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1/30/2015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5597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10</a:t>
            </a:fld>
            <a:endParaRPr lang="en-US"/>
          </a:p>
        </p:txBody>
      </p:sp>
    </p:spTree>
    <p:extLst>
      <p:ext uri="{BB962C8B-B14F-4D97-AF65-F5344CB8AC3E}">
        <p14:creationId xmlns:p14="http://schemas.microsoft.com/office/powerpoint/2010/main" val="31825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260960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20294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the Mouse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37</a:t>
            </a:fld>
            <a:endParaRPr lang="en-US"/>
          </a:p>
        </p:txBody>
      </p:sp>
    </p:spTree>
    <p:extLst>
      <p:ext uri="{BB962C8B-B14F-4D97-AF65-F5344CB8AC3E}">
        <p14:creationId xmlns:p14="http://schemas.microsoft.com/office/powerpoint/2010/main" val="360552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Web: OnekSoft.com</a:t>
            </a:r>
          </a:p>
          <a:p>
            <a:r>
              <a:rPr lang="en-US" dirty="0" smtClean="0"/>
              <a:t>Email: games@OnekSoft.com</a:t>
            </a:r>
          </a:p>
          <a:p>
            <a:r>
              <a:rPr lang="en-US" dirty="0" smtClean="0"/>
              <a:t>Twitter: @</a:t>
            </a:r>
            <a:r>
              <a:rPr lang="en-US" dirty="0" err="1" smtClean="0"/>
              <a:t>OnekSoftGames</a:t>
            </a:r>
            <a:endParaRPr lang="en-US" dirty="0" smtClean="0"/>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R&amp;D: OnekSoftLabs.com</a:t>
            </a:r>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39</a:t>
            </a:fld>
            <a:endParaRPr lang="en-US"/>
          </a:p>
        </p:txBody>
      </p:sp>
    </p:spTree>
    <p:extLst>
      <p:ext uri="{BB962C8B-B14F-4D97-AF65-F5344CB8AC3E}">
        <p14:creationId xmlns:p14="http://schemas.microsoft.com/office/powerpoint/2010/main" val="1079010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ywenderlich.com/69392/make-game-like-jetpack-joyride-unity-2d-part-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918649"/>
          </a:xfrm>
        </p:spPr>
        <p:txBody>
          <a:bodyPr/>
          <a:lstStyle/>
          <a:p>
            <a:r>
              <a:rPr lang="en-US" sz="5400" b="1" dirty="0"/>
              <a:t>Unity 2D: Step by </a:t>
            </a:r>
            <a:r>
              <a:rPr lang="en-US" sz="5400" b="1" dirty="0" smtClean="0"/>
              <a:t>Step, Part 5</a:t>
            </a:r>
            <a:endParaRPr lang="en-US" sz="5400" dirty="0"/>
          </a:p>
        </p:txBody>
      </p:sp>
      <p:sp>
        <p:nvSpPr>
          <p:cNvPr id="4" name="Title 1"/>
          <p:cNvSpPr txBox="1">
            <a:spLocks/>
          </p:cNvSpPr>
          <p:nvPr/>
        </p:nvSpPr>
        <p:spPr>
          <a:xfrm>
            <a:off x="366141" y="3035813"/>
            <a:ext cx="11978509" cy="918643"/>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Derived from Kirill </a:t>
            </a:r>
            <a:r>
              <a:rPr lang="en-US" sz="2448" dirty="0" err="1" smtClean="0"/>
              <a:t>Muzykov’s</a:t>
            </a:r>
            <a:r>
              <a:rPr lang="en-US" sz="2448" dirty="0" smtClean="0"/>
              <a:t> Rocket Mouse Tutorial</a:t>
            </a:r>
          </a:p>
          <a:p>
            <a:pPr algn="l"/>
            <a:r>
              <a:rPr lang="en-US" sz="2448" dirty="0">
                <a:hlinkClick r:id="rId3"/>
              </a:rPr>
              <a:t>http://</a:t>
            </a:r>
            <a:r>
              <a:rPr lang="en-US" sz="2448" dirty="0" smtClean="0">
                <a:hlinkClick r:id="rId3"/>
              </a:rPr>
              <a:t>www.raywenderlich.com/69392/make-game-like-jetpack-joyride-unity-2d-part-1</a:t>
            </a:r>
            <a:r>
              <a:rPr lang="en-US" sz="2448" dirty="0" smtClean="0"/>
              <a:t> </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Fixing </a:t>
            </a:r>
            <a:r>
              <a:rPr lang="en-US" smtClean="0"/>
              <a:t>the Collisions</a:t>
            </a:r>
            <a:endParaRPr lang="en-US" dirty="0"/>
          </a:p>
        </p:txBody>
      </p:sp>
    </p:spTree>
    <p:extLst>
      <p:ext uri="{BB962C8B-B14F-4D97-AF65-F5344CB8AC3E}">
        <p14:creationId xmlns:p14="http://schemas.microsoft.com/office/powerpoint/2010/main" val="145669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19003" y="1521963"/>
            <a:ext cx="3755246" cy="4833250"/>
          </a:xfrm>
          <a:prstGeom prst="rect">
            <a:avLst/>
          </a:prstGeom>
        </p:spPr>
      </p:pic>
      <p:pic>
        <p:nvPicPr>
          <p:cNvPr id="4" name="Picture 3"/>
          <p:cNvPicPr>
            <a:picLocks noChangeAspect="1"/>
          </p:cNvPicPr>
          <p:nvPr/>
        </p:nvPicPr>
        <p:blipFill>
          <a:blip r:embed="rId3"/>
          <a:stretch>
            <a:fillRect/>
          </a:stretch>
        </p:blipFill>
        <p:spPr>
          <a:xfrm>
            <a:off x="823651" y="2948628"/>
            <a:ext cx="5760728" cy="3406585"/>
          </a:xfrm>
          <a:prstGeom prst="rect">
            <a:avLst/>
          </a:prstGeom>
        </p:spPr>
      </p:pic>
      <p:sp>
        <p:nvSpPr>
          <p:cNvPr id="3" name="Title 2"/>
          <p:cNvSpPr>
            <a:spLocks noGrp="1"/>
          </p:cNvSpPr>
          <p:nvPr>
            <p:ph type="title"/>
          </p:nvPr>
        </p:nvSpPr>
        <p:spPr/>
        <p:txBody>
          <a:bodyPr/>
          <a:lstStyle/>
          <a:p>
            <a:r>
              <a:rPr lang="en-US" dirty="0" smtClean="0"/>
              <a:t>Add Tag for Gem Prefab</a:t>
            </a:r>
            <a:endParaRPr lang="en-US" dirty="0"/>
          </a:p>
        </p:txBody>
      </p:sp>
      <p:sp>
        <p:nvSpPr>
          <p:cNvPr id="5" name="Rounded Rectangle 4"/>
          <p:cNvSpPr/>
          <p:nvPr/>
        </p:nvSpPr>
        <p:spPr bwMode="auto">
          <a:xfrm>
            <a:off x="8128544" y="4202351"/>
            <a:ext cx="1472936" cy="30073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646952" y="3810456"/>
            <a:ext cx="1376750" cy="128556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778297" y="1398968"/>
            <a:ext cx="3150710"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 “gem”</a:t>
            </a:r>
          </a:p>
          <a:p>
            <a:pPr>
              <a:lnSpc>
                <a:spcPct val="90000"/>
              </a:lnSpc>
              <a:spcAft>
                <a:spcPts val="600"/>
              </a:spcAft>
            </a:pPr>
            <a:r>
              <a:rPr lang="en-US" sz="2400" dirty="0" smtClean="0">
                <a:solidFill>
                  <a:srgbClr val="FF0000"/>
                </a:solidFill>
              </a:rPr>
              <a:t>in “Prefabs” </a:t>
            </a:r>
          </a:p>
          <a:p>
            <a:pPr>
              <a:lnSpc>
                <a:spcPct val="90000"/>
              </a:lnSpc>
              <a:spcAft>
                <a:spcPts val="600"/>
              </a:spcAft>
            </a:pPr>
            <a:r>
              <a:rPr lang="en-US" sz="2400" dirty="0" smtClean="0">
                <a:solidFill>
                  <a:srgbClr val="FF0000"/>
                </a:solidFill>
              </a:rPr>
              <a:t>folder</a:t>
            </a:r>
          </a:p>
        </p:txBody>
      </p:sp>
      <p:sp>
        <p:nvSpPr>
          <p:cNvPr id="13" name="Rounded Rectangle 12"/>
          <p:cNvSpPr/>
          <p:nvPr/>
        </p:nvSpPr>
        <p:spPr bwMode="auto">
          <a:xfrm>
            <a:off x="1256565" y="5457436"/>
            <a:ext cx="859210" cy="23197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389458" y="1398968"/>
            <a:ext cx="3029546"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 Inspector panel,</a:t>
            </a:r>
          </a:p>
          <a:p>
            <a:pPr>
              <a:lnSpc>
                <a:spcPct val="90000"/>
              </a:lnSpc>
              <a:spcAft>
                <a:spcPts val="600"/>
              </a:spcAft>
            </a:pPr>
            <a:r>
              <a:rPr lang="en-US" sz="2400" dirty="0" smtClean="0">
                <a:solidFill>
                  <a:srgbClr val="FF0000"/>
                </a:solidFill>
              </a:rPr>
              <a:t>click Tag dropdown</a:t>
            </a:r>
          </a:p>
          <a:p>
            <a:pPr>
              <a:lnSpc>
                <a:spcPct val="90000"/>
              </a:lnSpc>
              <a:spcAft>
                <a:spcPts val="600"/>
              </a:spcAft>
            </a:pPr>
            <a:r>
              <a:rPr lang="en-US" sz="2400" dirty="0" smtClean="0">
                <a:solidFill>
                  <a:srgbClr val="FF0000"/>
                </a:solidFill>
              </a:rPr>
              <a:t>to “Add Tag…”</a:t>
            </a:r>
          </a:p>
        </p:txBody>
      </p:sp>
      <p:sp>
        <p:nvSpPr>
          <p:cNvPr id="12" name="Rounded Rectangle 11"/>
          <p:cNvSpPr/>
          <p:nvPr/>
        </p:nvSpPr>
        <p:spPr bwMode="auto">
          <a:xfrm>
            <a:off x="9052846" y="1971873"/>
            <a:ext cx="365756" cy="37835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a:xfrm>
            <a:off x="1939687" y="2466995"/>
            <a:ext cx="694124" cy="125466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7176" y="2555794"/>
            <a:ext cx="1421367" cy="149010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5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182187" y="1798083"/>
            <a:ext cx="4691486" cy="2604782"/>
          </a:xfrm>
          <a:prstGeom prst="rect">
            <a:avLst/>
          </a:prstGeom>
        </p:spPr>
      </p:pic>
      <p:pic>
        <p:nvPicPr>
          <p:cNvPr id="2" name="Picture 1"/>
          <p:cNvPicPr>
            <a:picLocks noChangeAspect="1"/>
          </p:cNvPicPr>
          <p:nvPr/>
        </p:nvPicPr>
        <p:blipFill>
          <a:blip r:embed="rId3"/>
          <a:stretch>
            <a:fillRect/>
          </a:stretch>
        </p:blipFill>
        <p:spPr>
          <a:xfrm>
            <a:off x="512210" y="1778396"/>
            <a:ext cx="4789782" cy="2541817"/>
          </a:xfrm>
          <a:prstGeom prst="rect">
            <a:avLst/>
          </a:prstGeom>
        </p:spPr>
      </p:pic>
      <p:sp>
        <p:nvSpPr>
          <p:cNvPr id="3" name="Title 2"/>
          <p:cNvSpPr>
            <a:spLocks noGrp="1"/>
          </p:cNvSpPr>
          <p:nvPr>
            <p:ph type="title"/>
          </p:nvPr>
        </p:nvSpPr>
        <p:spPr/>
        <p:txBody>
          <a:bodyPr/>
          <a:lstStyle/>
          <a:p>
            <a:r>
              <a:rPr lang="en-US" dirty="0" smtClean="0"/>
              <a:t>Enter New Tag Name for Gems</a:t>
            </a:r>
            <a:endParaRPr lang="en-US" dirty="0"/>
          </a:p>
        </p:txBody>
      </p:sp>
      <p:sp>
        <p:nvSpPr>
          <p:cNvPr id="7" name="Rounded Rectangle 6"/>
          <p:cNvSpPr/>
          <p:nvPr/>
        </p:nvSpPr>
        <p:spPr bwMode="auto">
          <a:xfrm>
            <a:off x="778296" y="3355429"/>
            <a:ext cx="4523695" cy="233272"/>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512209" y="4830124"/>
            <a:ext cx="478978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Start typing “Gems” in Element 0</a:t>
            </a:r>
          </a:p>
        </p:txBody>
      </p:sp>
      <p:cxnSp>
        <p:nvCxnSpPr>
          <p:cNvPr id="17" name="Straight Arrow Connector 16"/>
          <p:cNvCxnSpPr/>
          <p:nvPr/>
        </p:nvCxnSpPr>
        <p:spPr>
          <a:xfrm flipH="1" flipV="1">
            <a:off x="8595651" y="3771579"/>
            <a:ext cx="822724" cy="121652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68929" y="4980135"/>
            <a:ext cx="4789781"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A new field for Element 1</a:t>
            </a:r>
          </a:p>
          <a:p>
            <a:pPr>
              <a:lnSpc>
                <a:spcPct val="90000"/>
              </a:lnSpc>
              <a:spcAft>
                <a:spcPts val="600"/>
              </a:spcAft>
            </a:pPr>
            <a:r>
              <a:rPr lang="en-US" sz="2400" dirty="0" smtClean="0">
                <a:solidFill>
                  <a:srgbClr val="FF0000"/>
                </a:solidFill>
              </a:rPr>
              <a:t>will automatically appear.</a:t>
            </a:r>
          </a:p>
        </p:txBody>
      </p:sp>
      <p:sp>
        <p:nvSpPr>
          <p:cNvPr id="18" name="Right Arrow 17"/>
          <p:cNvSpPr/>
          <p:nvPr/>
        </p:nvSpPr>
        <p:spPr bwMode="auto">
          <a:xfrm>
            <a:off x="6051442" y="3105631"/>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393151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2146" y="1521963"/>
            <a:ext cx="4001593" cy="4833250"/>
          </a:xfrm>
          <a:prstGeom prst="rect">
            <a:avLst/>
          </a:prstGeom>
        </p:spPr>
      </p:pic>
      <p:pic>
        <p:nvPicPr>
          <p:cNvPr id="4" name="Picture 3"/>
          <p:cNvPicPr>
            <a:picLocks noChangeAspect="1"/>
          </p:cNvPicPr>
          <p:nvPr/>
        </p:nvPicPr>
        <p:blipFill>
          <a:blip r:embed="rId3"/>
          <a:stretch>
            <a:fillRect/>
          </a:stretch>
        </p:blipFill>
        <p:spPr>
          <a:xfrm>
            <a:off x="823651" y="2948628"/>
            <a:ext cx="5760728" cy="3406585"/>
          </a:xfrm>
          <a:prstGeom prst="rect">
            <a:avLst/>
          </a:prstGeom>
        </p:spPr>
      </p:pic>
      <p:sp>
        <p:nvSpPr>
          <p:cNvPr id="3" name="Title 2"/>
          <p:cNvSpPr>
            <a:spLocks noGrp="1"/>
          </p:cNvSpPr>
          <p:nvPr>
            <p:ph type="title"/>
          </p:nvPr>
        </p:nvSpPr>
        <p:spPr/>
        <p:txBody>
          <a:bodyPr/>
          <a:lstStyle/>
          <a:p>
            <a:r>
              <a:rPr lang="en-US" dirty="0" smtClean="0"/>
              <a:t>Apply Tag for Gem Prefab</a:t>
            </a:r>
            <a:endParaRPr lang="en-US" dirty="0"/>
          </a:p>
        </p:txBody>
      </p:sp>
      <p:sp>
        <p:nvSpPr>
          <p:cNvPr id="5" name="Rounded Rectangle 4"/>
          <p:cNvSpPr/>
          <p:nvPr/>
        </p:nvSpPr>
        <p:spPr bwMode="auto">
          <a:xfrm>
            <a:off x="8128544" y="4137335"/>
            <a:ext cx="1472936" cy="30073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646952" y="3810456"/>
            <a:ext cx="1376750" cy="128556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778297" y="1398968"/>
            <a:ext cx="3150710"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Select “gem”</a:t>
            </a:r>
          </a:p>
          <a:p>
            <a:pPr>
              <a:lnSpc>
                <a:spcPct val="90000"/>
              </a:lnSpc>
              <a:spcAft>
                <a:spcPts val="600"/>
              </a:spcAft>
            </a:pPr>
            <a:r>
              <a:rPr lang="en-US" sz="2400" dirty="0" smtClean="0">
                <a:solidFill>
                  <a:srgbClr val="FF0000"/>
                </a:solidFill>
              </a:rPr>
              <a:t>in “Prefabs” </a:t>
            </a:r>
          </a:p>
          <a:p>
            <a:pPr>
              <a:lnSpc>
                <a:spcPct val="90000"/>
              </a:lnSpc>
              <a:spcAft>
                <a:spcPts val="600"/>
              </a:spcAft>
            </a:pPr>
            <a:r>
              <a:rPr lang="en-US" sz="2400" dirty="0" smtClean="0">
                <a:solidFill>
                  <a:srgbClr val="FF0000"/>
                </a:solidFill>
              </a:rPr>
              <a:t>folder</a:t>
            </a:r>
          </a:p>
        </p:txBody>
      </p:sp>
      <p:sp>
        <p:nvSpPr>
          <p:cNvPr id="13" name="Rounded Rectangle 12"/>
          <p:cNvSpPr/>
          <p:nvPr/>
        </p:nvSpPr>
        <p:spPr bwMode="auto">
          <a:xfrm>
            <a:off x="1256565" y="5457436"/>
            <a:ext cx="859210" cy="23197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389458" y="1398968"/>
            <a:ext cx="302954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 Inspector panel,</a:t>
            </a:r>
          </a:p>
          <a:p>
            <a:pPr>
              <a:lnSpc>
                <a:spcPct val="90000"/>
              </a:lnSpc>
              <a:spcAft>
                <a:spcPts val="600"/>
              </a:spcAft>
            </a:pPr>
            <a:r>
              <a:rPr lang="en-US" sz="2400" dirty="0" smtClean="0">
                <a:solidFill>
                  <a:srgbClr val="FF0000"/>
                </a:solidFill>
              </a:rPr>
              <a:t>select “Gems” tag</a:t>
            </a:r>
          </a:p>
        </p:txBody>
      </p:sp>
      <p:sp>
        <p:nvSpPr>
          <p:cNvPr id="12" name="Rounded Rectangle 11"/>
          <p:cNvSpPr/>
          <p:nvPr/>
        </p:nvSpPr>
        <p:spPr bwMode="auto">
          <a:xfrm>
            <a:off x="9235724" y="1971873"/>
            <a:ext cx="365756" cy="37835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a:xfrm>
            <a:off x="1939687" y="2466995"/>
            <a:ext cx="694124" cy="125466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7176" y="2555794"/>
            <a:ext cx="1700504" cy="149010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26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74639" y="1115687"/>
            <a:ext cx="8381334" cy="5646746"/>
          </a:xfrm>
          <a:prstGeom prst="rect">
            <a:avLst/>
          </a:prstGeom>
        </p:spPr>
      </p:pic>
      <p:sp>
        <p:nvSpPr>
          <p:cNvPr id="3" name="Title 2"/>
          <p:cNvSpPr>
            <a:spLocks noGrp="1"/>
          </p:cNvSpPr>
          <p:nvPr>
            <p:ph type="title"/>
          </p:nvPr>
        </p:nvSpPr>
        <p:spPr/>
        <p:txBody>
          <a:bodyPr/>
          <a:lstStyle/>
          <a:p>
            <a:r>
              <a:rPr lang="en-US" dirty="0" smtClean="0"/>
              <a:t>Launch “</a:t>
            </a:r>
            <a:r>
              <a:rPr lang="en-US" dirty="0" err="1" smtClean="0"/>
              <a:t>CatController</a:t>
            </a:r>
            <a:r>
              <a:rPr lang="en-US" dirty="0" smtClean="0"/>
              <a:t>” Script</a:t>
            </a:r>
            <a:endParaRPr lang="en-US" dirty="0"/>
          </a:p>
        </p:txBody>
      </p:sp>
      <p:sp>
        <p:nvSpPr>
          <p:cNvPr id="7" name="Rounded Rectangle 6"/>
          <p:cNvSpPr/>
          <p:nvPr/>
        </p:nvSpPr>
        <p:spPr bwMode="auto">
          <a:xfrm>
            <a:off x="3200750" y="4503091"/>
            <a:ext cx="1371585" cy="14630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66141" y="6240432"/>
            <a:ext cx="1463024" cy="27431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420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709" y="1110132"/>
            <a:ext cx="6872918" cy="566005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New Instance Variable</a:t>
            </a:r>
            <a:endParaRPr lang="en-US" dirty="0"/>
          </a:p>
        </p:txBody>
      </p:sp>
      <p:sp>
        <p:nvSpPr>
          <p:cNvPr id="7" name="Rounded Rectangle 6"/>
          <p:cNvSpPr/>
          <p:nvPr/>
        </p:nvSpPr>
        <p:spPr bwMode="auto">
          <a:xfrm>
            <a:off x="1829165" y="6240431"/>
            <a:ext cx="4114755" cy="52521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7483182" y="4475792"/>
            <a:ext cx="3931877" cy="2289858"/>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New “gems” variable will count number of gems. It is an “unsigned integer” (</a:t>
            </a:r>
            <a:r>
              <a:rPr lang="en-US" sz="2400" dirty="0" err="1" smtClean="0">
                <a:solidFill>
                  <a:srgbClr val="FF0000"/>
                </a:solidFill>
              </a:rPr>
              <a:t>uint</a:t>
            </a:r>
            <a:r>
              <a:rPr lang="en-US" sz="2400" dirty="0" smtClean="0">
                <a:solidFill>
                  <a:srgbClr val="FF0000"/>
                </a:solidFill>
              </a:rPr>
              <a:t>) which means that it will only hold positive values.</a:t>
            </a:r>
          </a:p>
        </p:txBody>
      </p:sp>
      <p:cxnSp>
        <p:nvCxnSpPr>
          <p:cNvPr id="10" name="Straight Arrow Connector 9"/>
          <p:cNvCxnSpPr/>
          <p:nvPr/>
        </p:nvCxnSpPr>
        <p:spPr>
          <a:xfrm flipH="1">
            <a:off x="6119198" y="4868847"/>
            <a:ext cx="1394178" cy="163419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27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6141" y="1669233"/>
            <a:ext cx="8372304" cy="420544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a:t>
            </a:r>
            <a:r>
              <a:rPr lang="en-US" dirty="0" err="1" smtClean="0"/>
              <a:t>CollectGem</a:t>
            </a:r>
            <a:r>
              <a:rPr lang="en-US" dirty="0" smtClean="0"/>
              <a:t>() Method</a:t>
            </a:r>
            <a:endParaRPr lang="en-US" dirty="0"/>
          </a:p>
        </p:txBody>
      </p:sp>
      <p:sp>
        <p:nvSpPr>
          <p:cNvPr id="7" name="Rounded Rectangle 6"/>
          <p:cNvSpPr/>
          <p:nvPr/>
        </p:nvSpPr>
        <p:spPr bwMode="auto">
          <a:xfrm>
            <a:off x="2196179" y="3468859"/>
            <a:ext cx="6353495" cy="24058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9049191" y="1953268"/>
            <a:ext cx="3251913" cy="129266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You can add it directly below the instance variables.</a:t>
            </a:r>
          </a:p>
        </p:txBody>
      </p:sp>
      <p:cxnSp>
        <p:nvCxnSpPr>
          <p:cNvPr id="10" name="Straight Arrow Connector 9"/>
          <p:cNvCxnSpPr/>
          <p:nvPr/>
        </p:nvCxnSpPr>
        <p:spPr>
          <a:xfrm flipH="1">
            <a:off x="7730611" y="2501902"/>
            <a:ext cx="1318580" cy="78408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74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141" y="1669232"/>
            <a:ext cx="10324363" cy="420544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Update OnTriggerEnter2D() Method</a:t>
            </a:r>
            <a:endParaRPr lang="en-US" dirty="0"/>
          </a:p>
        </p:txBody>
      </p:sp>
      <p:sp>
        <p:nvSpPr>
          <p:cNvPr id="7" name="Rounded Rectangle 6"/>
          <p:cNvSpPr/>
          <p:nvPr/>
        </p:nvSpPr>
        <p:spPr bwMode="auto">
          <a:xfrm>
            <a:off x="3109311" y="3794564"/>
            <a:ext cx="7406559" cy="125716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1483354" y="6069325"/>
            <a:ext cx="939827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NOTE: Add if/else condition to collect gem or get hit by laser. </a:t>
            </a:r>
          </a:p>
        </p:txBody>
      </p:sp>
    </p:spTree>
    <p:extLst>
      <p:ext uri="{BB962C8B-B14F-4D97-AF65-F5344CB8AC3E}">
        <p14:creationId xmlns:p14="http://schemas.microsoft.com/office/powerpoint/2010/main" val="210964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7650" y="1174422"/>
            <a:ext cx="10345265" cy="4899736"/>
          </a:xfrm>
          <a:prstGeom prst="rect">
            <a:avLst/>
          </a:prstGeom>
        </p:spPr>
      </p:pic>
      <p:sp>
        <p:nvSpPr>
          <p:cNvPr id="3" name="Title 2"/>
          <p:cNvSpPr>
            <a:spLocks noGrp="1"/>
          </p:cNvSpPr>
          <p:nvPr>
            <p:ph type="title"/>
          </p:nvPr>
        </p:nvSpPr>
        <p:spPr>
          <a:xfrm>
            <a:off x="274639" y="295274"/>
            <a:ext cx="4846330" cy="917575"/>
          </a:xfrm>
        </p:spPr>
        <p:txBody>
          <a:bodyPr/>
          <a:lstStyle/>
          <a:p>
            <a:r>
              <a:rPr lang="en-US" dirty="0" smtClean="0"/>
              <a:t>Run the Game!</a:t>
            </a:r>
            <a:endParaRPr lang="en-US" dirty="0"/>
          </a:p>
        </p:txBody>
      </p:sp>
      <p:sp>
        <p:nvSpPr>
          <p:cNvPr id="8" name="Rounded Rectangle 7"/>
          <p:cNvSpPr/>
          <p:nvPr/>
        </p:nvSpPr>
        <p:spPr bwMode="auto">
          <a:xfrm>
            <a:off x="8406588" y="1719071"/>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9144285" y="521370"/>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8771160" y="1059188"/>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636" y="6099346"/>
            <a:ext cx="6799747"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What </a:t>
            </a:r>
            <a:r>
              <a:rPr lang="en-US" sz="2400" smtClean="0">
                <a:solidFill>
                  <a:srgbClr val="FF0000"/>
                </a:solidFill>
              </a:rPr>
              <a:t>happens when the </a:t>
            </a:r>
            <a:r>
              <a:rPr lang="en-US" sz="2400" dirty="0" smtClean="0">
                <a:solidFill>
                  <a:srgbClr val="FF0000"/>
                </a:solidFill>
              </a:rPr>
              <a:t>cat touches the gems?</a:t>
            </a:r>
          </a:p>
        </p:txBody>
      </p:sp>
    </p:spTree>
    <p:extLst>
      <p:ext uri="{BB962C8B-B14F-4D97-AF65-F5344CB8AC3E}">
        <p14:creationId xmlns:p14="http://schemas.microsoft.com/office/powerpoint/2010/main" val="55481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Preparing for Auto-Generation</a:t>
            </a:r>
            <a:endParaRPr lang="en-US" dirty="0"/>
          </a:p>
        </p:txBody>
      </p:sp>
    </p:spTree>
    <p:extLst>
      <p:ext uri="{BB962C8B-B14F-4D97-AF65-F5344CB8AC3E}">
        <p14:creationId xmlns:p14="http://schemas.microsoft.com/office/powerpoint/2010/main" val="152880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Adding Gems</a:t>
            </a:r>
            <a:endParaRPr lang="en-US" dirty="0"/>
          </a:p>
        </p:txBody>
      </p:sp>
    </p:spTree>
    <p:extLst>
      <p:ext uri="{BB962C8B-B14F-4D97-AF65-F5344CB8AC3E}">
        <p14:creationId xmlns:p14="http://schemas.microsoft.com/office/powerpoint/2010/main" val="8311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934290" y="1189679"/>
            <a:ext cx="3229913" cy="1881158"/>
          </a:xfrm>
          <a:prstGeom prst="rect">
            <a:avLst/>
          </a:prstGeom>
        </p:spPr>
      </p:pic>
      <p:pic>
        <p:nvPicPr>
          <p:cNvPr id="4" name="Picture 3"/>
          <p:cNvPicPr>
            <a:picLocks noChangeAspect="1"/>
          </p:cNvPicPr>
          <p:nvPr/>
        </p:nvPicPr>
        <p:blipFill>
          <a:blip r:embed="rId3"/>
          <a:stretch>
            <a:fillRect/>
          </a:stretch>
        </p:blipFill>
        <p:spPr>
          <a:xfrm>
            <a:off x="389652" y="1194180"/>
            <a:ext cx="8429625" cy="3105150"/>
          </a:xfrm>
          <a:prstGeom prst="rect">
            <a:avLst/>
          </a:prstGeom>
        </p:spPr>
      </p:pic>
      <p:sp>
        <p:nvSpPr>
          <p:cNvPr id="3" name="Title 2"/>
          <p:cNvSpPr>
            <a:spLocks noGrp="1"/>
          </p:cNvSpPr>
          <p:nvPr>
            <p:ph type="title"/>
          </p:nvPr>
        </p:nvSpPr>
        <p:spPr/>
        <p:txBody>
          <a:bodyPr/>
          <a:lstStyle/>
          <a:p>
            <a:r>
              <a:rPr lang="en-US" dirty="0" smtClean="0"/>
              <a:t>Reposition the Center Gem</a:t>
            </a:r>
            <a:endParaRPr lang="en-US" dirty="0"/>
          </a:p>
        </p:txBody>
      </p:sp>
      <p:sp>
        <p:nvSpPr>
          <p:cNvPr id="7" name="Rounded Rectangle 6"/>
          <p:cNvSpPr/>
          <p:nvPr/>
        </p:nvSpPr>
        <p:spPr bwMode="auto">
          <a:xfrm>
            <a:off x="8962837" y="2296503"/>
            <a:ext cx="3201366" cy="28637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V="1">
            <a:off x="2103482" y="2582873"/>
            <a:ext cx="1340386" cy="2011657"/>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7732" y="4471715"/>
            <a:ext cx="2033249"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the </a:t>
            </a:r>
          </a:p>
          <a:p>
            <a:pPr>
              <a:lnSpc>
                <a:spcPct val="90000"/>
              </a:lnSpc>
              <a:spcAft>
                <a:spcPts val="600"/>
              </a:spcAft>
            </a:pPr>
            <a:r>
              <a:rPr lang="en-US" sz="2400" dirty="0" smtClean="0">
                <a:solidFill>
                  <a:srgbClr val="FF0000"/>
                </a:solidFill>
              </a:rPr>
              <a:t>center gem</a:t>
            </a:r>
          </a:p>
          <a:p>
            <a:pPr>
              <a:lnSpc>
                <a:spcPct val="90000"/>
              </a:lnSpc>
              <a:spcAft>
                <a:spcPts val="600"/>
              </a:spcAft>
            </a:pPr>
            <a:r>
              <a:rPr lang="en-US" sz="2400" dirty="0" smtClean="0">
                <a:solidFill>
                  <a:srgbClr val="FF0000"/>
                </a:solidFill>
              </a:rPr>
              <a:t>and place it </a:t>
            </a:r>
          </a:p>
          <a:p>
            <a:pPr>
              <a:lnSpc>
                <a:spcPct val="90000"/>
              </a:lnSpc>
              <a:spcAft>
                <a:spcPts val="600"/>
              </a:spcAft>
            </a:pPr>
            <a:r>
              <a:rPr lang="en-US" sz="2400" dirty="0" smtClean="0">
                <a:solidFill>
                  <a:srgbClr val="FF0000"/>
                </a:solidFill>
              </a:rPr>
              <a:t>at (0, 0, 0)</a:t>
            </a:r>
          </a:p>
        </p:txBody>
      </p:sp>
      <p:sp>
        <p:nvSpPr>
          <p:cNvPr id="13" name="Rounded Rectangle 12"/>
          <p:cNvSpPr/>
          <p:nvPr/>
        </p:nvSpPr>
        <p:spPr bwMode="auto">
          <a:xfrm>
            <a:off x="3535305" y="1987244"/>
            <a:ext cx="468270" cy="42095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a:xfrm flipH="1" flipV="1">
            <a:off x="9713391" y="2592084"/>
            <a:ext cx="70967" cy="1964009"/>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18602" y="4556093"/>
            <a:ext cx="236007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Set its Position</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Z = 0</a:t>
            </a:r>
          </a:p>
        </p:txBody>
      </p:sp>
      <p:sp>
        <p:nvSpPr>
          <p:cNvPr id="20" name="Right Arrow 19"/>
          <p:cNvSpPr/>
          <p:nvPr/>
        </p:nvSpPr>
        <p:spPr bwMode="auto">
          <a:xfrm rot="3071818">
            <a:off x="4007303" y="2478088"/>
            <a:ext cx="431331" cy="321889"/>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1397947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463" y="1189679"/>
            <a:ext cx="8439150" cy="2990850"/>
          </a:xfrm>
          <a:prstGeom prst="rect">
            <a:avLst/>
          </a:prstGeom>
        </p:spPr>
      </p:pic>
      <p:sp>
        <p:nvSpPr>
          <p:cNvPr id="3" name="Title 2"/>
          <p:cNvSpPr>
            <a:spLocks noGrp="1"/>
          </p:cNvSpPr>
          <p:nvPr>
            <p:ph type="title"/>
          </p:nvPr>
        </p:nvSpPr>
        <p:spPr/>
        <p:txBody>
          <a:bodyPr/>
          <a:lstStyle/>
          <a:p>
            <a:r>
              <a:rPr lang="en-US" dirty="0" smtClean="0"/>
              <a:t>Reposition All the Gems</a:t>
            </a:r>
            <a:endParaRPr lang="en-US" dirty="0"/>
          </a:p>
        </p:txBody>
      </p:sp>
      <p:cxnSp>
        <p:nvCxnSpPr>
          <p:cNvPr id="15" name="Straight Arrow Connector 14"/>
          <p:cNvCxnSpPr/>
          <p:nvPr/>
        </p:nvCxnSpPr>
        <p:spPr>
          <a:xfrm flipH="1" flipV="1">
            <a:off x="3830564" y="3434294"/>
            <a:ext cx="368642" cy="164064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17872" y="5074934"/>
            <a:ext cx="3628237"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Place all the other gems</a:t>
            </a:r>
          </a:p>
          <a:p>
            <a:pPr>
              <a:lnSpc>
                <a:spcPct val="90000"/>
              </a:lnSpc>
              <a:spcAft>
                <a:spcPts val="600"/>
              </a:spcAft>
            </a:pPr>
            <a:r>
              <a:rPr lang="en-US" sz="2400" dirty="0" smtClean="0">
                <a:solidFill>
                  <a:srgbClr val="FF0000"/>
                </a:solidFill>
              </a:rPr>
              <a:t>around the center gem</a:t>
            </a:r>
          </a:p>
          <a:p>
            <a:pPr>
              <a:lnSpc>
                <a:spcPct val="90000"/>
              </a:lnSpc>
              <a:spcAft>
                <a:spcPts val="600"/>
              </a:spcAft>
            </a:pPr>
            <a:r>
              <a:rPr lang="en-US" sz="2400" dirty="0" smtClean="0">
                <a:solidFill>
                  <a:srgbClr val="FF0000"/>
                </a:solidFill>
              </a:rPr>
              <a:t>to make a nice pattern</a:t>
            </a:r>
          </a:p>
        </p:txBody>
      </p:sp>
      <p:cxnSp>
        <p:nvCxnSpPr>
          <p:cNvPr id="18" name="Straight Arrow Connector 17"/>
          <p:cNvCxnSpPr/>
          <p:nvPr/>
        </p:nvCxnSpPr>
        <p:spPr>
          <a:xfrm flipV="1">
            <a:off x="4523383" y="4180529"/>
            <a:ext cx="96656" cy="68831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250405" y="3456822"/>
            <a:ext cx="108259" cy="141202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791004" y="2625237"/>
            <a:ext cx="288436" cy="224361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5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Empty Game Object</a:t>
            </a:r>
            <a:endParaRPr lang="en-US" dirty="0"/>
          </a:p>
        </p:txBody>
      </p:sp>
      <p:sp>
        <p:nvSpPr>
          <p:cNvPr id="16" name="TextBox 15"/>
          <p:cNvSpPr txBox="1"/>
          <p:nvPr/>
        </p:nvSpPr>
        <p:spPr>
          <a:xfrm>
            <a:off x="335366" y="3388588"/>
            <a:ext cx="442807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In the top menu, click </a:t>
            </a:r>
          </a:p>
          <a:p>
            <a:pPr>
              <a:lnSpc>
                <a:spcPct val="90000"/>
              </a:lnSpc>
              <a:spcAft>
                <a:spcPts val="600"/>
              </a:spcAft>
            </a:pPr>
            <a:r>
              <a:rPr lang="en-US" sz="2400" dirty="0" smtClean="0">
                <a:solidFill>
                  <a:srgbClr val="FF0000"/>
                </a:solidFill>
              </a:rPr>
              <a:t>Game Object </a:t>
            </a:r>
            <a:r>
              <a:rPr lang="en-US" sz="2400" dirty="0" smtClean="0">
                <a:solidFill>
                  <a:srgbClr val="FF0000"/>
                </a:solidFill>
                <a:sym typeface="Wingdings" panose="05000000000000000000" pitchFamily="2" charset="2"/>
              </a:rPr>
              <a:t> Create Empty</a:t>
            </a:r>
            <a:endParaRPr lang="en-US" sz="2400" dirty="0" smtClean="0">
              <a:solidFill>
                <a:srgbClr val="FF0000"/>
              </a:solidFill>
            </a:endParaRPr>
          </a:p>
        </p:txBody>
      </p:sp>
      <p:pic>
        <p:nvPicPr>
          <p:cNvPr id="7" name="Picture 6"/>
          <p:cNvPicPr>
            <a:picLocks noChangeAspect="1"/>
          </p:cNvPicPr>
          <p:nvPr/>
        </p:nvPicPr>
        <p:blipFill>
          <a:blip r:embed="rId2"/>
          <a:stretch>
            <a:fillRect/>
          </a:stretch>
        </p:blipFill>
        <p:spPr>
          <a:xfrm>
            <a:off x="5120969" y="1357610"/>
            <a:ext cx="2947492" cy="5099161"/>
          </a:xfrm>
          <a:prstGeom prst="rect">
            <a:avLst/>
          </a:prstGeom>
        </p:spPr>
      </p:pic>
      <p:pic>
        <p:nvPicPr>
          <p:cNvPr id="8" name="Picture 7"/>
          <p:cNvPicPr>
            <a:picLocks noChangeAspect="1"/>
          </p:cNvPicPr>
          <p:nvPr/>
        </p:nvPicPr>
        <p:blipFill>
          <a:blip r:embed="rId3"/>
          <a:stretch>
            <a:fillRect/>
          </a:stretch>
        </p:blipFill>
        <p:spPr>
          <a:xfrm>
            <a:off x="9111555" y="1357610"/>
            <a:ext cx="3022457" cy="3007785"/>
          </a:xfrm>
          <a:prstGeom prst="rect">
            <a:avLst/>
          </a:prstGeom>
        </p:spPr>
      </p:pic>
      <p:pic>
        <p:nvPicPr>
          <p:cNvPr id="9" name="Picture 8"/>
          <p:cNvPicPr>
            <a:picLocks noChangeAspect="1"/>
          </p:cNvPicPr>
          <p:nvPr/>
        </p:nvPicPr>
        <p:blipFill>
          <a:blip r:embed="rId4"/>
          <a:stretch>
            <a:fillRect/>
          </a:stretch>
        </p:blipFill>
        <p:spPr>
          <a:xfrm>
            <a:off x="534245" y="1394165"/>
            <a:ext cx="3953427" cy="1609950"/>
          </a:xfrm>
          <a:prstGeom prst="rect">
            <a:avLst/>
          </a:prstGeom>
        </p:spPr>
      </p:pic>
      <p:sp>
        <p:nvSpPr>
          <p:cNvPr id="17" name="TextBox 16"/>
          <p:cNvSpPr txBox="1"/>
          <p:nvPr/>
        </p:nvSpPr>
        <p:spPr>
          <a:xfrm>
            <a:off x="9081419" y="4546711"/>
            <a:ext cx="2958362"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Right-click it, </a:t>
            </a:r>
          </a:p>
          <a:p>
            <a:pPr>
              <a:lnSpc>
                <a:spcPct val="90000"/>
              </a:lnSpc>
              <a:spcAft>
                <a:spcPts val="600"/>
              </a:spcAft>
            </a:pPr>
            <a:r>
              <a:rPr lang="en-US" sz="2400" dirty="0" smtClean="0">
                <a:solidFill>
                  <a:srgbClr val="FF0000"/>
                </a:solidFill>
              </a:rPr>
              <a:t>then rename it</a:t>
            </a:r>
          </a:p>
          <a:p>
            <a:pPr>
              <a:lnSpc>
                <a:spcPct val="90000"/>
              </a:lnSpc>
              <a:spcAft>
                <a:spcPts val="600"/>
              </a:spcAft>
            </a:pPr>
            <a:r>
              <a:rPr lang="en-US" sz="2400" dirty="0" smtClean="0">
                <a:solidFill>
                  <a:srgbClr val="FF0000"/>
                </a:solidFill>
              </a:rPr>
              <a:t>“</a:t>
            </a:r>
            <a:r>
              <a:rPr lang="en-US" sz="2400" dirty="0" err="1" smtClean="0">
                <a:solidFill>
                  <a:srgbClr val="FF0000"/>
                </a:solidFill>
              </a:rPr>
              <a:t>gemgroup</a:t>
            </a:r>
            <a:r>
              <a:rPr lang="en-US" sz="2400" dirty="0" smtClean="0">
                <a:solidFill>
                  <a:srgbClr val="FF0000"/>
                </a:solidFill>
              </a:rPr>
              <a:t>” </a:t>
            </a:r>
          </a:p>
          <a:p>
            <a:pPr>
              <a:lnSpc>
                <a:spcPct val="90000"/>
              </a:lnSpc>
              <a:spcAft>
                <a:spcPts val="600"/>
              </a:spcAft>
            </a:pPr>
            <a:r>
              <a:rPr lang="en-US" sz="2400" dirty="0" smtClean="0">
                <a:solidFill>
                  <a:srgbClr val="FF0000"/>
                </a:solidFill>
              </a:rPr>
              <a:t>in the Hierarchy</a:t>
            </a:r>
          </a:p>
        </p:txBody>
      </p:sp>
      <p:sp>
        <p:nvSpPr>
          <p:cNvPr id="21" name="Rounded Rectangle 20"/>
          <p:cNvSpPr/>
          <p:nvPr/>
        </p:nvSpPr>
        <p:spPr bwMode="auto">
          <a:xfrm>
            <a:off x="5181490" y="4018569"/>
            <a:ext cx="1680766" cy="3468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9111555" y="3935816"/>
            <a:ext cx="1680766" cy="3468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Arrow 22"/>
          <p:cNvSpPr/>
          <p:nvPr/>
        </p:nvSpPr>
        <p:spPr bwMode="auto">
          <a:xfrm>
            <a:off x="8244128" y="3869355"/>
            <a:ext cx="661624" cy="479745"/>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152676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444" y="1397863"/>
            <a:ext cx="7529017" cy="3271444"/>
          </a:xfrm>
          <a:prstGeom prst="rect">
            <a:avLst/>
          </a:prstGeom>
        </p:spPr>
      </p:pic>
      <p:sp>
        <p:nvSpPr>
          <p:cNvPr id="3" name="Title 2"/>
          <p:cNvSpPr>
            <a:spLocks noGrp="1"/>
          </p:cNvSpPr>
          <p:nvPr>
            <p:ph type="title"/>
          </p:nvPr>
        </p:nvSpPr>
        <p:spPr/>
        <p:txBody>
          <a:bodyPr/>
          <a:lstStyle/>
          <a:p>
            <a:r>
              <a:rPr lang="en-US" dirty="0" smtClean="0"/>
              <a:t>Center the Gem Group</a:t>
            </a:r>
            <a:endParaRPr lang="en-US" dirty="0"/>
          </a:p>
        </p:txBody>
      </p:sp>
      <p:sp>
        <p:nvSpPr>
          <p:cNvPr id="16" name="TextBox 15"/>
          <p:cNvSpPr txBox="1"/>
          <p:nvPr/>
        </p:nvSpPr>
        <p:spPr>
          <a:xfrm>
            <a:off x="486711" y="5145259"/>
            <a:ext cx="44902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a:t>
            </a:r>
            <a:r>
              <a:rPr lang="en-US" sz="2400" dirty="0" err="1" smtClean="0">
                <a:solidFill>
                  <a:srgbClr val="FF0000"/>
                </a:solidFill>
              </a:rPr>
              <a:t>gemgroup</a:t>
            </a:r>
            <a:r>
              <a:rPr lang="en-US" sz="2400" dirty="0" smtClean="0">
                <a:solidFill>
                  <a:srgbClr val="FF0000"/>
                </a:solidFill>
              </a:rPr>
              <a:t> in Hierarchy</a:t>
            </a:r>
          </a:p>
        </p:txBody>
      </p:sp>
      <p:sp>
        <p:nvSpPr>
          <p:cNvPr id="17" name="TextBox 16"/>
          <p:cNvSpPr txBox="1"/>
          <p:nvPr/>
        </p:nvSpPr>
        <p:spPr>
          <a:xfrm>
            <a:off x="8961407" y="2105638"/>
            <a:ext cx="2958362"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Set its position:</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X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Y = 0</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Z = 0</a:t>
            </a:r>
          </a:p>
        </p:txBody>
      </p:sp>
      <p:sp>
        <p:nvSpPr>
          <p:cNvPr id="21" name="Rounded Rectangle 20"/>
          <p:cNvSpPr/>
          <p:nvPr/>
        </p:nvSpPr>
        <p:spPr bwMode="auto">
          <a:xfrm>
            <a:off x="539444" y="4137335"/>
            <a:ext cx="1680766" cy="3468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3840823" y="2501679"/>
            <a:ext cx="4227638" cy="35551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H="1" flipV="1">
            <a:off x="1554848" y="4611947"/>
            <a:ext cx="274317" cy="53331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40981" y="2408436"/>
            <a:ext cx="720426" cy="27099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123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2431" y="1397863"/>
            <a:ext cx="3308392" cy="3389084"/>
          </a:xfrm>
          <a:prstGeom prst="rect">
            <a:avLst/>
          </a:prstGeom>
        </p:spPr>
      </p:pic>
      <p:pic>
        <p:nvPicPr>
          <p:cNvPr id="5" name="Picture 4"/>
          <p:cNvPicPr>
            <a:picLocks noChangeAspect="1"/>
          </p:cNvPicPr>
          <p:nvPr/>
        </p:nvPicPr>
        <p:blipFill>
          <a:blip r:embed="rId3"/>
          <a:stretch>
            <a:fillRect/>
          </a:stretch>
        </p:blipFill>
        <p:spPr>
          <a:xfrm>
            <a:off x="5852481" y="1301102"/>
            <a:ext cx="3308392" cy="3755904"/>
          </a:xfrm>
          <a:prstGeom prst="rect">
            <a:avLst/>
          </a:prstGeom>
        </p:spPr>
      </p:pic>
      <p:sp>
        <p:nvSpPr>
          <p:cNvPr id="3" name="Title 2"/>
          <p:cNvSpPr>
            <a:spLocks noGrp="1"/>
          </p:cNvSpPr>
          <p:nvPr>
            <p:ph type="title"/>
          </p:nvPr>
        </p:nvSpPr>
        <p:spPr/>
        <p:txBody>
          <a:bodyPr/>
          <a:lstStyle/>
          <a:p>
            <a:r>
              <a:rPr lang="en-US" dirty="0" smtClean="0"/>
              <a:t>Drag All Gems into Gem Group</a:t>
            </a:r>
            <a:endParaRPr lang="en-US" dirty="0"/>
          </a:p>
        </p:txBody>
      </p:sp>
      <p:sp>
        <p:nvSpPr>
          <p:cNvPr id="16" name="TextBox 15"/>
          <p:cNvSpPr txBox="1"/>
          <p:nvPr/>
        </p:nvSpPr>
        <p:spPr>
          <a:xfrm>
            <a:off x="486711" y="5145259"/>
            <a:ext cx="265168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each “gem”</a:t>
            </a:r>
          </a:p>
          <a:p>
            <a:pPr>
              <a:lnSpc>
                <a:spcPct val="90000"/>
              </a:lnSpc>
              <a:spcAft>
                <a:spcPts val="600"/>
              </a:spcAft>
            </a:pPr>
            <a:r>
              <a:rPr lang="en-US" sz="2400" dirty="0" smtClean="0">
                <a:solidFill>
                  <a:srgbClr val="FF0000"/>
                </a:solidFill>
              </a:rPr>
              <a:t>into “</a:t>
            </a:r>
            <a:r>
              <a:rPr lang="en-US" sz="2400" dirty="0" err="1" smtClean="0">
                <a:solidFill>
                  <a:srgbClr val="FF0000"/>
                </a:solidFill>
              </a:rPr>
              <a:t>gemgroup</a:t>
            </a:r>
            <a:r>
              <a:rPr lang="en-US" sz="2400" dirty="0" smtClean="0">
                <a:solidFill>
                  <a:srgbClr val="FF0000"/>
                </a:solidFill>
              </a:rPr>
              <a:t>”</a:t>
            </a:r>
          </a:p>
        </p:txBody>
      </p:sp>
      <p:sp>
        <p:nvSpPr>
          <p:cNvPr id="21" name="Rounded Rectangle 20"/>
          <p:cNvSpPr/>
          <p:nvPr/>
        </p:nvSpPr>
        <p:spPr bwMode="auto">
          <a:xfrm>
            <a:off x="505861" y="4343982"/>
            <a:ext cx="1680766" cy="34682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ounded Rectangle 21"/>
          <p:cNvSpPr/>
          <p:nvPr/>
        </p:nvSpPr>
        <p:spPr bwMode="auto">
          <a:xfrm>
            <a:off x="5852481" y="3408087"/>
            <a:ext cx="1554463" cy="164891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H="1" flipV="1">
            <a:off x="1554848" y="4611947"/>
            <a:ext cx="274317" cy="53331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bwMode="auto">
          <a:xfrm>
            <a:off x="4515840" y="4154738"/>
            <a:ext cx="661624" cy="479745"/>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cxnSp>
        <p:nvCxnSpPr>
          <p:cNvPr id="7" name="Curved Connector 6"/>
          <p:cNvCxnSpPr>
            <a:endCxn id="21" idx="1"/>
          </p:cNvCxnSpPr>
          <p:nvPr/>
        </p:nvCxnSpPr>
        <p:spPr>
          <a:xfrm rot="5400000">
            <a:off x="-439821" y="3345676"/>
            <a:ext cx="2117401" cy="226036"/>
          </a:xfrm>
          <a:prstGeom prst="curvedConnector4">
            <a:avLst>
              <a:gd name="adj1" fmla="val 45905"/>
              <a:gd name="adj2" fmla="val 201134"/>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endCxn id="21" idx="3"/>
          </p:cNvCxnSpPr>
          <p:nvPr/>
        </p:nvCxnSpPr>
        <p:spPr>
          <a:xfrm>
            <a:off x="1302707" y="3844878"/>
            <a:ext cx="883920" cy="672517"/>
          </a:xfrm>
          <a:prstGeom prst="curvedConnector3">
            <a:avLst>
              <a:gd name="adj1" fmla="val 125862"/>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69603" y="5145259"/>
            <a:ext cx="416652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Each “gem” should become </a:t>
            </a:r>
          </a:p>
          <a:p>
            <a:pPr>
              <a:lnSpc>
                <a:spcPct val="90000"/>
              </a:lnSpc>
              <a:spcAft>
                <a:spcPts val="600"/>
              </a:spcAft>
            </a:pPr>
            <a:r>
              <a:rPr lang="en-US" sz="2400" dirty="0" smtClean="0">
                <a:solidFill>
                  <a:srgbClr val="FF0000"/>
                </a:solidFill>
              </a:rPr>
              <a:t>a child of “</a:t>
            </a:r>
            <a:r>
              <a:rPr lang="en-US" sz="2400" dirty="0" err="1" smtClean="0">
                <a:solidFill>
                  <a:srgbClr val="FF0000"/>
                </a:solidFill>
              </a:rPr>
              <a:t>gemgroup</a:t>
            </a:r>
            <a:r>
              <a:rPr lang="en-US" sz="2400" dirty="0" smtClean="0">
                <a:solidFill>
                  <a:srgbClr val="FF0000"/>
                </a:solidFill>
              </a:rPr>
              <a:t>”</a:t>
            </a:r>
          </a:p>
        </p:txBody>
      </p:sp>
    </p:spTree>
    <p:extLst>
      <p:ext uri="{BB962C8B-B14F-4D97-AF65-F5344CB8AC3E}">
        <p14:creationId xmlns:p14="http://schemas.microsoft.com/office/powerpoint/2010/main" val="418946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6007" y="1212848"/>
            <a:ext cx="8292521" cy="5459243"/>
          </a:xfrm>
          <a:prstGeom prst="rect">
            <a:avLst/>
          </a:prstGeom>
        </p:spPr>
      </p:pic>
      <p:sp>
        <p:nvSpPr>
          <p:cNvPr id="3" name="Title 2"/>
          <p:cNvSpPr>
            <a:spLocks noGrp="1"/>
          </p:cNvSpPr>
          <p:nvPr>
            <p:ph type="title"/>
          </p:nvPr>
        </p:nvSpPr>
        <p:spPr/>
        <p:txBody>
          <a:bodyPr/>
          <a:lstStyle/>
          <a:p>
            <a:r>
              <a:rPr lang="en-US" dirty="0" smtClean="0"/>
              <a:t>Create Gem Group Prefab</a:t>
            </a:r>
            <a:endParaRPr lang="en-US" dirty="0"/>
          </a:p>
        </p:txBody>
      </p:sp>
      <p:sp>
        <p:nvSpPr>
          <p:cNvPr id="12" name="Rounded Rectangle 11"/>
          <p:cNvSpPr/>
          <p:nvPr/>
        </p:nvSpPr>
        <p:spPr bwMode="auto">
          <a:xfrm>
            <a:off x="7204835" y="3405823"/>
            <a:ext cx="1225202"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8778801" y="3222945"/>
            <a:ext cx="2735557"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a:t>
            </a:r>
            <a:r>
              <a:rPr lang="en-US" sz="2400" dirty="0" err="1" smtClean="0">
                <a:solidFill>
                  <a:srgbClr val="FF0000"/>
                </a:solidFill>
              </a:rPr>
              <a:t>gemgroup</a:t>
            </a:r>
            <a:r>
              <a:rPr lang="en-US" sz="2400" dirty="0" smtClean="0">
                <a:solidFill>
                  <a:srgbClr val="FF0000"/>
                </a:solidFill>
              </a:rPr>
              <a:t>”</a:t>
            </a:r>
          </a:p>
          <a:p>
            <a:pPr>
              <a:lnSpc>
                <a:spcPct val="90000"/>
              </a:lnSpc>
              <a:spcAft>
                <a:spcPts val="600"/>
              </a:spcAft>
            </a:pPr>
            <a:r>
              <a:rPr lang="en-US" sz="2400" dirty="0" smtClean="0">
                <a:solidFill>
                  <a:srgbClr val="FF0000"/>
                </a:solidFill>
              </a:rPr>
              <a:t>from Hierarchy</a:t>
            </a:r>
          </a:p>
          <a:p>
            <a:pPr>
              <a:lnSpc>
                <a:spcPct val="90000"/>
              </a:lnSpc>
              <a:spcAft>
                <a:spcPts val="600"/>
              </a:spcAft>
            </a:pPr>
            <a:r>
              <a:rPr lang="en-US" sz="2400" dirty="0" smtClean="0">
                <a:solidFill>
                  <a:srgbClr val="FF0000"/>
                </a:solidFill>
              </a:rPr>
              <a:t>into Prefabs </a:t>
            </a:r>
          </a:p>
          <a:p>
            <a:pPr>
              <a:lnSpc>
                <a:spcPct val="90000"/>
              </a:lnSpc>
              <a:spcAft>
                <a:spcPts val="600"/>
              </a:spcAft>
            </a:pPr>
            <a:r>
              <a:rPr lang="en-US" sz="2400" dirty="0" smtClean="0">
                <a:solidFill>
                  <a:srgbClr val="FF0000"/>
                </a:solidFill>
              </a:rPr>
              <a:t>folder</a:t>
            </a:r>
          </a:p>
        </p:txBody>
      </p:sp>
      <p:cxnSp>
        <p:nvCxnSpPr>
          <p:cNvPr id="16" name="Curved Connector 15"/>
          <p:cNvCxnSpPr>
            <a:stCxn id="12" idx="1"/>
          </p:cNvCxnSpPr>
          <p:nvPr/>
        </p:nvCxnSpPr>
        <p:spPr>
          <a:xfrm rot="10800000" flipV="1">
            <a:off x="1865661" y="3542981"/>
            <a:ext cx="5339175" cy="2971767"/>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640458" y="6397774"/>
            <a:ext cx="1225202"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7426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733" y="1250926"/>
            <a:ext cx="4008049" cy="3827912"/>
          </a:xfrm>
          <a:prstGeom prst="rect">
            <a:avLst/>
          </a:prstGeom>
        </p:spPr>
      </p:pic>
      <p:sp>
        <p:nvSpPr>
          <p:cNvPr id="3" name="Title 2"/>
          <p:cNvSpPr>
            <a:spLocks noGrp="1"/>
          </p:cNvSpPr>
          <p:nvPr>
            <p:ph type="title"/>
          </p:nvPr>
        </p:nvSpPr>
        <p:spPr/>
        <p:txBody>
          <a:bodyPr/>
          <a:lstStyle/>
          <a:p>
            <a:r>
              <a:rPr lang="en-US" dirty="0" smtClean="0"/>
              <a:t>Remove Gems &amp; Lasers from Hierarchy</a:t>
            </a:r>
            <a:endParaRPr lang="en-US" dirty="0"/>
          </a:p>
        </p:txBody>
      </p:sp>
      <p:sp>
        <p:nvSpPr>
          <p:cNvPr id="12" name="Rounded Rectangle 11"/>
          <p:cNvSpPr/>
          <p:nvPr/>
        </p:nvSpPr>
        <p:spPr bwMode="auto">
          <a:xfrm>
            <a:off x="7204835" y="3405823"/>
            <a:ext cx="1225202"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85733" y="5116915"/>
            <a:ext cx="375000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all gems and laser,</a:t>
            </a:r>
          </a:p>
          <a:p>
            <a:pPr>
              <a:lnSpc>
                <a:spcPct val="90000"/>
              </a:lnSpc>
              <a:spcAft>
                <a:spcPts val="600"/>
              </a:spcAft>
            </a:pPr>
            <a:r>
              <a:rPr lang="en-US" sz="2400" dirty="0" smtClean="0">
                <a:solidFill>
                  <a:srgbClr val="FF0000"/>
                </a:solidFill>
              </a:rPr>
              <a:t>then right-click to Delete</a:t>
            </a:r>
          </a:p>
        </p:txBody>
      </p:sp>
      <p:sp>
        <p:nvSpPr>
          <p:cNvPr id="10" name="Rounded Rectangle 9"/>
          <p:cNvSpPr/>
          <p:nvPr/>
        </p:nvSpPr>
        <p:spPr bwMode="auto">
          <a:xfrm>
            <a:off x="2103482" y="4158201"/>
            <a:ext cx="1615121" cy="26154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6309676" y="1256250"/>
            <a:ext cx="3840438" cy="3888047"/>
          </a:xfrm>
          <a:prstGeom prst="rect">
            <a:avLst/>
          </a:prstGeom>
        </p:spPr>
      </p:pic>
      <p:sp>
        <p:nvSpPr>
          <p:cNvPr id="11" name="Right Arrow 10"/>
          <p:cNvSpPr/>
          <p:nvPr/>
        </p:nvSpPr>
        <p:spPr bwMode="auto">
          <a:xfrm>
            <a:off x="4860934" y="4049102"/>
            <a:ext cx="661624" cy="479745"/>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3" name="TextBox 12"/>
          <p:cNvSpPr txBox="1"/>
          <p:nvPr/>
        </p:nvSpPr>
        <p:spPr>
          <a:xfrm>
            <a:off x="6219421" y="5187698"/>
            <a:ext cx="4150175"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You should only be left with</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Main Camera</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mount1</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Cat</a:t>
            </a:r>
          </a:p>
        </p:txBody>
      </p:sp>
    </p:spTree>
    <p:extLst>
      <p:ext uri="{BB962C8B-B14F-4D97-AF65-F5344CB8AC3E}">
        <p14:creationId xmlns:p14="http://schemas.microsoft.com/office/powerpoint/2010/main" val="300783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Generating Gems and Lasers</a:t>
            </a:r>
            <a:endParaRPr lang="en-US" dirty="0"/>
          </a:p>
        </p:txBody>
      </p:sp>
    </p:spTree>
    <p:extLst>
      <p:ext uri="{BB962C8B-B14F-4D97-AF65-F5344CB8AC3E}">
        <p14:creationId xmlns:p14="http://schemas.microsoft.com/office/powerpoint/2010/main" val="2745218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9" y="1122827"/>
            <a:ext cx="8423564" cy="5639606"/>
          </a:xfrm>
          <a:prstGeom prst="rect">
            <a:avLst/>
          </a:prstGeom>
        </p:spPr>
      </p:pic>
      <p:sp>
        <p:nvSpPr>
          <p:cNvPr id="3" name="Title 2"/>
          <p:cNvSpPr>
            <a:spLocks noGrp="1"/>
          </p:cNvSpPr>
          <p:nvPr>
            <p:ph type="title"/>
          </p:nvPr>
        </p:nvSpPr>
        <p:spPr/>
        <p:txBody>
          <a:bodyPr/>
          <a:lstStyle/>
          <a:p>
            <a:r>
              <a:rPr lang="en-US" dirty="0" smtClean="0"/>
              <a:t>Launch “</a:t>
            </a:r>
            <a:r>
              <a:rPr lang="en-US" dirty="0" err="1" smtClean="0"/>
              <a:t>GeneratorScript</a:t>
            </a:r>
            <a:r>
              <a:rPr lang="en-US" dirty="0" smtClean="0"/>
              <a:t>” </a:t>
            </a:r>
            <a:endParaRPr lang="en-US" dirty="0"/>
          </a:p>
        </p:txBody>
      </p:sp>
      <p:sp>
        <p:nvSpPr>
          <p:cNvPr id="7" name="Rounded Rectangle 6"/>
          <p:cNvSpPr/>
          <p:nvPr/>
        </p:nvSpPr>
        <p:spPr bwMode="auto">
          <a:xfrm>
            <a:off x="4480896" y="4594530"/>
            <a:ext cx="1371585" cy="1463024"/>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366141" y="6240432"/>
            <a:ext cx="1463024" cy="27431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6977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4638" y="1122827"/>
            <a:ext cx="6400794" cy="5626928"/>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Instance Variables</a:t>
            </a:r>
            <a:endParaRPr lang="en-US" dirty="0"/>
          </a:p>
        </p:txBody>
      </p:sp>
      <p:sp>
        <p:nvSpPr>
          <p:cNvPr id="7" name="Rounded Rectangle 6"/>
          <p:cNvSpPr/>
          <p:nvPr/>
        </p:nvSpPr>
        <p:spPr bwMode="auto">
          <a:xfrm>
            <a:off x="1554848" y="2995128"/>
            <a:ext cx="5120584" cy="301228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7580422" y="2995128"/>
            <a:ext cx="4215593"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Add 8 instance variables,</a:t>
            </a:r>
          </a:p>
          <a:p>
            <a:pPr>
              <a:lnSpc>
                <a:spcPct val="90000"/>
              </a:lnSpc>
              <a:spcAft>
                <a:spcPts val="600"/>
              </a:spcAft>
            </a:pPr>
            <a:endParaRPr lang="en-US" sz="2400" dirty="0">
              <a:solidFill>
                <a:srgbClr val="FF0000"/>
              </a:solidFill>
            </a:endParaRPr>
          </a:p>
          <a:p>
            <a:pPr>
              <a:lnSpc>
                <a:spcPct val="90000"/>
              </a:lnSpc>
              <a:spcAft>
                <a:spcPts val="600"/>
              </a:spcAft>
            </a:pPr>
            <a:r>
              <a:rPr lang="en-US" sz="2400" i="1" dirty="0" smtClean="0">
                <a:solidFill>
                  <a:srgbClr val="FF0000"/>
                </a:solidFill>
              </a:rPr>
              <a:t>just before </a:t>
            </a:r>
            <a:r>
              <a:rPr lang="en-US" sz="2400" dirty="0" smtClean="0">
                <a:solidFill>
                  <a:srgbClr val="FF0000"/>
                </a:solidFill>
              </a:rPr>
              <a:t>Start() method</a:t>
            </a:r>
          </a:p>
        </p:txBody>
      </p:sp>
      <p:cxnSp>
        <p:nvCxnSpPr>
          <p:cNvPr id="9" name="Straight Arrow Connector 8"/>
          <p:cNvCxnSpPr/>
          <p:nvPr/>
        </p:nvCxnSpPr>
        <p:spPr>
          <a:xfrm flipH="1">
            <a:off x="6859997" y="3297926"/>
            <a:ext cx="720426" cy="27099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809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9140" y="1212849"/>
            <a:ext cx="7320561" cy="5352491"/>
          </a:xfrm>
          <a:prstGeom prst="rect">
            <a:avLst/>
          </a:prstGeom>
        </p:spPr>
      </p:pic>
      <p:sp>
        <p:nvSpPr>
          <p:cNvPr id="3" name="Title 2"/>
          <p:cNvSpPr>
            <a:spLocks noGrp="1"/>
          </p:cNvSpPr>
          <p:nvPr>
            <p:ph type="title"/>
          </p:nvPr>
        </p:nvSpPr>
        <p:spPr/>
        <p:txBody>
          <a:bodyPr/>
          <a:lstStyle/>
          <a:p>
            <a:r>
              <a:rPr lang="en-US" dirty="0" smtClean="0"/>
              <a:t>Drag Gem into Scene</a:t>
            </a:r>
            <a:endParaRPr lang="en-US" dirty="0"/>
          </a:p>
        </p:txBody>
      </p:sp>
      <p:sp>
        <p:nvSpPr>
          <p:cNvPr id="7" name="Rounded Rectangle 6"/>
          <p:cNvSpPr/>
          <p:nvPr/>
        </p:nvSpPr>
        <p:spPr bwMode="auto">
          <a:xfrm>
            <a:off x="6583993" y="5689407"/>
            <a:ext cx="986237" cy="87593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flipH="1" flipV="1">
            <a:off x="9623443" y="2765751"/>
            <a:ext cx="1166744" cy="91438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7511" y="2294998"/>
            <a:ext cx="2018758"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“gem”</a:t>
            </a:r>
          </a:p>
          <a:p>
            <a:pPr>
              <a:lnSpc>
                <a:spcPct val="90000"/>
              </a:lnSpc>
              <a:spcAft>
                <a:spcPts val="600"/>
              </a:spcAft>
            </a:pPr>
            <a:r>
              <a:rPr lang="en-US" sz="2400" dirty="0" smtClean="0">
                <a:solidFill>
                  <a:srgbClr val="FF0000"/>
                </a:solidFill>
              </a:rPr>
              <a:t>from Sprites</a:t>
            </a:r>
          </a:p>
          <a:p>
            <a:pPr>
              <a:lnSpc>
                <a:spcPct val="90000"/>
              </a:lnSpc>
              <a:spcAft>
                <a:spcPts val="600"/>
              </a:spcAft>
            </a:pPr>
            <a:r>
              <a:rPr lang="en-US" sz="2400" dirty="0" smtClean="0">
                <a:solidFill>
                  <a:srgbClr val="FF0000"/>
                </a:solidFill>
              </a:rPr>
              <a:t>folder into</a:t>
            </a:r>
          </a:p>
          <a:p>
            <a:pPr>
              <a:lnSpc>
                <a:spcPct val="90000"/>
              </a:lnSpc>
              <a:spcAft>
                <a:spcPts val="600"/>
              </a:spcAft>
            </a:pPr>
            <a:r>
              <a:rPr lang="en-US" sz="2400" dirty="0" smtClean="0">
                <a:solidFill>
                  <a:srgbClr val="FF0000"/>
                </a:solidFill>
              </a:rPr>
              <a:t>Scene</a:t>
            </a:r>
          </a:p>
        </p:txBody>
      </p:sp>
      <p:sp>
        <p:nvSpPr>
          <p:cNvPr id="13" name="Rounded Rectangle 12"/>
          <p:cNvSpPr/>
          <p:nvPr/>
        </p:nvSpPr>
        <p:spPr bwMode="auto">
          <a:xfrm>
            <a:off x="9020491" y="2649765"/>
            <a:ext cx="859210" cy="23197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10206815" y="3589462"/>
            <a:ext cx="207620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“gem”</a:t>
            </a:r>
          </a:p>
          <a:p>
            <a:pPr>
              <a:lnSpc>
                <a:spcPct val="90000"/>
              </a:lnSpc>
              <a:spcAft>
                <a:spcPts val="600"/>
              </a:spcAft>
            </a:pPr>
            <a:r>
              <a:rPr lang="en-US" sz="2400" dirty="0" smtClean="0">
                <a:solidFill>
                  <a:srgbClr val="FF0000"/>
                </a:solidFill>
              </a:rPr>
              <a:t>in Hierarchy</a:t>
            </a:r>
          </a:p>
        </p:txBody>
      </p:sp>
      <p:cxnSp>
        <p:nvCxnSpPr>
          <p:cNvPr id="12" name="Curved Connector 11"/>
          <p:cNvCxnSpPr>
            <a:stCxn id="7" idx="0"/>
          </p:cNvCxnSpPr>
          <p:nvPr/>
        </p:nvCxnSpPr>
        <p:spPr>
          <a:xfrm rot="16200000" flipV="1">
            <a:off x="4803549" y="3415843"/>
            <a:ext cx="2590984" cy="1956143"/>
          </a:xfrm>
          <a:prstGeom prst="curvedConnector3">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48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638" y="1081478"/>
            <a:ext cx="11278862" cy="566827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New Method </a:t>
            </a:r>
            <a:r>
              <a:rPr lang="en-US" dirty="0" err="1" smtClean="0"/>
              <a:t>AddObject</a:t>
            </a:r>
            <a:r>
              <a:rPr lang="en-US" dirty="0" smtClean="0"/>
              <a:t>()</a:t>
            </a:r>
            <a:endParaRPr lang="en-US" dirty="0"/>
          </a:p>
        </p:txBody>
      </p:sp>
      <p:sp>
        <p:nvSpPr>
          <p:cNvPr id="7" name="Rounded Rectangle 6"/>
          <p:cNvSpPr/>
          <p:nvPr/>
        </p:nvSpPr>
        <p:spPr bwMode="auto">
          <a:xfrm>
            <a:off x="1463409" y="2217116"/>
            <a:ext cx="10241167" cy="453264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2084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341" y="1088779"/>
            <a:ext cx="9086821" cy="5689496"/>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 New Method to Generate Objects</a:t>
            </a:r>
            <a:endParaRPr lang="en-US" dirty="0"/>
          </a:p>
        </p:txBody>
      </p:sp>
      <p:sp>
        <p:nvSpPr>
          <p:cNvPr id="7" name="Rounded Rectangle 6"/>
          <p:cNvSpPr/>
          <p:nvPr/>
        </p:nvSpPr>
        <p:spPr bwMode="auto">
          <a:xfrm>
            <a:off x="1463410" y="1485604"/>
            <a:ext cx="8046632" cy="529267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9601479" y="5741068"/>
            <a:ext cx="228840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continued on </a:t>
            </a:r>
          </a:p>
          <a:p>
            <a:pPr>
              <a:lnSpc>
                <a:spcPct val="90000"/>
              </a:lnSpc>
              <a:spcAft>
                <a:spcPts val="600"/>
              </a:spcAft>
            </a:pPr>
            <a:r>
              <a:rPr lang="en-US" sz="2400" dirty="0" smtClean="0">
                <a:solidFill>
                  <a:srgbClr val="FF0000"/>
                </a:solidFill>
              </a:rPr>
              <a:t>next page…!</a:t>
            </a:r>
          </a:p>
        </p:txBody>
      </p:sp>
    </p:spTree>
    <p:extLst>
      <p:ext uri="{BB962C8B-B14F-4D97-AF65-F5344CB8AC3E}">
        <p14:creationId xmlns:p14="http://schemas.microsoft.com/office/powerpoint/2010/main" val="157134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0196" y="1096074"/>
            <a:ext cx="8579772" cy="565525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Wrap Up Method to Generate Objects</a:t>
            </a:r>
            <a:endParaRPr lang="en-US" dirty="0"/>
          </a:p>
        </p:txBody>
      </p:sp>
      <p:sp>
        <p:nvSpPr>
          <p:cNvPr id="7" name="Rounded Rectangle 6"/>
          <p:cNvSpPr/>
          <p:nvPr/>
        </p:nvSpPr>
        <p:spPr bwMode="auto">
          <a:xfrm>
            <a:off x="2012043" y="3222945"/>
            <a:ext cx="7040804" cy="33832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9601479" y="5741068"/>
            <a:ext cx="228840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 done!</a:t>
            </a:r>
          </a:p>
        </p:txBody>
      </p:sp>
    </p:spTree>
    <p:extLst>
      <p:ext uri="{BB962C8B-B14F-4D97-AF65-F5344CB8AC3E}">
        <p14:creationId xmlns:p14="http://schemas.microsoft.com/office/powerpoint/2010/main" val="375361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518" y="1088135"/>
            <a:ext cx="8540119" cy="359783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Call Your New Method</a:t>
            </a:r>
            <a:endParaRPr lang="en-US" dirty="0"/>
          </a:p>
        </p:txBody>
      </p:sp>
      <p:sp>
        <p:nvSpPr>
          <p:cNvPr id="7" name="Rounded Rectangle 6"/>
          <p:cNvSpPr/>
          <p:nvPr/>
        </p:nvSpPr>
        <p:spPr bwMode="auto">
          <a:xfrm>
            <a:off x="3200749" y="3222945"/>
            <a:ext cx="5120585" cy="822951"/>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3064775" y="5164897"/>
            <a:ext cx="6309292"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Inside </a:t>
            </a:r>
            <a:r>
              <a:rPr lang="en-US" sz="2400" dirty="0" err="1" smtClean="0">
                <a:solidFill>
                  <a:srgbClr val="FF0000"/>
                </a:solidFill>
              </a:rPr>
              <a:t>FixedUpdate</a:t>
            </a:r>
            <a:r>
              <a:rPr lang="en-US" sz="2400" dirty="0" smtClean="0">
                <a:solidFill>
                  <a:srgbClr val="FF0000"/>
                </a:solidFill>
              </a:rPr>
              <a:t>(), add a call to the </a:t>
            </a:r>
            <a:br>
              <a:rPr lang="en-US" sz="2400" dirty="0" smtClean="0">
                <a:solidFill>
                  <a:srgbClr val="FF0000"/>
                </a:solidFill>
              </a:rPr>
            </a:br>
            <a:r>
              <a:rPr lang="en-US" sz="2400" dirty="0" smtClean="0">
                <a:solidFill>
                  <a:srgbClr val="FF0000"/>
                </a:solidFill>
              </a:rPr>
              <a:t>new method to Generate Objects</a:t>
            </a:r>
          </a:p>
        </p:txBody>
      </p:sp>
    </p:spTree>
    <p:extLst>
      <p:ext uri="{BB962C8B-B14F-4D97-AF65-F5344CB8AC3E}">
        <p14:creationId xmlns:p14="http://schemas.microsoft.com/office/powerpoint/2010/main" val="6542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518" y="1088135"/>
            <a:ext cx="9951035" cy="5822296"/>
          </a:xfrm>
          <a:prstGeom prst="rect">
            <a:avLst/>
          </a:prstGeom>
        </p:spPr>
      </p:pic>
      <p:sp>
        <p:nvSpPr>
          <p:cNvPr id="3" name="Title 2"/>
          <p:cNvSpPr>
            <a:spLocks noGrp="1"/>
          </p:cNvSpPr>
          <p:nvPr>
            <p:ph type="title"/>
          </p:nvPr>
        </p:nvSpPr>
        <p:spPr/>
        <p:txBody>
          <a:bodyPr/>
          <a:lstStyle/>
          <a:p>
            <a:r>
              <a:rPr lang="en-US" dirty="0" smtClean="0"/>
              <a:t>Initialize Script Parameters</a:t>
            </a:r>
            <a:endParaRPr lang="en-US" dirty="0"/>
          </a:p>
        </p:txBody>
      </p:sp>
      <p:sp>
        <p:nvSpPr>
          <p:cNvPr id="7" name="Rounded Rectangle 6"/>
          <p:cNvSpPr/>
          <p:nvPr/>
        </p:nvSpPr>
        <p:spPr bwMode="auto">
          <a:xfrm>
            <a:off x="3383628" y="4137335"/>
            <a:ext cx="1554463" cy="137158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10241553" y="1759921"/>
            <a:ext cx="2011658" cy="497674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While “cat” is selected…</a:t>
            </a:r>
          </a:p>
          <a:p>
            <a:pPr>
              <a:lnSpc>
                <a:spcPct val="90000"/>
              </a:lnSpc>
              <a:spcAft>
                <a:spcPts val="600"/>
              </a:spcAft>
            </a:pPr>
            <a:endParaRPr lang="en-US" sz="2400" dirty="0">
              <a:solidFill>
                <a:srgbClr val="FF0000"/>
              </a:solidFill>
            </a:endParaRPr>
          </a:p>
          <a:p>
            <a:pPr>
              <a:lnSpc>
                <a:spcPct val="90000"/>
              </a:lnSpc>
              <a:spcAft>
                <a:spcPts val="600"/>
              </a:spcAft>
            </a:pPr>
            <a:endParaRPr lang="en-US" sz="2400" dirty="0" smtClean="0">
              <a:solidFill>
                <a:srgbClr val="FF0000"/>
              </a:solidFill>
            </a:endParaRPr>
          </a:p>
          <a:p>
            <a:pPr>
              <a:lnSpc>
                <a:spcPct val="90000"/>
              </a:lnSpc>
              <a:spcAft>
                <a:spcPts val="600"/>
              </a:spcAft>
            </a:pPr>
            <a:r>
              <a:rPr lang="en-US" sz="2400" dirty="0" smtClean="0">
                <a:solidFill>
                  <a:srgbClr val="FF0000"/>
                </a:solidFill>
              </a:rPr>
              <a:t>Drag</a:t>
            </a:r>
          </a:p>
          <a:p>
            <a:pPr>
              <a:lnSpc>
                <a:spcPct val="90000"/>
              </a:lnSpc>
              <a:spcAft>
                <a:spcPts val="600"/>
              </a:spcAft>
            </a:pPr>
            <a:r>
              <a:rPr lang="en-US" sz="2400" dirty="0" smtClean="0">
                <a:solidFill>
                  <a:srgbClr val="FF0000"/>
                </a:solidFill>
              </a:rPr>
              <a:t>“laser” and</a:t>
            </a:r>
          </a:p>
          <a:p>
            <a:pPr>
              <a:lnSpc>
                <a:spcPct val="90000"/>
              </a:lnSpc>
              <a:spcAft>
                <a:spcPts val="600"/>
              </a:spcAft>
            </a:pPr>
            <a:r>
              <a:rPr lang="en-US" sz="2400" dirty="0" smtClean="0">
                <a:solidFill>
                  <a:srgbClr val="FF0000"/>
                </a:solidFill>
              </a:rPr>
              <a:t>“</a:t>
            </a:r>
            <a:r>
              <a:rPr lang="en-US" sz="2400" dirty="0" err="1" smtClean="0">
                <a:solidFill>
                  <a:srgbClr val="FF0000"/>
                </a:solidFill>
              </a:rPr>
              <a:t>gemgroup</a:t>
            </a:r>
            <a:r>
              <a:rPr lang="en-US" sz="2400" dirty="0" smtClean="0">
                <a:solidFill>
                  <a:srgbClr val="FF0000"/>
                </a:solidFill>
              </a:rPr>
              <a:t>”</a:t>
            </a:r>
          </a:p>
          <a:p>
            <a:pPr>
              <a:lnSpc>
                <a:spcPct val="90000"/>
              </a:lnSpc>
              <a:spcAft>
                <a:spcPts val="600"/>
              </a:spcAft>
            </a:pPr>
            <a:r>
              <a:rPr lang="en-US" sz="2400" dirty="0" smtClean="0">
                <a:solidFill>
                  <a:srgbClr val="FF0000"/>
                </a:solidFill>
              </a:rPr>
              <a:t>into </a:t>
            </a:r>
          </a:p>
          <a:p>
            <a:pPr>
              <a:lnSpc>
                <a:spcPct val="90000"/>
              </a:lnSpc>
              <a:spcAft>
                <a:spcPts val="600"/>
              </a:spcAft>
            </a:pPr>
            <a:r>
              <a:rPr lang="en-US" sz="2400" dirty="0" smtClean="0">
                <a:solidFill>
                  <a:srgbClr val="FF0000"/>
                </a:solidFill>
              </a:rPr>
              <a:t>“Available</a:t>
            </a:r>
          </a:p>
          <a:p>
            <a:pPr>
              <a:lnSpc>
                <a:spcPct val="90000"/>
              </a:lnSpc>
              <a:spcAft>
                <a:spcPts val="600"/>
              </a:spcAft>
            </a:pPr>
            <a:r>
              <a:rPr lang="en-US" sz="2400" dirty="0" smtClean="0">
                <a:solidFill>
                  <a:srgbClr val="FF0000"/>
                </a:solidFill>
              </a:rPr>
              <a:t>Objects”</a:t>
            </a:r>
          </a:p>
          <a:p>
            <a:pPr>
              <a:lnSpc>
                <a:spcPct val="90000"/>
              </a:lnSpc>
              <a:spcAft>
                <a:spcPts val="600"/>
              </a:spcAft>
            </a:pPr>
            <a:r>
              <a:rPr lang="en-US" sz="2400" dirty="0" smtClean="0">
                <a:solidFill>
                  <a:srgbClr val="FF0000"/>
                </a:solidFill>
              </a:rPr>
              <a:t>(one by one)</a:t>
            </a:r>
          </a:p>
        </p:txBody>
      </p:sp>
      <p:sp>
        <p:nvSpPr>
          <p:cNvPr id="8" name="Rounded Rectangle 7"/>
          <p:cNvSpPr/>
          <p:nvPr/>
        </p:nvSpPr>
        <p:spPr bwMode="auto">
          <a:xfrm>
            <a:off x="1669738" y="5508920"/>
            <a:ext cx="1554463" cy="137158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Curved Connector 8"/>
          <p:cNvCxnSpPr>
            <a:stCxn id="8" idx="3"/>
          </p:cNvCxnSpPr>
          <p:nvPr/>
        </p:nvCxnSpPr>
        <p:spPr>
          <a:xfrm>
            <a:off x="3224201" y="6194713"/>
            <a:ext cx="4123062" cy="297094"/>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7" idx="3"/>
          </p:cNvCxnSpPr>
          <p:nvPr/>
        </p:nvCxnSpPr>
        <p:spPr>
          <a:xfrm>
            <a:off x="4938091" y="4823128"/>
            <a:ext cx="2393293" cy="1478653"/>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4998743" y="2332195"/>
            <a:ext cx="579421" cy="252239"/>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7177723" y="4570888"/>
            <a:ext cx="3047951" cy="3893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92814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2852" y="1140857"/>
            <a:ext cx="4500761" cy="5739647"/>
          </a:xfrm>
          <a:prstGeom prst="rect">
            <a:avLst/>
          </a:prstGeom>
        </p:spPr>
      </p:pic>
      <p:sp>
        <p:nvSpPr>
          <p:cNvPr id="3" name="Title 2"/>
          <p:cNvSpPr>
            <a:spLocks noGrp="1"/>
          </p:cNvSpPr>
          <p:nvPr>
            <p:ph type="title"/>
          </p:nvPr>
        </p:nvSpPr>
        <p:spPr/>
        <p:txBody>
          <a:bodyPr/>
          <a:lstStyle/>
          <a:p>
            <a:r>
              <a:rPr lang="en-US" dirty="0" smtClean="0"/>
              <a:t>Verify Available Objects</a:t>
            </a:r>
            <a:endParaRPr lang="en-US" dirty="0"/>
          </a:p>
        </p:txBody>
      </p:sp>
      <p:sp>
        <p:nvSpPr>
          <p:cNvPr id="6" name="TextBox 5"/>
          <p:cNvSpPr txBox="1"/>
          <p:nvPr/>
        </p:nvSpPr>
        <p:spPr>
          <a:xfrm>
            <a:off x="1158023" y="3180910"/>
            <a:ext cx="4485477"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You should have 2 items under Available Objects:</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Element 0: </a:t>
            </a:r>
            <a:r>
              <a:rPr lang="en-US" sz="2400" dirty="0" err="1" smtClean="0">
                <a:solidFill>
                  <a:srgbClr val="FF0000"/>
                </a:solidFill>
              </a:rPr>
              <a:t>gemgroup</a:t>
            </a:r>
            <a:endParaRPr lang="en-US" sz="2400" dirty="0" smtClean="0">
              <a:solidFill>
                <a:srgbClr val="FF0000"/>
              </a:solidFill>
            </a:endParaRPr>
          </a:p>
          <a:p>
            <a:pPr marL="342900" indent="-342900">
              <a:lnSpc>
                <a:spcPct val="90000"/>
              </a:lnSpc>
              <a:spcAft>
                <a:spcPts val="600"/>
              </a:spcAft>
              <a:buFont typeface="Arial" panose="020B0604020202020204" pitchFamily="34" charset="0"/>
              <a:buChar char="•"/>
            </a:pPr>
            <a:r>
              <a:rPr lang="en-US" sz="2400" dirty="0" smtClean="0">
                <a:solidFill>
                  <a:srgbClr val="FF0000"/>
                </a:solidFill>
              </a:rPr>
              <a:t>Element 1: laser</a:t>
            </a:r>
          </a:p>
        </p:txBody>
      </p:sp>
      <p:sp>
        <p:nvSpPr>
          <p:cNvPr id="16" name="Rounded Rectangle 15"/>
          <p:cNvSpPr/>
          <p:nvPr/>
        </p:nvSpPr>
        <p:spPr bwMode="auto">
          <a:xfrm>
            <a:off x="5720844" y="3451543"/>
            <a:ext cx="4512769" cy="114298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Arrow Connector 11"/>
          <p:cNvCxnSpPr/>
          <p:nvPr/>
        </p:nvCxnSpPr>
        <p:spPr>
          <a:xfrm flipV="1">
            <a:off x="4835566" y="3680140"/>
            <a:ext cx="625748" cy="238340"/>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8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7650" y="1149234"/>
            <a:ext cx="8586635" cy="4965916"/>
          </a:xfrm>
          <a:prstGeom prst="rect">
            <a:avLst/>
          </a:prstGeom>
        </p:spPr>
      </p:pic>
      <p:sp>
        <p:nvSpPr>
          <p:cNvPr id="3" name="Title 2"/>
          <p:cNvSpPr>
            <a:spLocks noGrp="1"/>
          </p:cNvSpPr>
          <p:nvPr>
            <p:ph type="title"/>
          </p:nvPr>
        </p:nvSpPr>
        <p:spPr>
          <a:xfrm>
            <a:off x="274639" y="295274"/>
            <a:ext cx="4846330" cy="917575"/>
          </a:xfrm>
        </p:spPr>
        <p:txBody>
          <a:bodyPr/>
          <a:lstStyle/>
          <a:p>
            <a:r>
              <a:rPr lang="en-US" dirty="0" smtClean="0"/>
              <a:t>Run the Game!</a:t>
            </a:r>
            <a:endParaRPr lang="en-US" dirty="0"/>
          </a:p>
        </p:txBody>
      </p:sp>
      <p:sp>
        <p:nvSpPr>
          <p:cNvPr id="8" name="Rounded Rectangle 7"/>
          <p:cNvSpPr/>
          <p:nvPr/>
        </p:nvSpPr>
        <p:spPr bwMode="auto">
          <a:xfrm>
            <a:off x="8498027" y="1741109"/>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9235724" y="543408"/>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8862599" y="1081226"/>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2300" y="6115150"/>
            <a:ext cx="7817333"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You should now have auto-generated lasers and gems!</a:t>
            </a:r>
          </a:p>
        </p:txBody>
      </p:sp>
    </p:spTree>
    <p:extLst>
      <p:ext uri="{BB962C8B-B14F-4D97-AF65-F5344CB8AC3E}">
        <p14:creationId xmlns:p14="http://schemas.microsoft.com/office/powerpoint/2010/main" val="299448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um.unity3d.com/attachment.php?attachmentid=16698&amp;stc=1&amp;d=1295263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740" y="4875250"/>
            <a:ext cx="3802492" cy="14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0531" y="2765750"/>
            <a:ext cx="9418217" cy="917575"/>
          </a:xfrm>
        </p:spPr>
        <p:txBody>
          <a:bodyPr/>
          <a:lstStyle/>
          <a:p>
            <a:pPr algn="ctr"/>
            <a:r>
              <a:rPr lang="en-US" dirty="0" smtClean="0"/>
              <a:t>What’s Next?</a:t>
            </a:r>
            <a:endParaRPr lang="en-US" dirty="0"/>
          </a:p>
        </p:txBody>
      </p:sp>
    </p:spTree>
    <p:extLst>
      <p:ext uri="{BB962C8B-B14F-4D97-AF65-F5344CB8AC3E}">
        <p14:creationId xmlns:p14="http://schemas.microsoft.com/office/powerpoint/2010/main" val="286708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en-US" dirty="0" smtClean="0"/>
              <a:t>Adding UI Elements (Score, </a:t>
            </a:r>
            <a:r>
              <a:rPr lang="en-US" dirty="0" err="1" smtClean="0"/>
              <a:t>etc</a:t>
            </a:r>
            <a:r>
              <a:rPr lang="en-US" dirty="0" smtClean="0"/>
              <a:t>)</a:t>
            </a:r>
          </a:p>
          <a:p>
            <a:r>
              <a:rPr lang="en-US" dirty="0" smtClean="0"/>
              <a:t>Adding Sound/Music</a:t>
            </a:r>
          </a:p>
          <a:p>
            <a:r>
              <a:rPr lang="en-US" dirty="0" smtClean="0"/>
              <a:t>Adding Parallax</a:t>
            </a:r>
          </a:p>
          <a:p>
            <a:r>
              <a:rPr lang="en-US" dirty="0" smtClean="0"/>
              <a:t>Exporting and Publishing</a:t>
            </a:r>
            <a:endParaRPr lang="en-US" dirty="0"/>
          </a:p>
        </p:txBody>
      </p:sp>
      <p:sp>
        <p:nvSpPr>
          <p:cNvPr id="3" name="Title 2"/>
          <p:cNvSpPr>
            <a:spLocks noGrp="1"/>
          </p:cNvSpPr>
          <p:nvPr>
            <p:ph type="title"/>
          </p:nvPr>
        </p:nvSpPr>
        <p:spPr/>
        <p:txBody>
          <a:bodyPr/>
          <a:lstStyle/>
          <a:p>
            <a:r>
              <a:rPr lang="en-US" dirty="0" smtClean="0"/>
              <a:t>Up Next</a:t>
            </a:r>
            <a:endParaRPr lang="en-US" dirty="0"/>
          </a:p>
        </p:txBody>
      </p:sp>
    </p:spTree>
    <p:extLst>
      <p:ext uri="{BB962C8B-B14F-4D97-AF65-F5344CB8AC3E}">
        <p14:creationId xmlns:p14="http://schemas.microsoft.com/office/powerpoint/2010/main" val="284847562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Part 5</a:t>
            </a:r>
            <a:endParaRPr lang="en-US"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51489" y="1200760"/>
            <a:ext cx="5553850" cy="3620005"/>
          </a:xfrm>
          <a:prstGeom prst="rect">
            <a:avLst/>
          </a:prstGeom>
        </p:spPr>
      </p:pic>
      <p:sp>
        <p:nvSpPr>
          <p:cNvPr id="3" name="Title 2"/>
          <p:cNvSpPr>
            <a:spLocks noGrp="1"/>
          </p:cNvSpPr>
          <p:nvPr>
            <p:ph type="title"/>
          </p:nvPr>
        </p:nvSpPr>
        <p:spPr/>
        <p:txBody>
          <a:bodyPr/>
          <a:lstStyle/>
          <a:p>
            <a:r>
              <a:rPr lang="en-US" dirty="0" smtClean="0"/>
              <a:t>Set Sorting Layer</a:t>
            </a:r>
            <a:endParaRPr lang="en-US" dirty="0"/>
          </a:p>
        </p:txBody>
      </p:sp>
      <p:cxnSp>
        <p:nvCxnSpPr>
          <p:cNvPr id="15" name="Straight Arrow Connector 14"/>
          <p:cNvCxnSpPr/>
          <p:nvPr/>
        </p:nvCxnSpPr>
        <p:spPr>
          <a:xfrm flipV="1">
            <a:off x="6675432" y="4450315"/>
            <a:ext cx="1246308" cy="101509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7511" y="2294998"/>
            <a:ext cx="319266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With “gem” selected </a:t>
            </a:r>
          </a:p>
          <a:p>
            <a:pPr>
              <a:lnSpc>
                <a:spcPct val="90000"/>
              </a:lnSpc>
              <a:spcAft>
                <a:spcPts val="600"/>
              </a:spcAft>
            </a:pPr>
            <a:r>
              <a:rPr lang="en-US" sz="2400" dirty="0" smtClean="0">
                <a:solidFill>
                  <a:srgbClr val="FF0000"/>
                </a:solidFill>
              </a:rPr>
              <a:t>in the Hierarchy…</a:t>
            </a:r>
          </a:p>
        </p:txBody>
      </p:sp>
      <p:sp>
        <p:nvSpPr>
          <p:cNvPr id="13" name="Rounded Rectangle 12"/>
          <p:cNvSpPr/>
          <p:nvPr/>
        </p:nvSpPr>
        <p:spPr bwMode="auto">
          <a:xfrm>
            <a:off x="6503119" y="3131506"/>
            <a:ext cx="3402220" cy="36651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4005104" y="4946807"/>
            <a:ext cx="298376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Set “Sorting Layer”</a:t>
            </a:r>
          </a:p>
          <a:p>
            <a:pPr>
              <a:lnSpc>
                <a:spcPct val="90000"/>
              </a:lnSpc>
              <a:spcAft>
                <a:spcPts val="600"/>
              </a:spcAft>
            </a:pPr>
            <a:r>
              <a:rPr lang="en-US" sz="2400" dirty="0" smtClean="0">
                <a:solidFill>
                  <a:srgbClr val="FF0000"/>
                </a:solidFill>
              </a:rPr>
              <a:t>to “Objects” in</a:t>
            </a:r>
          </a:p>
          <a:p>
            <a:pPr>
              <a:lnSpc>
                <a:spcPct val="90000"/>
              </a:lnSpc>
              <a:spcAft>
                <a:spcPts val="600"/>
              </a:spcAft>
            </a:pPr>
            <a:r>
              <a:rPr lang="en-US" sz="2400" dirty="0" smtClean="0">
                <a:solidFill>
                  <a:srgbClr val="FF0000"/>
                </a:solidFill>
              </a:rPr>
              <a:t>the Inspector panel</a:t>
            </a:r>
          </a:p>
        </p:txBody>
      </p:sp>
      <p:cxnSp>
        <p:nvCxnSpPr>
          <p:cNvPr id="14" name="Straight Arrow Connector 13"/>
          <p:cNvCxnSpPr/>
          <p:nvPr/>
        </p:nvCxnSpPr>
        <p:spPr>
          <a:xfrm flipV="1">
            <a:off x="3329387" y="2294998"/>
            <a:ext cx="968631" cy="35856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4439404" y="2161664"/>
            <a:ext cx="590126" cy="23833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8322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9202042" y="1346947"/>
            <a:ext cx="2676899" cy="3801005"/>
          </a:xfrm>
          <a:prstGeom prst="rect">
            <a:avLst/>
          </a:prstGeom>
        </p:spPr>
      </p:pic>
      <p:pic>
        <p:nvPicPr>
          <p:cNvPr id="8" name="Picture 7"/>
          <p:cNvPicPr>
            <a:picLocks noChangeAspect="1"/>
          </p:cNvPicPr>
          <p:nvPr/>
        </p:nvPicPr>
        <p:blipFill>
          <a:blip r:embed="rId3"/>
          <a:stretch>
            <a:fillRect/>
          </a:stretch>
        </p:blipFill>
        <p:spPr>
          <a:xfrm>
            <a:off x="5838249" y="1399390"/>
            <a:ext cx="2553056" cy="3315163"/>
          </a:xfrm>
          <a:prstGeom prst="rect">
            <a:avLst/>
          </a:prstGeom>
        </p:spPr>
      </p:pic>
      <p:pic>
        <p:nvPicPr>
          <p:cNvPr id="7" name="Picture 6"/>
          <p:cNvPicPr>
            <a:picLocks noChangeAspect="1"/>
          </p:cNvPicPr>
          <p:nvPr/>
        </p:nvPicPr>
        <p:blipFill>
          <a:blip r:embed="rId4"/>
          <a:stretch>
            <a:fillRect/>
          </a:stretch>
        </p:blipFill>
        <p:spPr>
          <a:xfrm>
            <a:off x="272757" y="1210073"/>
            <a:ext cx="4820323" cy="3296110"/>
          </a:xfrm>
          <a:prstGeom prst="rect">
            <a:avLst/>
          </a:prstGeom>
        </p:spPr>
      </p:pic>
      <p:sp>
        <p:nvSpPr>
          <p:cNvPr id="3" name="Title 2"/>
          <p:cNvSpPr>
            <a:spLocks noGrp="1"/>
          </p:cNvSpPr>
          <p:nvPr>
            <p:ph type="title"/>
          </p:nvPr>
        </p:nvSpPr>
        <p:spPr/>
        <p:txBody>
          <a:bodyPr/>
          <a:lstStyle/>
          <a:p>
            <a:r>
              <a:rPr lang="en-US" dirty="0" smtClean="0"/>
              <a:t>Add a Circle Collider 2D Component</a:t>
            </a:r>
            <a:endParaRPr lang="en-US" dirty="0"/>
          </a:p>
        </p:txBody>
      </p:sp>
      <p:sp>
        <p:nvSpPr>
          <p:cNvPr id="16" name="TextBox 15"/>
          <p:cNvSpPr txBox="1"/>
          <p:nvPr/>
        </p:nvSpPr>
        <p:spPr>
          <a:xfrm>
            <a:off x="227966" y="5582261"/>
            <a:ext cx="477759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For the gem object, click</a:t>
            </a:r>
          </a:p>
          <a:p>
            <a:pPr>
              <a:lnSpc>
                <a:spcPct val="90000"/>
              </a:lnSpc>
              <a:spcAft>
                <a:spcPts val="600"/>
              </a:spcAft>
            </a:pPr>
            <a:r>
              <a:rPr lang="en-US" sz="2400" dirty="0" smtClean="0">
                <a:solidFill>
                  <a:srgbClr val="FF0000"/>
                </a:solidFill>
              </a:rPr>
              <a:t>Add Component </a:t>
            </a:r>
            <a:r>
              <a:rPr lang="en-US" sz="2400" dirty="0" smtClean="0">
                <a:solidFill>
                  <a:srgbClr val="FF0000"/>
                </a:solidFill>
                <a:sym typeface="Wingdings" panose="05000000000000000000" pitchFamily="2" charset="2"/>
              </a:rPr>
              <a:t> “Physics 2D”</a:t>
            </a:r>
            <a:endParaRPr lang="en-US" sz="2400" dirty="0" smtClean="0">
              <a:solidFill>
                <a:srgbClr val="FF0000"/>
              </a:solidFill>
            </a:endParaRPr>
          </a:p>
        </p:txBody>
      </p:sp>
      <p:sp>
        <p:nvSpPr>
          <p:cNvPr id="10" name="Right Arrow 9"/>
          <p:cNvSpPr/>
          <p:nvPr/>
        </p:nvSpPr>
        <p:spPr bwMode="auto">
          <a:xfrm>
            <a:off x="5175671" y="2031532"/>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1" name="Rounded Rectangle 10"/>
          <p:cNvSpPr/>
          <p:nvPr/>
        </p:nvSpPr>
        <p:spPr bwMode="auto">
          <a:xfrm>
            <a:off x="257891" y="2700031"/>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2945212" y="4248340"/>
            <a:ext cx="2177612" cy="257843"/>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9149113" y="3680141"/>
            <a:ext cx="2700880" cy="128014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6070747" y="2150103"/>
            <a:ext cx="1283001"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2935427" y="2328806"/>
            <a:ext cx="990314" cy="168698"/>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ight Arrow 16"/>
          <p:cNvSpPr/>
          <p:nvPr/>
        </p:nvSpPr>
        <p:spPr bwMode="auto">
          <a:xfrm>
            <a:off x="8471913" y="3950858"/>
            <a:ext cx="585371" cy="665948"/>
          </a:xfrm>
          <a:prstGeom prst="rightArrow">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8" name="TextBox 17"/>
          <p:cNvSpPr txBox="1"/>
          <p:nvPr/>
        </p:nvSpPr>
        <p:spPr>
          <a:xfrm>
            <a:off x="5280237" y="5565841"/>
            <a:ext cx="36690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“Circle Collider 2D”</a:t>
            </a:r>
          </a:p>
        </p:txBody>
      </p:sp>
      <p:sp>
        <p:nvSpPr>
          <p:cNvPr id="19" name="TextBox 18"/>
          <p:cNvSpPr txBox="1"/>
          <p:nvPr/>
        </p:nvSpPr>
        <p:spPr>
          <a:xfrm>
            <a:off x="8778529" y="5521129"/>
            <a:ext cx="37973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“Circle Collider 2D”</a:t>
            </a:r>
          </a:p>
        </p:txBody>
      </p:sp>
    </p:spTree>
    <p:extLst>
      <p:ext uri="{BB962C8B-B14F-4D97-AF65-F5344CB8AC3E}">
        <p14:creationId xmlns:p14="http://schemas.microsoft.com/office/powerpoint/2010/main" val="66313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0929" y="1212849"/>
            <a:ext cx="7218805" cy="4948274"/>
          </a:xfrm>
          <a:prstGeom prst="rect">
            <a:avLst/>
          </a:prstGeom>
        </p:spPr>
      </p:pic>
      <p:sp>
        <p:nvSpPr>
          <p:cNvPr id="3" name="Title 2"/>
          <p:cNvSpPr>
            <a:spLocks noGrp="1"/>
          </p:cNvSpPr>
          <p:nvPr>
            <p:ph type="title"/>
          </p:nvPr>
        </p:nvSpPr>
        <p:spPr/>
        <p:txBody>
          <a:bodyPr/>
          <a:lstStyle/>
          <a:p>
            <a:r>
              <a:rPr lang="en-US" dirty="0" smtClean="0"/>
              <a:t>Set Gem Properties in Inspector</a:t>
            </a:r>
            <a:endParaRPr lang="en-US" dirty="0"/>
          </a:p>
        </p:txBody>
      </p:sp>
      <p:cxnSp>
        <p:nvCxnSpPr>
          <p:cNvPr id="15" name="Straight Arrow Connector 14"/>
          <p:cNvCxnSpPr>
            <a:stCxn id="11" idx="1"/>
          </p:cNvCxnSpPr>
          <p:nvPr/>
        </p:nvCxnSpPr>
        <p:spPr>
          <a:xfrm flipH="1">
            <a:off x="6399114" y="4221299"/>
            <a:ext cx="2014342" cy="68586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4384853" y="5004683"/>
            <a:ext cx="3402220" cy="229920"/>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8413456" y="3498024"/>
            <a:ext cx="1862818"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Enable </a:t>
            </a:r>
          </a:p>
          <a:p>
            <a:pPr>
              <a:lnSpc>
                <a:spcPct val="90000"/>
              </a:lnSpc>
              <a:spcAft>
                <a:spcPts val="600"/>
              </a:spcAft>
            </a:pPr>
            <a:r>
              <a:rPr lang="en-US" sz="2400" dirty="0" smtClean="0">
                <a:solidFill>
                  <a:srgbClr val="FF0000"/>
                </a:solidFill>
              </a:rPr>
              <a:t>“Is Trigger”</a:t>
            </a:r>
          </a:p>
          <a:p>
            <a:pPr>
              <a:lnSpc>
                <a:spcPct val="90000"/>
              </a:lnSpc>
              <a:spcAft>
                <a:spcPts val="600"/>
              </a:spcAft>
            </a:pPr>
            <a:r>
              <a:rPr lang="en-US" sz="2400" dirty="0" smtClean="0">
                <a:solidFill>
                  <a:srgbClr val="FF0000"/>
                </a:solidFill>
              </a:rPr>
              <a:t>Checkbox</a:t>
            </a:r>
          </a:p>
        </p:txBody>
      </p:sp>
      <p:sp>
        <p:nvSpPr>
          <p:cNvPr id="17" name="Rounded Rectangle 16"/>
          <p:cNvSpPr/>
          <p:nvPr/>
        </p:nvSpPr>
        <p:spPr bwMode="auto">
          <a:xfrm>
            <a:off x="4384853" y="4777408"/>
            <a:ext cx="1833384" cy="22727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a:stCxn id="19" idx="1"/>
          </p:cNvCxnSpPr>
          <p:nvPr/>
        </p:nvCxnSpPr>
        <p:spPr>
          <a:xfrm flipH="1" flipV="1">
            <a:off x="6399114" y="5354934"/>
            <a:ext cx="2014342" cy="31100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13456" y="5147332"/>
            <a:ext cx="243476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Update Radius </a:t>
            </a:r>
          </a:p>
          <a:p>
            <a:pPr>
              <a:lnSpc>
                <a:spcPct val="90000"/>
              </a:lnSpc>
              <a:spcAft>
                <a:spcPts val="600"/>
              </a:spcAft>
            </a:pPr>
            <a:r>
              <a:rPr lang="en-US" sz="2400" dirty="0" smtClean="0">
                <a:solidFill>
                  <a:srgbClr val="FF0000"/>
                </a:solidFill>
              </a:rPr>
              <a:t>to 0.23</a:t>
            </a:r>
          </a:p>
        </p:txBody>
      </p:sp>
    </p:spTree>
    <p:extLst>
      <p:ext uri="{BB962C8B-B14F-4D97-AF65-F5344CB8AC3E}">
        <p14:creationId xmlns:p14="http://schemas.microsoft.com/office/powerpoint/2010/main" val="3326579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929" y="1212849"/>
            <a:ext cx="9502802" cy="5301900"/>
          </a:xfrm>
          <a:prstGeom prst="rect">
            <a:avLst/>
          </a:prstGeom>
        </p:spPr>
      </p:pic>
      <p:sp>
        <p:nvSpPr>
          <p:cNvPr id="3" name="Title 2"/>
          <p:cNvSpPr>
            <a:spLocks noGrp="1"/>
          </p:cNvSpPr>
          <p:nvPr>
            <p:ph type="title"/>
          </p:nvPr>
        </p:nvSpPr>
        <p:spPr/>
        <p:txBody>
          <a:bodyPr/>
          <a:lstStyle/>
          <a:p>
            <a:r>
              <a:rPr lang="en-US" dirty="0" smtClean="0"/>
              <a:t>Create Gem Prefab</a:t>
            </a:r>
            <a:endParaRPr lang="en-US" dirty="0"/>
          </a:p>
        </p:txBody>
      </p:sp>
      <p:sp>
        <p:nvSpPr>
          <p:cNvPr id="12" name="Rounded Rectangle 11"/>
          <p:cNvSpPr/>
          <p:nvPr/>
        </p:nvSpPr>
        <p:spPr bwMode="auto">
          <a:xfrm>
            <a:off x="8778529" y="3040067"/>
            <a:ext cx="1225202"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9905747" y="4254492"/>
            <a:ext cx="2387448"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Drag “gem”</a:t>
            </a:r>
          </a:p>
          <a:p>
            <a:pPr>
              <a:lnSpc>
                <a:spcPct val="90000"/>
              </a:lnSpc>
              <a:spcAft>
                <a:spcPts val="600"/>
              </a:spcAft>
            </a:pPr>
            <a:r>
              <a:rPr lang="en-US" sz="2400" dirty="0" smtClean="0">
                <a:solidFill>
                  <a:srgbClr val="FF0000"/>
                </a:solidFill>
              </a:rPr>
              <a:t>from Hierarchy</a:t>
            </a:r>
          </a:p>
          <a:p>
            <a:pPr>
              <a:lnSpc>
                <a:spcPct val="90000"/>
              </a:lnSpc>
              <a:spcAft>
                <a:spcPts val="600"/>
              </a:spcAft>
            </a:pPr>
            <a:r>
              <a:rPr lang="en-US" sz="2400" dirty="0" smtClean="0">
                <a:solidFill>
                  <a:srgbClr val="FF0000"/>
                </a:solidFill>
              </a:rPr>
              <a:t>into Prefabs </a:t>
            </a:r>
          </a:p>
          <a:p>
            <a:pPr>
              <a:lnSpc>
                <a:spcPct val="90000"/>
              </a:lnSpc>
              <a:spcAft>
                <a:spcPts val="600"/>
              </a:spcAft>
            </a:pPr>
            <a:r>
              <a:rPr lang="en-US" sz="2400" dirty="0" smtClean="0">
                <a:solidFill>
                  <a:srgbClr val="FF0000"/>
                </a:solidFill>
              </a:rPr>
              <a:t>folder</a:t>
            </a:r>
          </a:p>
        </p:txBody>
      </p:sp>
      <p:cxnSp>
        <p:nvCxnSpPr>
          <p:cNvPr id="16" name="Curved Connector 15"/>
          <p:cNvCxnSpPr/>
          <p:nvPr/>
        </p:nvCxnSpPr>
        <p:spPr>
          <a:xfrm rot="10800000" flipV="1">
            <a:off x="1920607" y="3314384"/>
            <a:ext cx="7406557" cy="3017486"/>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631439" y="6240432"/>
            <a:ext cx="1225202" cy="274317"/>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2324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253" y="1212849"/>
            <a:ext cx="5991301" cy="5512423"/>
          </a:xfrm>
          <a:prstGeom prst="rect">
            <a:avLst/>
          </a:prstGeom>
        </p:spPr>
      </p:pic>
      <p:sp>
        <p:nvSpPr>
          <p:cNvPr id="3" name="Title 2"/>
          <p:cNvSpPr>
            <a:spLocks noGrp="1"/>
          </p:cNvSpPr>
          <p:nvPr>
            <p:ph type="title"/>
          </p:nvPr>
        </p:nvSpPr>
        <p:spPr/>
        <p:txBody>
          <a:bodyPr/>
          <a:lstStyle/>
          <a:p>
            <a:r>
              <a:rPr lang="en-US" dirty="0" smtClean="0"/>
              <a:t>Create More Gems From Prefab</a:t>
            </a:r>
            <a:endParaRPr lang="en-US" dirty="0"/>
          </a:p>
        </p:txBody>
      </p:sp>
      <p:sp>
        <p:nvSpPr>
          <p:cNvPr id="12" name="Rounded Rectangle 11"/>
          <p:cNvSpPr/>
          <p:nvPr/>
        </p:nvSpPr>
        <p:spPr bwMode="auto">
          <a:xfrm>
            <a:off x="1890481" y="5220194"/>
            <a:ext cx="1127391" cy="1294555"/>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6796655" y="2765752"/>
            <a:ext cx="2665281" cy="2674578"/>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Keep dragging</a:t>
            </a:r>
          </a:p>
          <a:p>
            <a:pPr>
              <a:lnSpc>
                <a:spcPct val="90000"/>
              </a:lnSpc>
              <a:spcAft>
                <a:spcPts val="600"/>
              </a:spcAft>
            </a:pPr>
            <a:r>
              <a:rPr lang="en-US" sz="2400" dirty="0" smtClean="0">
                <a:solidFill>
                  <a:srgbClr val="FF0000"/>
                </a:solidFill>
              </a:rPr>
              <a:t>the Prefab “gem”</a:t>
            </a:r>
          </a:p>
          <a:p>
            <a:pPr>
              <a:lnSpc>
                <a:spcPct val="90000"/>
              </a:lnSpc>
              <a:spcAft>
                <a:spcPts val="600"/>
              </a:spcAft>
            </a:pPr>
            <a:r>
              <a:rPr lang="en-US" sz="2400" dirty="0" smtClean="0">
                <a:solidFill>
                  <a:srgbClr val="FF0000"/>
                </a:solidFill>
              </a:rPr>
              <a:t>into the Scene</a:t>
            </a:r>
          </a:p>
          <a:p>
            <a:pPr>
              <a:lnSpc>
                <a:spcPct val="90000"/>
              </a:lnSpc>
              <a:spcAft>
                <a:spcPts val="600"/>
              </a:spcAft>
            </a:pPr>
            <a:r>
              <a:rPr lang="en-US" sz="2400" dirty="0" smtClean="0">
                <a:solidFill>
                  <a:srgbClr val="FF0000"/>
                </a:solidFill>
              </a:rPr>
              <a:t>multiple times,</a:t>
            </a:r>
          </a:p>
          <a:p>
            <a:pPr>
              <a:lnSpc>
                <a:spcPct val="90000"/>
              </a:lnSpc>
              <a:spcAft>
                <a:spcPts val="600"/>
              </a:spcAft>
            </a:pPr>
            <a:r>
              <a:rPr lang="en-US" sz="2400" dirty="0" smtClean="0">
                <a:solidFill>
                  <a:srgbClr val="FF0000"/>
                </a:solidFill>
              </a:rPr>
              <a:t>in different</a:t>
            </a:r>
          </a:p>
          <a:p>
            <a:pPr>
              <a:lnSpc>
                <a:spcPct val="90000"/>
              </a:lnSpc>
              <a:spcAft>
                <a:spcPts val="600"/>
              </a:spcAft>
            </a:pPr>
            <a:r>
              <a:rPr lang="en-US" sz="2400" dirty="0" smtClean="0">
                <a:solidFill>
                  <a:srgbClr val="FF0000"/>
                </a:solidFill>
              </a:rPr>
              <a:t>positions</a:t>
            </a:r>
          </a:p>
        </p:txBody>
      </p:sp>
      <p:cxnSp>
        <p:nvCxnSpPr>
          <p:cNvPr id="16" name="Curved Connector 15"/>
          <p:cNvCxnSpPr>
            <a:stCxn id="12" idx="0"/>
          </p:cNvCxnSpPr>
          <p:nvPr/>
        </p:nvCxnSpPr>
        <p:spPr>
          <a:xfrm rot="5400000" flipH="1" flipV="1">
            <a:off x="2039781" y="3454464"/>
            <a:ext cx="2180127" cy="1351334"/>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flipH="1" flipV="1">
            <a:off x="1748320" y="3471611"/>
            <a:ext cx="2454440" cy="1042724"/>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2" idx="0"/>
          </p:cNvCxnSpPr>
          <p:nvPr/>
        </p:nvCxnSpPr>
        <p:spPr>
          <a:xfrm rot="5400000" flipH="1" flipV="1">
            <a:off x="2247681" y="3078062"/>
            <a:ext cx="2348628" cy="1935637"/>
          </a:xfrm>
          <a:prstGeom prst="curvedConnector3">
            <a:avLst>
              <a:gd name="adj1" fmla="val 50000"/>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45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7650" y="1174422"/>
            <a:ext cx="10345265" cy="4899736"/>
          </a:xfrm>
          <a:prstGeom prst="rect">
            <a:avLst/>
          </a:prstGeom>
        </p:spPr>
      </p:pic>
      <p:sp>
        <p:nvSpPr>
          <p:cNvPr id="3" name="Title 2"/>
          <p:cNvSpPr>
            <a:spLocks noGrp="1"/>
          </p:cNvSpPr>
          <p:nvPr>
            <p:ph type="title"/>
          </p:nvPr>
        </p:nvSpPr>
        <p:spPr>
          <a:xfrm>
            <a:off x="274639" y="295274"/>
            <a:ext cx="4846330" cy="917575"/>
          </a:xfrm>
        </p:spPr>
        <p:txBody>
          <a:bodyPr/>
          <a:lstStyle/>
          <a:p>
            <a:r>
              <a:rPr lang="en-US" dirty="0" smtClean="0"/>
              <a:t>Run the Game!</a:t>
            </a:r>
            <a:endParaRPr lang="en-US" dirty="0"/>
          </a:p>
        </p:txBody>
      </p:sp>
      <p:sp>
        <p:nvSpPr>
          <p:cNvPr id="8" name="Rounded Rectangle 7"/>
          <p:cNvSpPr/>
          <p:nvPr/>
        </p:nvSpPr>
        <p:spPr bwMode="auto">
          <a:xfrm>
            <a:off x="8406588" y="1719071"/>
            <a:ext cx="364572" cy="365756"/>
          </a:xfrm>
          <a:prstGeom prst="round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9144285" y="521370"/>
            <a:ext cx="90313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Run</a:t>
            </a:r>
          </a:p>
        </p:txBody>
      </p:sp>
      <p:cxnSp>
        <p:nvCxnSpPr>
          <p:cNvPr id="10" name="Straight Arrow Connector 9"/>
          <p:cNvCxnSpPr/>
          <p:nvPr/>
        </p:nvCxnSpPr>
        <p:spPr>
          <a:xfrm flipH="1">
            <a:off x="8771160" y="1059188"/>
            <a:ext cx="620347" cy="627863"/>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4766" y="6099346"/>
            <a:ext cx="6695487"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rgbClr val="FF0000"/>
                </a:solidFill>
              </a:rPr>
              <a:t>What happens after the cat touches the gems?</a:t>
            </a:r>
          </a:p>
        </p:txBody>
      </p:sp>
    </p:spTree>
    <p:extLst>
      <p:ext uri="{BB962C8B-B14F-4D97-AF65-F5344CB8AC3E}">
        <p14:creationId xmlns:p14="http://schemas.microsoft.com/office/powerpoint/2010/main" val="36802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dcmitype/"/>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cbf749eb-5fb0-4c75-b7cd-eb7d18649fd5"/>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25164</TotalTime>
  <Words>846</Words>
  <Application>Microsoft Office PowerPoint</Application>
  <PresentationFormat>Custom</PresentationFormat>
  <Paragraphs>194</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Segoe UI</vt:lpstr>
      <vt:lpstr>Segoe UI Light</vt:lpstr>
      <vt:lpstr>Wingdings</vt:lpstr>
      <vt:lpstr>MSVID_White_16x9_2012-08-18</vt:lpstr>
      <vt:lpstr>Unity 2D: Step by Step, Part 5</vt:lpstr>
      <vt:lpstr>Adding Gems</vt:lpstr>
      <vt:lpstr>Drag Gem into Scene</vt:lpstr>
      <vt:lpstr>Set Sorting Layer</vt:lpstr>
      <vt:lpstr>Add a Circle Collider 2D Component</vt:lpstr>
      <vt:lpstr>Set Gem Properties in Inspector</vt:lpstr>
      <vt:lpstr>Create Gem Prefab</vt:lpstr>
      <vt:lpstr>Create More Gems From Prefab</vt:lpstr>
      <vt:lpstr>Run the Game!</vt:lpstr>
      <vt:lpstr>Fixing the Collisions</vt:lpstr>
      <vt:lpstr>Add Tag for Gem Prefab</vt:lpstr>
      <vt:lpstr>Enter New Tag Name for Gems</vt:lpstr>
      <vt:lpstr>Apply Tag for Gem Prefab</vt:lpstr>
      <vt:lpstr>Launch “CatController” Script</vt:lpstr>
      <vt:lpstr>Add New Instance Variable</vt:lpstr>
      <vt:lpstr>Add CollectGem() Method</vt:lpstr>
      <vt:lpstr>Update OnTriggerEnter2D() Method</vt:lpstr>
      <vt:lpstr>Run the Game!</vt:lpstr>
      <vt:lpstr>Preparing for Auto-Generation</vt:lpstr>
      <vt:lpstr>Reposition the Center Gem</vt:lpstr>
      <vt:lpstr>Reposition All the Gems</vt:lpstr>
      <vt:lpstr>Create Empty Game Object</vt:lpstr>
      <vt:lpstr>Center the Gem Group</vt:lpstr>
      <vt:lpstr>Drag All Gems into Gem Group</vt:lpstr>
      <vt:lpstr>Create Gem Group Prefab</vt:lpstr>
      <vt:lpstr>Remove Gems &amp; Lasers from Hierarchy</vt:lpstr>
      <vt:lpstr>Generating Gems and Lasers</vt:lpstr>
      <vt:lpstr>Launch “GeneratorScript” </vt:lpstr>
      <vt:lpstr>Add Instance Variables</vt:lpstr>
      <vt:lpstr>Add New Method AddObject()</vt:lpstr>
      <vt:lpstr>Add New Method to Generate Objects</vt:lpstr>
      <vt:lpstr>Wrap Up Method to Generate Objects</vt:lpstr>
      <vt:lpstr>Call Your New Method</vt:lpstr>
      <vt:lpstr>Initialize Script Parameters</vt:lpstr>
      <vt:lpstr>Verify Available Objects</vt:lpstr>
      <vt:lpstr>Run the Game!</vt:lpstr>
      <vt:lpstr>What’s Next?</vt:lpstr>
      <vt:lpstr>Up Next</vt:lpstr>
      <vt:lpstr>End of Part 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521</cp:revision>
  <dcterms:created xsi:type="dcterms:W3CDTF">2012-05-22T07:38:31Z</dcterms:created>
  <dcterms:modified xsi:type="dcterms:W3CDTF">2015-01-31T01:59:00Z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