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43"/>
  </p:notesMasterIdLst>
  <p:handoutMasterIdLst>
    <p:handoutMasterId r:id="rId44"/>
  </p:handoutMasterIdLst>
  <p:sldIdLst>
    <p:sldId id="256" r:id="rId5"/>
    <p:sldId id="298" r:id="rId6"/>
    <p:sldId id="304" r:id="rId7"/>
    <p:sldId id="331" r:id="rId8"/>
    <p:sldId id="322" r:id="rId9"/>
    <p:sldId id="321" r:id="rId10"/>
    <p:sldId id="326" r:id="rId11"/>
    <p:sldId id="327" r:id="rId12"/>
    <p:sldId id="332" r:id="rId13"/>
    <p:sldId id="307" r:id="rId14"/>
    <p:sldId id="328" r:id="rId15"/>
    <p:sldId id="310" r:id="rId16"/>
    <p:sldId id="308" r:id="rId17"/>
    <p:sldId id="309" r:id="rId18"/>
    <p:sldId id="311" r:id="rId19"/>
    <p:sldId id="333" r:id="rId20"/>
    <p:sldId id="338" r:id="rId21"/>
    <p:sldId id="339" r:id="rId22"/>
    <p:sldId id="342" r:id="rId23"/>
    <p:sldId id="340" r:id="rId24"/>
    <p:sldId id="314" r:id="rId25"/>
    <p:sldId id="334" r:id="rId26"/>
    <p:sldId id="336" r:id="rId27"/>
    <p:sldId id="337" r:id="rId28"/>
    <p:sldId id="346" r:id="rId29"/>
    <p:sldId id="341" r:id="rId30"/>
    <p:sldId id="318" r:id="rId31"/>
    <p:sldId id="324" r:id="rId32"/>
    <p:sldId id="316" r:id="rId33"/>
    <p:sldId id="317" r:id="rId34"/>
    <p:sldId id="315" r:id="rId35"/>
    <p:sldId id="323" r:id="rId36"/>
    <p:sldId id="325" r:id="rId37"/>
    <p:sldId id="343" r:id="rId38"/>
    <p:sldId id="344" r:id="rId39"/>
    <p:sldId id="345" r:id="rId40"/>
    <p:sldId id="330" r:id="rId41"/>
    <p:sldId id="296" r:id="rId42"/>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7">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9">
          <p15:clr>
            <a:srgbClr val="A4A3A4"/>
          </p15:clr>
        </p15:guide>
        <p15:guide id="6" orient="horz" pos="3643">
          <p15:clr>
            <a:srgbClr val="A4A3A4"/>
          </p15:clr>
        </p15:guide>
        <p15:guide id="7" orient="horz" pos="3067">
          <p15:clr>
            <a:srgbClr val="A4A3A4"/>
          </p15:clr>
        </p15:guide>
        <p15:guide id="8" orient="horz" pos="1915">
          <p15:clr>
            <a:srgbClr val="A4A3A4"/>
          </p15:clr>
        </p15:guide>
        <p15:guide id="9" pos="173">
          <p15:clr>
            <a:srgbClr val="A4A3A4"/>
          </p15:clr>
        </p15:guide>
        <p15:guide id="10" pos="1325">
          <p15:clr>
            <a:srgbClr val="A4A3A4"/>
          </p15:clr>
        </p15:guide>
        <p15:guide id="11" pos="7661">
          <p15:clr>
            <a:srgbClr val="A4A3A4"/>
          </p15:clr>
        </p15:guide>
        <p15:guide id="12" pos="749">
          <p15:clr>
            <a:srgbClr val="A4A3A4"/>
          </p15:clr>
        </p15:guide>
        <p15:guide id="13" pos="7085">
          <p15:clr>
            <a:srgbClr val="A4A3A4"/>
          </p15:clr>
        </p15:guide>
        <p15:guide id="14" pos="3629">
          <p15:clr>
            <a:srgbClr val="A4A3A4"/>
          </p15:clr>
        </p15:guide>
        <p15:guide id="15" pos="1901">
          <p15:clr>
            <a:srgbClr val="A4A3A4"/>
          </p15:clr>
        </p15:guide>
        <p15:guide id="16" pos="2477">
          <p15:clr>
            <a:srgbClr val="A4A3A4"/>
          </p15:clr>
        </p15:guide>
        <p15:guide id="17" pos="4205">
          <p15:clr>
            <a:srgbClr val="A4A3A4"/>
          </p15:clr>
        </p15:guide>
        <p15:guide id="18" pos="4781">
          <p15:clr>
            <a:srgbClr val="A4A3A4"/>
          </p15:clr>
        </p15:guide>
        <p15:guide id="19" pos="5357">
          <p15:clr>
            <a:srgbClr val="A4A3A4"/>
          </p15:clr>
        </p15:guide>
        <p15:guide id="20" pos="5933">
          <p15:clr>
            <a:srgbClr val="A4A3A4"/>
          </p15:clr>
        </p15:guide>
        <p15:guide id="21" pos="6509">
          <p15:clr>
            <a:srgbClr val="A4A3A4"/>
          </p15:clr>
        </p15:guide>
        <p15:guide id="22" pos="30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2" clrIdx="1"/>
  <p:cmAuthor id="2" name="Shahed Chowdhuri" initials="SC" lastIdx="0" clrIdx="2">
    <p:extLst>
      <p:ext uri="{19B8F6BF-5375-455C-9EA6-DF929625EA0E}">
        <p15:presenceInfo xmlns:p15="http://schemas.microsoft.com/office/powerpoint/2012/main" userId="S-1-5-21-124525095-708259637-1543119021-14262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07C10"/>
    <a:srgbClr val="333333"/>
    <a:srgbClr val="FFFFFF"/>
    <a:srgbClr val="442359"/>
    <a:srgbClr val="505050"/>
    <a:srgbClr val="00FFFF"/>
    <a:srgbClr val="CC00CC"/>
    <a:srgbClr val="5F5F5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45" autoAdjust="0"/>
    <p:restoredTop sz="70291" autoAdjust="0"/>
  </p:normalViewPr>
  <p:slideViewPr>
    <p:cSldViewPr>
      <p:cViewPr varScale="1">
        <p:scale>
          <a:sx n="47" d="100"/>
          <a:sy n="47" d="100"/>
        </p:scale>
        <p:origin x="1620" y="54"/>
      </p:cViewPr>
      <p:guideLst>
        <p:guide orient="horz" pos="187"/>
        <p:guide orient="horz" pos="763"/>
        <p:guide orient="horz" pos="1339"/>
        <p:guide orient="horz" pos="2491"/>
        <p:guide orient="horz" pos="4219"/>
        <p:guide orient="horz" pos="3643"/>
        <p:guide orient="horz" pos="3067"/>
        <p:guide orient="horz" pos="1915"/>
        <p:guide pos="173"/>
        <p:guide pos="1325"/>
        <p:guide pos="7661"/>
        <p:guide pos="749"/>
        <p:guide pos="7085"/>
        <p:guide pos="3629"/>
        <p:guide pos="1901"/>
        <p:guide pos="2477"/>
        <p:guide pos="4205"/>
        <p:guide pos="4781"/>
        <p:guide pos="5357"/>
        <p:guide pos="5933"/>
        <p:guide pos="6509"/>
        <p:guide pos="3053"/>
      </p:guideLst>
    </p:cSldViewPr>
  </p:slideViewPr>
  <p:notesTextViewPr>
    <p:cViewPr>
      <p:scale>
        <a:sx n="100" d="100"/>
        <a:sy n="100" d="100"/>
      </p:scale>
      <p:origin x="0" y="0"/>
    </p:cViewPr>
  </p:notesTextViewPr>
  <p:sorterViewPr>
    <p:cViewPr varScale="1">
      <p:scale>
        <a:sx n="1" d="1"/>
        <a:sy n="1" d="1"/>
      </p:scale>
      <p:origin x="0" y="0"/>
    </p:cViewPr>
  </p:sorterViewPr>
  <p:notesViewPr>
    <p:cSldViewPr showGuides="1">
      <p:cViewPr>
        <p:scale>
          <a:sx n="268" d="100"/>
          <a:sy n="268" d="100"/>
        </p:scale>
        <p:origin x="480" y="10614"/>
      </p:cViewPr>
      <p:guideLst>
        <p:guide orient="horz" pos="2880"/>
        <p:guide pos="2160"/>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5D72A2-E45E-4CBC-A327-92003FC03E4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2E715B1-F839-4A90-97CA-36FB28EBEABE}">
      <dgm:prSet phldrT="[Text]" custT="1"/>
      <dgm:spPr/>
      <dgm:t>
        <a:bodyPr/>
        <a:lstStyle/>
        <a:p>
          <a:r>
            <a:rPr lang="en-US" sz="2400" dirty="0" smtClean="0"/>
            <a:t>Introduction</a:t>
          </a:r>
          <a:endParaRPr lang="en-US" sz="2400" dirty="0"/>
        </a:p>
      </dgm:t>
    </dgm:pt>
    <dgm:pt modelId="{91F2E64C-688A-424B-AAE7-5FB23B23AFD9}" type="parTrans" cxnId="{22A85389-9B13-4F9F-8479-93B1E267843D}">
      <dgm:prSet/>
      <dgm:spPr/>
      <dgm:t>
        <a:bodyPr/>
        <a:lstStyle/>
        <a:p>
          <a:endParaRPr lang="en-US" sz="2400"/>
        </a:p>
      </dgm:t>
    </dgm:pt>
    <dgm:pt modelId="{8BF3C4E9-F523-4844-A02F-E2C5E7F72065}" type="sibTrans" cxnId="{22A85389-9B13-4F9F-8479-93B1E267843D}">
      <dgm:prSet/>
      <dgm:spPr/>
      <dgm:t>
        <a:bodyPr/>
        <a:lstStyle/>
        <a:p>
          <a:endParaRPr lang="en-US" sz="2400"/>
        </a:p>
      </dgm:t>
    </dgm:pt>
    <dgm:pt modelId="{D8099A2D-DFAF-4615-BA0D-8546DEE309E3}">
      <dgm:prSet phldrT="[Text]" custT="1"/>
      <dgm:spPr/>
      <dgm:t>
        <a:bodyPr/>
        <a:lstStyle/>
        <a:p>
          <a:r>
            <a:rPr lang="en-US" sz="2400" dirty="0" smtClean="0"/>
            <a:t>&gt; Creating a Mobile Service</a:t>
          </a:r>
        </a:p>
        <a:p>
          <a:r>
            <a:rPr lang="en-US" sz="2400" dirty="0" smtClean="0"/>
            <a:t>&gt; Consuming the Service</a:t>
          </a:r>
        </a:p>
        <a:p>
          <a:r>
            <a:rPr lang="en-US" sz="2400" dirty="0" smtClean="0"/>
            <a:t>&gt; Publishing the Service</a:t>
          </a:r>
          <a:endParaRPr lang="en-US" sz="2400" dirty="0"/>
        </a:p>
      </dgm:t>
    </dgm:pt>
    <dgm:pt modelId="{30386CE3-AE7E-4C5A-9BB5-66A3E7C60BAC}" type="parTrans" cxnId="{0758E472-2A50-4F28-8359-BB1A3FFD253D}">
      <dgm:prSet/>
      <dgm:spPr/>
      <dgm:t>
        <a:bodyPr/>
        <a:lstStyle/>
        <a:p>
          <a:endParaRPr lang="en-US" sz="2400"/>
        </a:p>
      </dgm:t>
    </dgm:pt>
    <dgm:pt modelId="{DC94E327-0C06-4351-8B48-39AA96510069}" type="sibTrans" cxnId="{0758E472-2A50-4F28-8359-BB1A3FFD253D}">
      <dgm:prSet/>
      <dgm:spPr/>
      <dgm:t>
        <a:bodyPr/>
        <a:lstStyle/>
        <a:p>
          <a:endParaRPr lang="en-US" sz="2400"/>
        </a:p>
      </dgm:t>
    </dgm:pt>
    <dgm:pt modelId="{96238AB0-3E60-4345-A8BB-5DC959EB425D}">
      <dgm:prSet phldrT="[Text]" custT="1"/>
      <dgm:spPr/>
      <dgm:t>
        <a:bodyPr/>
        <a:lstStyle/>
        <a:p>
          <a:r>
            <a:rPr lang="en-US" sz="2400" dirty="0" smtClean="0"/>
            <a:t>Q&amp;A</a:t>
          </a:r>
          <a:endParaRPr lang="en-US" sz="2400" dirty="0"/>
        </a:p>
      </dgm:t>
    </dgm:pt>
    <dgm:pt modelId="{CEDA0CA6-DF7D-4AF7-AB8F-B61ECB5E31E4}" type="parTrans" cxnId="{64236E48-E02A-49F5-A481-952B03534C6E}">
      <dgm:prSet/>
      <dgm:spPr/>
      <dgm:t>
        <a:bodyPr/>
        <a:lstStyle/>
        <a:p>
          <a:endParaRPr lang="en-US" sz="2400"/>
        </a:p>
      </dgm:t>
    </dgm:pt>
    <dgm:pt modelId="{3D85558E-AF47-42E9-8ADA-599D71F08C07}" type="sibTrans" cxnId="{64236E48-E02A-49F5-A481-952B03534C6E}">
      <dgm:prSet/>
      <dgm:spPr/>
      <dgm:t>
        <a:bodyPr/>
        <a:lstStyle/>
        <a:p>
          <a:endParaRPr lang="en-US" sz="2400"/>
        </a:p>
      </dgm:t>
    </dgm:pt>
    <dgm:pt modelId="{33873E8C-2839-494D-888B-2D6045555E23}" type="pres">
      <dgm:prSet presAssocID="{A85D72A2-E45E-4CBC-A327-92003FC03E48}" presName="Name0" presStyleCnt="0">
        <dgm:presLayoutVars>
          <dgm:chMax val="7"/>
          <dgm:chPref val="7"/>
          <dgm:dir/>
        </dgm:presLayoutVars>
      </dgm:prSet>
      <dgm:spPr/>
      <dgm:t>
        <a:bodyPr/>
        <a:lstStyle/>
        <a:p>
          <a:endParaRPr lang="en-US"/>
        </a:p>
      </dgm:t>
    </dgm:pt>
    <dgm:pt modelId="{D59E550D-D540-47A2-AD11-29F1227ADA12}" type="pres">
      <dgm:prSet presAssocID="{A85D72A2-E45E-4CBC-A327-92003FC03E48}" presName="Name1" presStyleCnt="0"/>
      <dgm:spPr/>
    </dgm:pt>
    <dgm:pt modelId="{2B945AF4-EBAD-4BCF-A053-8CAC79D97DB0}" type="pres">
      <dgm:prSet presAssocID="{A85D72A2-E45E-4CBC-A327-92003FC03E48}" presName="cycle" presStyleCnt="0"/>
      <dgm:spPr/>
    </dgm:pt>
    <dgm:pt modelId="{35404107-AD22-4C43-A8C0-048C8CA28C68}" type="pres">
      <dgm:prSet presAssocID="{A85D72A2-E45E-4CBC-A327-92003FC03E48}" presName="srcNode" presStyleLbl="node1" presStyleIdx="0" presStyleCnt="3"/>
      <dgm:spPr/>
    </dgm:pt>
    <dgm:pt modelId="{8A181E3F-A5E6-42EC-B617-38C9DB2D11F2}" type="pres">
      <dgm:prSet presAssocID="{A85D72A2-E45E-4CBC-A327-92003FC03E48}" presName="conn" presStyleLbl="parChTrans1D2" presStyleIdx="0" presStyleCnt="1"/>
      <dgm:spPr/>
      <dgm:t>
        <a:bodyPr/>
        <a:lstStyle/>
        <a:p>
          <a:endParaRPr lang="en-US"/>
        </a:p>
      </dgm:t>
    </dgm:pt>
    <dgm:pt modelId="{DDB94675-9A40-4FB4-A0BA-6E33CFF76253}" type="pres">
      <dgm:prSet presAssocID="{A85D72A2-E45E-4CBC-A327-92003FC03E48}" presName="extraNode" presStyleLbl="node1" presStyleIdx="0" presStyleCnt="3"/>
      <dgm:spPr/>
    </dgm:pt>
    <dgm:pt modelId="{66352355-C448-46B8-8708-0C0B4FA6D1EF}" type="pres">
      <dgm:prSet presAssocID="{A85D72A2-E45E-4CBC-A327-92003FC03E48}" presName="dstNode" presStyleLbl="node1" presStyleIdx="0" presStyleCnt="3"/>
      <dgm:spPr/>
    </dgm:pt>
    <dgm:pt modelId="{41C0712D-6230-42F5-8134-6AA77C571944}" type="pres">
      <dgm:prSet presAssocID="{E2E715B1-F839-4A90-97CA-36FB28EBEABE}" presName="text_1" presStyleLbl="node1" presStyleIdx="0" presStyleCnt="3">
        <dgm:presLayoutVars>
          <dgm:bulletEnabled val="1"/>
        </dgm:presLayoutVars>
      </dgm:prSet>
      <dgm:spPr/>
      <dgm:t>
        <a:bodyPr/>
        <a:lstStyle/>
        <a:p>
          <a:endParaRPr lang="en-US"/>
        </a:p>
      </dgm:t>
    </dgm:pt>
    <dgm:pt modelId="{D38834FE-0550-4E19-A777-696F868F313F}" type="pres">
      <dgm:prSet presAssocID="{E2E715B1-F839-4A90-97CA-36FB28EBEABE}" presName="accent_1" presStyleCnt="0"/>
      <dgm:spPr/>
    </dgm:pt>
    <dgm:pt modelId="{62AF6F62-0EC8-4091-A054-8417D73400FD}" type="pres">
      <dgm:prSet presAssocID="{E2E715B1-F839-4A90-97CA-36FB28EBEABE}" presName="accentRepeatNode" presStyleLbl="solidFgAcc1" presStyleIdx="0" presStyleCnt="3"/>
      <dgm:spPr/>
    </dgm:pt>
    <dgm:pt modelId="{F4D9450E-B429-4F4B-8D51-12EDAE993C6E}" type="pres">
      <dgm:prSet presAssocID="{D8099A2D-DFAF-4615-BA0D-8546DEE309E3}" presName="text_2" presStyleLbl="node1" presStyleIdx="1" presStyleCnt="3" custScaleY="192842">
        <dgm:presLayoutVars>
          <dgm:bulletEnabled val="1"/>
        </dgm:presLayoutVars>
      </dgm:prSet>
      <dgm:spPr/>
      <dgm:t>
        <a:bodyPr/>
        <a:lstStyle/>
        <a:p>
          <a:endParaRPr lang="en-US"/>
        </a:p>
      </dgm:t>
    </dgm:pt>
    <dgm:pt modelId="{31740FF1-553D-4F29-96E7-2814DB57E2A1}" type="pres">
      <dgm:prSet presAssocID="{D8099A2D-DFAF-4615-BA0D-8546DEE309E3}" presName="accent_2" presStyleCnt="0"/>
      <dgm:spPr/>
    </dgm:pt>
    <dgm:pt modelId="{C95EA77B-C461-4AE5-ACC6-E2281CC000F5}" type="pres">
      <dgm:prSet presAssocID="{D8099A2D-DFAF-4615-BA0D-8546DEE309E3}" presName="accentRepeatNode" presStyleLbl="solidFgAcc1" presStyleIdx="1" presStyleCnt="3"/>
      <dgm:spPr/>
    </dgm:pt>
    <dgm:pt modelId="{6B747725-816F-497E-AD1A-3B239F472931}" type="pres">
      <dgm:prSet presAssocID="{96238AB0-3E60-4345-A8BB-5DC959EB425D}" presName="text_3" presStyleLbl="node1" presStyleIdx="2" presStyleCnt="3">
        <dgm:presLayoutVars>
          <dgm:bulletEnabled val="1"/>
        </dgm:presLayoutVars>
      </dgm:prSet>
      <dgm:spPr/>
      <dgm:t>
        <a:bodyPr/>
        <a:lstStyle/>
        <a:p>
          <a:endParaRPr lang="en-US"/>
        </a:p>
      </dgm:t>
    </dgm:pt>
    <dgm:pt modelId="{0E9D947C-13F2-4239-B168-E36A53AC6625}" type="pres">
      <dgm:prSet presAssocID="{96238AB0-3E60-4345-A8BB-5DC959EB425D}" presName="accent_3" presStyleCnt="0"/>
      <dgm:spPr/>
    </dgm:pt>
    <dgm:pt modelId="{C3CB0320-12E1-4B2A-B8B7-A5C11D3F23D7}" type="pres">
      <dgm:prSet presAssocID="{96238AB0-3E60-4345-A8BB-5DC959EB425D}" presName="accentRepeatNode" presStyleLbl="solidFgAcc1" presStyleIdx="2" presStyleCnt="3"/>
      <dgm:spPr/>
    </dgm:pt>
  </dgm:ptLst>
  <dgm:cxnLst>
    <dgm:cxn modelId="{43422707-9229-47AE-9F85-55A4D6F4C292}" type="presOf" srcId="{A85D72A2-E45E-4CBC-A327-92003FC03E48}" destId="{33873E8C-2839-494D-888B-2D6045555E23}" srcOrd="0" destOrd="0" presId="urn:microsoft.com/office/officeart/2008/layout/VerticalCurvedList"/>
    <dgm:cxn modelId="{64236E48-E02A-49F5-A481-952B03534C6E}" srcId="{A85D72A2-E45E-4CBC-A327-92003FC03E48}" destId="{96238AB0-3E60-4345-A8BB-5DC959EB425D}" srcOrd="2" destOrd="0" parTransId="{CEDA0CA6-DF7D-4AF7-AB8F-B61ECB5E31E4}" sibTransId="{3D85558E-AF47-42E9-8ADA-599D71F08C07}"/>
    <dgm:cxn modelId="{9CB585F6-67F2-4502-A289-852709E4FE0A}" type="presOf" srcId="{E2E715B1-F839-4A90-97CA-36FB28EBEABE}" destId="{41C0712D-6230-42F5-8134-6AA77C571944}" srcOrd="0" destOrd="0" presId="urn:microsoft.com/office/officeart/2008/layout/VerticalCurvedList"/>
    <dgm:cxn modelId="{07913A54-349F-4AD9-B052-150A7F381A0F}" type="presOf" srcId="{8BF3C4E9-F523-4844-A02F-E2C5E7F72065}" destId="{8A181E3F-A5E6-42EC-B617-38C9DB2D11F2}" srcOrd="0" destOrd="0" presId="urn:microsoft.com/office/officeart/2008/layout/VerticalCurvedList"/>
    <dgm:cxn modelId="{1DDEBA7F-71E5-4D81-8FD7-D14A1780AFE1}" type="presOf" srcId="{96238AB0-3E60-4345-A8BB-5DC959EB425D}" destId="{6B747725-816F-497E-AD1A-3B239F472931}" srcOrd="0" destOrd="0" presId="urn:microsoft.com/office/officeart/2008/layout/VerticalCurvedList"/>
    <dgm:cxn modelId="{22A85389-9B13-4F9F-8479-93B1E267843D}" srcId="{A85D72A2-E45E-4CBC-A327-92003FC03E48}" destId="{E2E715B1-F839-4A90-97CA-36FB28EBEABE}" srcOrd="0" destOrd="0" parTransId="{91F2E64C-688A-424B-AAE7-5FB23B23AFD9}" sibTransId="{8BF3C4E9-F523-4844-A02F-E2C5E7F72065}"/>
    <dgm:cxn modelId="{B8C21F10-2688-4991-87F5-07B59583E397}" type="presOf" srcId="{D8099A2D-DFAF-4615-BA0D-8546DEE309E3}" destId="{F4D9450E-B429-4F4B-8D51-12EDAE993C6E}" srcOrd="0" destOrd="0" presId="urn:microsoft.com/office/officeart/2008/layout/VerticalCurvedList"/>
    <dgm:cxn modelId="{0758E472-2A50-4F28-8359-BB1A3FFD253D}" srcId="{A85D72A2-E45E-4CBC-A327-92003FC03E48}" destId="{D8099A2D-DFAF-4615-BA0D-8546DEE309E3}" srcOrd="1" destOrd="0" parTransId="{30386CE3-AE7E-4C5A-9BB5-66A3E7C60BAC}" sibTransId="{DC94E327-0C06-4351-8B48-39AA96510069}"/>
    <dgm:cxn modelId="{F3A36F00-ABB8-40C5-8809-C269369F87E1}" type="presParOf" srcId="{33873E8C-2839-494D-888B-2D6045555E23}" destId="{D59E550D-D540-47A2-AD11-29F1227ADA12}" srcOrd="0" destOrd="0" presId="urn:microsoft.com/office/officeart/2008/layout/VerticalCurvedList"/>
    <dgm:cxn modelId="{4E476C4F-DC3B-41CE-A332-36825B0F5026}" type="presParOf" srcId="{D59E550D-D540-47A2-AD11-29F1227ADA12}" destId="{2B945AF4-EBAD-4BCF-A053-8CAC79D97DB0}" srcOrd="0" destOrd="0" presId="urn:microsoft.com/office/officeart/2008/layout/VerticalCurvedList"/>
    <dgm:cxn modelId="{70D06BBE-70C4-4FCF-9679-79280BE8A135}" type="presParOf" srcId="{2B945AF4-EBAD-4BCF-A053-8CAC79D97DB0}" destId="{35404107-AD22-4C43-A8C0-048C8CA28C68}" srcOrd="0" destOrd="0" presId="urn:microsoft.com/office/officeart/2008/layout/VerticalCurvedList"/>
    <dgm:cxn modelId="{48B9300F-23F8-471E-A9B4-58CC8F3A11D2}" type="presParOf" srcId="{2B945AF4-EBAD-4BCF-A053-8CAC79D97DB0}" destId="{8A181E3F-A5E6-42EC-B617-38C9DB2D11F2}" srcOrd="1" destOrd="0" presId="urn:microsoft.com/office/officeart/2008/layout/VerticalCurvedList"/>
    <dgm:cxn modelId="{288A9071-2D45-4371-8F3E-C91C50244CB6}" type="presParOf" srcId="{2B945AF4-EBAD-4BCF-A053-8CAC79D97DB0}" destId="{DDB94675-9A40-4FB4-A0BA-6E33CFF76253}" srcOrd="2" destOrd="0" presId="urn:microsoft.com/office/officeart/2008/layout/VerticalCurvedList"/>
    <dgm:cxn modelId="{A9E7BB27-B76E-40DC-A56F-AD5493F248BE}" type="presParOf" srcId="{2B945AF4-EBAD-4BCF-A053-8CAC79D97DB0}" destId="{66352355-C448-46B8-8708-0C0B4FA6D1EF}" srcOrd="3" destOrd="0" presId="urn:microsoft.com/office/officeart/2008/layout/VerticalCurvedList"/>
    <dgm:cxn modelId="{2254F741-DD67-468E-820F-7267918753C5}" type="presParOf" srcId="{D59E550D-D540-47A2-AD11-29F1227ADA12}" destId="{41C0712D-6230-42F5-8134-6AA77C571944}" srcOrd="1" destOrd="0" presId="urn:microsoft.com/office/officeart/2008/layout/VerticalCurvedList"/>
    <dgm:cxn modelId="{59D2973D-3327-47E2-961C-5FA7C648899B}" type="presParOf" srcId="{D59E550D-D540-47A2-AD11-29F1227ADA12}" destId="{D38834FE-0550-4E19-A777-696F868F313F}" srcOrd="2" destOrd="0" presId="urn:microsoft.com/office/officeart/2008/layout/VerticalCurvedList"/>
    <dgm:cxn modelId="{751284FE-2B7A-4272-847A-29F20DE82D93}" type="presParOf" srcId="{D38834FE-0550-4E19-A777-696F868F313F}" destId="{62AF6F62-0EC8-4091-A054-8417D73400FD}" srcOrd="0" destOrd="0" presId="urn:microsoft.com/office/officeart/2008/layout/VerticalCurvedList"/>
    <dgm:cxn modelId="{BD00448B-DE22-463F-AFE9-79E8D9798CB6}" type="presParOf" srcId="{D59E550D-D540-47A2-AD11-29F1227ADA12}" destId="{F4D9450E-B429-4F4B-8D51-12EDAE993C6E}" srcOrd="3" destOrd="0" presId="urn:microsoft.com/office/officeart/2008/layout/VerticalCurvedList"/>
    <dgm:cxn modelId="{A04E3FA0-B83F-4704-B36A-E607CAA6FEDB}" type="presParOf" srcId="{D59E550D-D540-47A2-AD11-29F1227ADA12}" destId="{31740FF1-553D-4F29-96E7-2814DB57E2A1}" srcOrd="4" destOrd="0" presId="urn:microsoft.com/office/officeart/2008/layout/VerticalCurvedList"/>
    <dgm:cxn modelId="{7FA89A1F-40C5-49B7-8F3C-EC5CA5392472}" type="presParOf" srcId="{31740FF1-553D-4F29-96E7-2814DB57E2A1}" destId="{C95EA77B-C461-4AE5-ACC6-E2281CC000F5}" srcOrd="0" destOrd="0" presId="urn:microsoft.com/office/officeart/2008/layout/VerticalCurvedList"/>
    <dgm:cxn modelId="{90FB3558-9BF2-40FB-8DF9-81D96FE5C19B}" type="presParOf" srcId="{D59E550D-D540-47A2-AD11-29F1227ADA12}" destId="{6B747725-816F-497E-AD1A-3B239F472931}" srcOrd="5" destOrd="0" presId="urn:microsoft.com/office/officeart/2008/layout/VerticalCurvedList"/>
    <dgm:cxn modelId="{D24557CB-4298-4105-A0A6-6CAB581F224D}" type="presParOf" srcId="{D59E550D-D540-47A2-AD11-29F1227ADA12}" destId="{0E9D947C-13F2-4239-B168-E36A53AC6625}" srcOrd="6" destOrd="0" presId="urn:microsoft.com/office/officeart/2008/layout/VerticalCurvedList"/>
    <dgm:cxn modelId="{46153DEE-0F65-42FA-AC5E-482F11449A01}" type="presParOf" srcId="{0E9D947C-13F2-4239-B168-E36A53AC6625}" destId="{C3CB0320-12E1-4B2A-B8B7-A5C11D3F23D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81E3F-A5E6-42EC-B617-38C9DB2D11F2}">
      <dsp:nvSpPr>
        <dsp:cNvPr id="0" name=""/>
        <dsp:cNvSpPr/>
      </dsp:nvSpPr>
      <dsp:spPr>
        <a:xfrm>
          <a:off x="-4475207" y="-686297"/>
          <a:ext cx="5331300" cy="5331300"/>
        </a:xfrm>
        <a:prstGeom prst="blockArc">
          <a:avLst>
            <a:gd name="adj1" fmla="val 18900000"/>
            <a:gd name="adj2" fmla="val 2700000"/>
            <a:gd name="adj3" fmla="val 405"/>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C0712D-6230-42F5-8134-6AA77C571944}">
      <dsp:nvSpPr>
        <dsp:cNvPr id="0" name=""/>
        <dsp:cNvSpPr/>
      </dsp:nvSpPr>
      <dsp:spPr>
        <a:xfrm>
          <a:off x="550574" y="395870"/>
          <a:ext cx="5870694" cy="791741"/>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Introduction</a:t>
          </a:r>
          <a:endParaRPr lang="en-US" sz="2400" kern="1200" dirty="0"/>
        </a:p>
      </dsp:txBody>
      <dsp:txXfrm>
        <a:off x="550574" y="395870"/>
        <a:ext cx="5870694" cy="791741"/>
      </dsp:txXfrm>
    </dsp:sp>
    <dsp:sp modelId="{62AF6F62-0EC8-4091-A054-8417D73400FD}">
      <dsp:nvSpPr>
        <dsp:cNvPr id="0" name=""/>
        <dsp:cNvSpPr/>
      </dsp:nvSpPr>
      <dsp:spPr>
        <a:xfrm>
          <a:off x="55736" y="296902"/>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D9450E-B429-4F4B-8D51-12EDAE993C6E}">
      <dsp:nvSpPr>
        <dsp:cNvPr id="0" name=""/>
        <dsp:cNvSpPr/>
      </dsp:nvSpPr>
      <dsp:spPr>
        <a:xfrm>
          <a:off x="838372" y="1215948"/>
          <a:ext cx="5582896" cy="1526809"/>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&gt; Creating a Mobile Service</a:t>
          </a:r>
        </a:p>
        <a:p>
          <a:pPr lvl="0" algn="l" defTabSz="1066800">
            <a:lnSpc>
              <a:spcPct val="90000"/>
            </a:lnSpc>
            <a:spcBef>
              <a:spcPct val="0"/>
            </a:spcBef>
            <a:spcAft>
              <a:spcPct val="35000"/>
            </a:spcAft>
          </a:pPr>
          <a:r>
            <a:rPr lang="en-US" sz="2400" kern="1200" dirty="0" smtClean="0"/>
            <a:t>&gt; Consuming the Service</a:t>
          </a:r>
        </a:p>
        <a:p>
          <a:pPr lvl="0" algn="l" defTabSz="1066800">
            <a:lnSpc>
              <a:spcPct val="90000"/>
            </a:lnSpc>
            <a:spcBef>
              <a:spcPct val="0"/>
            </a:spcBef>
            <a:spcAft>
              <a:spcPct val="35000"/>
            </a:spcAft>
          </a:pPr>
          <a:r>
            <a:rPr lang="en-US" sz="2400" kern="1200" dirty="0" smtClean="0"/>
            <a:t>&gt; Publishing the Service</a:t>
          </a:r>
          <a:endParaRPr lang="en-US" sz="2400" kern="1200" dirty="0"/>
        </a:p>
      </dsp:txBody>
      <dsp:txXfrm>
        <a:off x="838372" y="1215948"/>
        <a:ext cx="5582896" cy="1526809"/>
      </dsp:txXfrm>
    </dsp:sp>
    <dsp:sp modelId="{C95EA77B-C461-4AE5-ACC6-E2281CC000F5}">
      <dsp:nvSpPr>
        <dsp:cNvPr id="0" name=""/>
        <dsp:cNvSpPr/>
      </dsp:nvSpPr>
      <dsp:spPr>
        <a:xfrm>
          <a:off x="343534" y="1484514"/>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747725-816F-497E-AD1A-3B239F472931}">
      <dsp:nvSpPr>
        <dsp:cNvPr id="0" name=""/>
        <dsp:cNvSpPr/>
      </dsp:nvSpPr>
      <dsp:spPr>
        <a:xfrm>
          <a:off x="550574" y="2771094"/>
          <a:ext cx="5870694" cy="791741"/>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Q&amp;A</a:t>
          </a:r>
          <a:endParaRPr lang="en-US" sz="2400" kern="1200" dirty="0"/>
        </a:p>
      </dsp:txBody>
      <dsp:txXfrm>
        <a:off x="550574" y="2771094"/>
        <a:ext cx="5870694" cy="791741"/>
      </dsp:txXfrm>
    </dsp:sp>
    <dsp:sp modelId="{C3CB0320-12E1-4B2A-B8B7-A5C11D3F23D7}">
      <dsp:nvSpPr>
        <dsp:cNvPr id="0" name=""/>
        <dsp:cNvSpPr/>
      </dsp:nvSpPr>
      <dsp:spPr>
        <a:xfrm>
          <a:off x="55736" y="2672126"/>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2/5/2015</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2/5/2015</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azure.microsoft.com/en-us/documentation/articles/mobile-services-dotnet-backend-windows-store-dotnet-get-started/"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Title Page</a:t>
            </a:r>
            <a:r>
              <a:rPr lang="en-US" smtClean="0"/>
              <a:t>: </a:t>
            </a:r>
            <a:r>
              <a:rPr lang="en-US" sz="900" b="1" smtClean="0"/>
              <a:t>Azure Mobile Services in the Cloud</a:t>
            </a:r>
            <a:r>
              <a:rPr lang="en-US" sz="900" b="1" dirty="0" smtClean="0"/>
              <a:t/>
            </a:r>
            <a:br>
              <a:rPr lang="en-US" sz="900" b="1" dirty="0" smtClean="0"/>
            </a:br>
            <a:r>
              <a:rPr lang="en-US" sz="900" dirty="0" smtClean="0"/>
              <a:t>Windows </a:t>
            </a:r>
            <a:r>
              <a:rPr lang="en-US" sz="900" dirty="0" smtClean="0">
                <a:sym typeface="Wingdings" panose="05000000000000000000" pitchFamily="2" charset="2"/>
              </a:rPr>
              <a:t></a:t>
            </a:r>
            <a:r>
              <a:rPr lang="en-US" sz="900" dirty="0" smtClean="0"/>
              <a:t> Windows Phone </a:t>
            </a:r>
            <a:r>
              <a:rPr lang="en-US" sz="900" dirty="0" smtClean="0">
                <a:sym typeface="Wingdings" panose="05000000000000000000" pitchFamily="2" charset="2"/>
              </a:rPr>
              <a:t></a:t>
            </a:r>
            <a:r>
              <a:rPr lang="en-US" sz="900" dirty="0" smtClean="0"/>
              <a:t> Azure </a:t>
            </a:r>
            <a:r>
              <a:rPr lang="en-US" sz="900" dirty="0" smtClean="0">
                <a:sym typeface="Wingdings" panose="05000000000000000000" pitchFamily="2" charset="2"/>
              </a:rPr>
              <a:t></a:t>
            </a:r>
            <a:r>
              <a:rPr lang="en-US" sz="900" dirty="0" smtClean="0"/>
              <a:t> … and more!</a:t>
            </a:r>
          </a:p>
          <a:p>
            <a:pPr algn="l"/>
            <a:endParaRPr lang="en-US" sz="900" dirty="0" smtClean="0"/>
          </a:p>
          <a:p>
            <a:endParaRPr lang="en-US" dirty="0" smtClean="0"/>
          </a:p>
          <a:p>
            <a:r>
              <a:rPr lang="en-US" dirty="0" smtClean="0"/>
              <a:t>By Shahed Chowdhuri</a:t>
            </a:r>
          </a:p>
          <a:p>
            <a:r>
              <a:rPr lang="en-US" dirty="0" smtClean="0"/>
              <a:t>Sr. Technical Evangelist</a:t>
            </a:r>
          </a:p>
          <a:p>
            <a:endParaRPr lang="en-US" dirty="0" smtClean="0"/>
          </a:p>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Blog: </a:t>
            </a:r>
            <a:r>
              <a:rPr lang="en-US" sz="900" dirty="0" smtClean="0"/>
              <a:t>WakeUpAndCode.com</a:t>
            </a:r>
          </a:p>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Twitter: </a:t>
            </a:r>
            <a:r>
              <a:rPr lang="en-US" sz="900" dirty="0" smtClean="0"/>
              <a:t>@shahedC</a:t>
            </a:r>
          </a:p>
          <a:p>
            <a:endParaRPr lang="en-US" dirty="0" smtClean="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00FC27B-EF30-4BEC-8634-1F2CC4616093}" type="datetime1">
              <a:rPr lang="en-US" smtClean="0"/>
              <a:t>2/5/2015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4243425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Getting Started</a:t>
            </a:r>
          </a:p>
          <a:p>
            <a:endParaRPr lang="en-US" smtClean="0"/>
          </a:p>
          <a:p>
            <a:pPr marL="0" marR="0" indent="0" algn="l" defTabSz="932742" rtl="0" eaLnBrk="1" fontAlgn="auto" latinLnBrk="0" hangingPunct="1">
              <a:lnSpc>
                <a:spcPct val="90000"/>
              </a:lnSpc>
              <a:spcBef>
                <a:spcPts val="0"/>
              </a:spcBef>
              <a:spcAft>
                <a:spcPts val="340"/>
              </a:spcAft>
              <a:buClrTx/>
              <a:buSzTx/>
              <a:buFontTx/>
              <a:buNone/>
              <a:tabLst/>
              <a:defRPr/>
            </a:pPr>
            <a:r>
              <a:rPr lang="en-US" sz="900" smtClean="0"/>
              <a:t>Link: </a:t>
            </a:r>
            <a:r>
              <a:rPr lang="en-US" sz="900" smtClean="0">
                <a:hlinkClick r:id="rId3"/>
              </a:rPr>
              <a:t>http://azure.microsoft.com/en-us/documentation/articles/mobile-services-dotnet-backend-windows-store-dotnet-get-started/</a:t>
            </a:r>
            <a:r>
              <a:rPr lang="en-US" sz="900" smtClean="0"/>
              <a:t> </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C200E19-B357-4480-AB20-EA79BC9C6124}" type="datetime1">
              <a:rPr lang="en-US" smtClean="0"/>
              <a:t>2/5/2015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4268820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Create a Mobile Service</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A88C3D6-E488-418D-A2D5-2B29451301EC}" type="datetime1">
              <a:rPr lang="en-US" smtClean="0"/>
              <a:t>2/5/2015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2855269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Specify Mobile Service Details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93ED2CD-0494-499E-88D6-D308CB666E3C}" type="datetime1">
              <a:rPr lang="en-US" smtClean="0"/>
              <a:t>2/5/2015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569641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Specify Database Settings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583480F-4B5A-4891-8D80-EAA89B1D2742}" type="datetime1">
              <a:rPr lang="en-US" smtClean="0"/>
              <a:t>2/5/2015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3758480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Verify Status of Mobile Service</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538B686-27AD-4F97-82C1-3FE024FC2D32}" type="datetime1">
              <a:rPr lang="en-US" smtClean="0"/>
              <a:t>2/5/2015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302479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Get Tools &amp; Download Your Solution</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E151101-9A74-457D-A739-DA951EA00DE6}" type="datetime1">
              <a:rPr lang="en-US" smtClean="0"/>
              <a:t>2/5/2015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3666715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Consuming the Service</a:t>
            </a:r>
            <a:endParaRPr lang="en-US" b="1"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C360B1C-2C2B-4D90-AFA9-BFF573BB4670}" type="datetime1">
              <a:rPr lang="en-US" smtClean="0"/>
              <a:t>2/5/2015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9303560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smtClean="0"/>
              <a:t>Build Your Solution </a:t>
            </a:r>
            <a:r>
              <a:rPr lang="en-US" sz="900" smtClean="0"/>
              <a:t>(update NuGet packages)</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17</a:t>
            </a:fld>
            <a:endParaRPr lang="en-US"/>
          </a:p>
        </p:txBody>
      </p:sp>
    </p:spTree>
    <p:extLst>
      <p:ext uri="{BB962C8B-B14F-4D97-AF65-F5344CB8AC3E}">
        <p14:creationId xmlns:p14="http://schemas.microsoft.com/office/powerpoint/2010/main" val="36962574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smtClean="0"/>
              <a:t>Run the Service Locally</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18</a:t>
            </a:fld>
            <a:endParaRPr lang="en-US"/>
          </a:p>
        </p:txBody>
      </p:sp>
    </p:spTree>
    <p:extLst>
      <p:ext uri="{BB962C8B-B14F-4D97-AF65-F5344CB8AC3E}">
        <p14:creationId xmlns:p14="http://schemas.microsoft.com/office/powerpoint/2010/main" val="28137089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smtClean="0"/>
              <a:t>Verify the Service Locally</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19</a:t>
            </a:fld>
            <a:endParaRPr lang="en-US"/>
          </a:p>
        </p:txBody>
      </p:sp>
    </p:spTree>
    <p:extLst>
      <p:ext uri="{BB962C8B-B14F-4D97-AF65-F5344CB8AC3E}">
        <p14:creationId xmlns:p14="http://schemas.microsoft.com/office/powerpoint/2010/main" val="1571970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Agenda</a:t>
            </a:r>
          </a:p>
          <a:p>
            <a:pPr marL="171450" marR="0" lvl="0" indent="-171450"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sz="900" dirty="0" smtClean="0"/>
              <a:t>Introduction</a:t>
            </a:r>
          </a:p>
          <a:p>
            <a:pPr marL="0" marR="0" lvl="0" indent="0" algn="l" defTabSz="932742" rtl="0" eaLnBrk="1" fontAlgn="auto" latinLnBrk="0" hangingPunct="1">
              <a:lnSpc>
                <a:spcPct val="90000"/>
              </a:lnSpc>
              <a:spcBef>
                <a:spcPts val="0"/>
              </a:spcBef>
              <a:spcAft>
                <a:spcPts val="340"/>
              </a:spcAft>
              <a:buClrTx/>
              <a:buSzTx/>
              <a:buFont typeface="Arial" panose="020B0604020202020204" pitchFamily="34" charset="0"/>
              <a:buNone/>
              <a:tabLst/>
              <a:defRPr/>
            </a:pPr>
            <a:r>
              <a:rPr lang="en-US" sz="900" dirty="0" smtClean="0"/>
              <a:t>&gt; Creating a Mobile Service</a:t>
            </a:r>
          </a:p>
          <a:p>
            <a:pPr lvl="0"/>
            <a:r>
              <a:rPr lang="en-US" sz="900" dirty="0" smtClean="0"/>
              <a:t>&gt; Consuming the Service</a:t>
            </a:r>
          </a:p>
          <a:p>
            <a:pPr lvl="0"/>
            <a:r>
              <a:rPr lang="en-US" sz="900" dirty="0" smtClean="0"/>
              <a:t>&gt; Publishing the Service</a:t>
            </a:r>
          </a:p>
          <a:p>
            <a:pPr marL="171450" marR="0" lvl="0" indent="-171450"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sz="900" smtClean="0"/>
              <a:t>Q&amp;A</a:t>
            </a:r>
            <a:endParaRPr lang="en-US" sz="900" dirty="0" smtClean="0"/>
          </a:p>
          <a:p>
            <a:pPr lvl="0"/>
            <a:endParaRPr lang="en-US" sz="900" dirty="0" smtClean="0"/>
          </a:p>
          <a:p>
            <a:endParaRPr lang="en-US" dirty="0" smtClean="0"/>
          </a:p>
          <a:p>
            <a:r>
              <a:rPr lang="en-US" dirty="0" smtClean="0"/>
              <a:t>* Learn about how you can build a mobile</a:t>
            </a:r>
            <a:r>
              <a:rPr lang="en-US" baseline="0" dirty="0" smtClean="0"/>
              <a:t> service in Azure and consume it with a mobile app.</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2</a:t>
            </a:fld>
            <a:endParaRPr lang="en-US"/>
          </a:p>
        </p:txBody>
      </p:sp>
    </p:spTree>
    <p:extLst>
      <p:ext uri="{BB962C8B-B14F-4D97-AF65-F5344CB8AC3E}">
        <p14:creationId xmlns:p14="http://schemas.microsoft.com/office/powerpoint/2010/main" val="27662623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smtClean="0"/>
              <a:t>Try it out…</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20</a:t>
            </a:fld>
            <a:endParaRPr lang="en-US"/>
          </a:p>
        </p:txBody>
      </p:sp>
    </p:spTree>
    <p:extLst>
      <p:ext uri="{BB962C8B-B14F-4D97-AF65-F5344CB8AC3E}">
        <p14:creationId xmlns:p14="http://schemas.microsoft.com/office/powerpoint/2010/main" val="27380049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Run Windows Phone App Locally</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21</a:t>
            </a:fld>
            <a:endParaRPr lang="en-US"/>
          </a:p>
        </p:txBody>
      </p:sp>
    </p:spTree>
    <p:extLst>
      <p:ext uri="{BB962C8B-B14F-4D97-AF65-F5344CB8AC3E}">
        <p14:creationId xmlns:p14="http://schemas.microsoft.com/office/powerpoint/2010/main" val="42103143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smtClean="0"/>
              <a:t>Verify Windows Phone App</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22</a:t>
            </a:fld>
            <a:endParaRPr lang="en-US"/>
          </a:p>
        </p:txBody>
      </p:sp>
    </p:spTree>
    <p:extLst>
      <p:ext uri="{BB962C8B-B14F-4D97-AF65-F5344CB8AC3E}">
        <p14:creationId xmlns:p14="http://schemas.microsoft.com/office/powerpoint/2010/main" val="18865505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Run Windows App Locally</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23</a:t>
            </a:fld>
            <a:endParaRPr lang="en-US"/>
          </a:p>
        </p:txBody>
      </p:sp>
    </p:spTree>
    <p:extLst>
      <p:ext uri="{BB962C8B-B14F-4D97-AF65-F5344CB8AC3E}">
        <p14:creationId xmlns:p14="http://schemas.microsoft.com/office/powerpoint/2010/main" val="7385382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Verify Windows App Locally</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24</a:t>
            </a:fld>
            <a:endParaRPr lang="en-US"/>
          </a:p>
        </p:txBody>
      </p:sp>
    </p:spTree>
    <p:extLst>
      <p:ext uri="{BB962C8B-B14F-4D97-AF65-F5344CB8AC3E}">
        <p14:creationId xmlns:p14="http://schemas.microsoft.com/office/powerpoint/2010/main" val="14337447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smtClean="0"/>
              <a:t>Try it out…</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25</a:t>
            </a:fld>
            <a:endParaRPr lang="en-US"/>
          </a:p>
        </p:txBody>
      </p:sp>
    </p:spTree>
    <p:extLst>
      <p:ext uri="{BB962C8B-B14F-4D97-AF65-F5344CB8AC3E}">
        <p14:creationId xmlns:p14="http://schemas.microsoft.com/office/powerpoint/2010/main" val="26876823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Publishing the Service</a:t>
            </a:r>
            <a:endParaRPr lang="en-US" b="1"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C360B1C-2C2B-4D90-AFA9-BFF573BB4670}" type="datetime1">
              <a:rPr lang="en-US" smtClean="0"/>
              <a:t>2/5/2015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26</a:t>
            </a:fld>
            <a:endParaRPr lang="en-US" dirty="0"/>
          </a:p>
        </p:txBody>
      </p:sp>
    </p:spTree>
    <p:extLst>
      <p:ext uri="{BB962C8B-B14F-4D97-AF65-F5344CB8AC3E}">
        <p14:creationId xmlns:p14="http://schemas.microsoft.com/office/powerpoint/2010/main" val="25141221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Publish Your Mobile Service</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27</a:t>
            </a:fld>
            <a:endParaRPr lang="en-US"/>
          </a:p>
        </p:txBody>
      </p:sp>
    </p:spTree>
    <p:extLst>
      <p:ext uri="{BB962C8B-B14F-4D97-AF65-F5344CB8AC3E}">
        <p14:creationId xmlns:p14="http://schemas.microsoft.com/office/powerpoint/2010/main" val="10022843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Sign In and Select Existing Service</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28</a:t>
            </a:fld>
            <a:endParaRPr lang="en-US"/>
          </a:p>
        </p:txBody>
      </p:sp>
    </p:spTree>
    <p:extLst>
      <p:ext uri="{BB962C8B-B14F-4D97-AF65-F5344CB8AC3E}">
        <p14:creationId xmlns:p14="http://schemas.microsoft.com/office/powerpoint/2010/main" val="3696757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Complete the Publishing Process</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29</a:t>
            </a:fld>
            <a:endParaRPr lang="en-US"/>
          </a:p>
        </p:txBody>
      </p:sp>
    </p:spTree>
    <p:extLst>
      <p:ext uri="{BB962C8B-B14F-4D97-AF65-F5344CB8AC3E}">
        <p14:creationId xmlns:p14="http://schemas.microsoft.com/office/powerpoint/2010/main" val="893029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a:t>Tools &amp; Technologies</a:t>
            </a:r>
          </a:p>
          <a:p>
            <a:pPr marL="176131" indent="-176131">
              <a:buFont typeface="Arial" panose="020B0604020202020204" pitchFamily="34" charset="0"/>
              <a:buChar char="•"/>
            </a:pPr>
            <a:r>
              <a:rPr lang="en-US" dirty="0" smtClean="0"/>
              <a:t>Visual Studio 2013</a:t>
            </a:r>
          </a:p>
          <a:p>
            <a:pPr marL="176131" indent="-176131">
              <a:buFont typeface="Arial" panose="020B0604020202020204" pitchFamily="34" charset="0"/>
              <a:buChar char="•"/>
            </a:pPr>
            <a:r>
              <a:rPr lang="en-US" dirty="0" smtClean="0"/>
              <a:t>Windows 8</a:t>
            </a:r>
          </a:p>
          <a:p>
            <a:pPr marL="176131" indent="-176131">
              <a:buFont typeface="Arial" panose="020B0604020202020204" pitchFamily="34" charset="0"/>
              <a:buChar char="•"/>
            </a:pPr>
            <a:r>
              <a:rPr lang="en-US" dirty="0" smtClean="0"/>
              <a:t>Microsoft</a:t>
            </a:r>
            <a:r>
              <a:rPr lang="en-US" baseline="0" dirty="0" smtClean="0"/>
              <a:t> .NET</a:t>
            </a:r>
            <a:r>
              <a:rPr lang="en-US" baseline="0" dirty="0"/>
              <a:t> </a:t>
            </a:r>
            <a:r>
              <a:rPr lang="en-US" baseline="0" dirty="0" smtClean="0"/>
              <a:t>and Visual C#</a:t>
            </a:r>
          </a:p>
          <a:p>
            <a:pPr marL="176131" indent="-176131">
              <a:buFont typeface="Arial" panose="020B0604020202020204" pitchFamily="34" charset="0"/>
              <a:buChar char="•"/>
            </a:pPr>
            <a:r>
              <a:rPr lang="en-US" baseline="0" dirty="0" smtClean="0"/>
              <a:t>Windows Phone</a:t>
            </a:r>
          </a:p>
          <a:p>
            <a:pPr marL="176131" indent="-176131" defTabSz="939363">
              <a:buFont typeface="Arial" panose="020B0604020202020204" pitchFamily="34" charset="0"/>
              <a:buChar char="•"/>
              <a:defRPr/>
            </a:pPr>
            <a:r>
              <a:rPr lang="en-US" baseline="0" dirty="0" smtClean="0"/>
              <a:t>JavaScript</a:t>
            </a:r>
          </a:p>
          <a:p>
            <a:pPr marL="176131" indent="-176131">
              <a:buFont typeface="Arial" panose="020B0604020202020204" pitchFamily="34" charset="0"/>
              <a:buChar char="•"/>
            </a:pPr>
            <a:r>
              <a:rPr lang="en-US" baseline="0" dirty="0" smtClean="0"/>
              <a:t>Microsoft Azure</a:t>
            </a:r>
          </a:p>
        </p:txBody>
      </p:sp>
      <p:sp>
        <p:nvSpPr>
          <p:cNvPr id="4" name="Slide Number Placeholder 3"/>
          <p:cNvSpPr>
            <a:spLocks noGrp="1"/>
          </p:cNvSpPr>
          <p:nvPr>
            <p:ph type="sldNum" sz="quarter" idx="10"/>
          </p:nvPr>
        </p:nvSpPr>
        <p:spPr/>
        <p:txBody>
          <a:bodyPr/>
          <a:lstStyle/>
          <a:p>
            <a:fld id="{C93EEC66-7BF3-4CAD-9E14-6F7448A6E41E}" type="slidenum">
              <a:rPr lang="en-US" smtClean="0"/>
              <a:t>3</a:t>
            </a:fld>
            <a:endParaRPr lang="en-US"/>
          </a:p>
        </p:txBody>
      </p:sp>
    </p:spTree>
    <p:extLst>
      <p:ext uri="{BB962C8B-B14F-4D97-AF65-F5344CB8AC3E}">
        <p14:creationId xmlns:p14="http://schemas.microsoft.com/office/powerpoint/2010/main" val="40640775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Verify the Service is Running</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30</a:t>
            </a:fld>
            <a:endParaRPr lang="en-US"/>
          </a:p>
        </p:txBody>
      </p:sp>
    </p:spTree>
    <p:extLst>
      <p:ext uri="{BB962C8B-B14F-4D97-AF65-F5344CB8AC3E}">
        <p14:creationId xmlns:p14="http://schemas.microsoft.com/office/powerpoint/2010/main" val="28228706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Update </a:t>
            </a:r>
            <a:r>
              <a:rPr lang="en-US" dirty="0" err="1" smtClean="0"/>
              <a:t>App.Xaml.cs</a:t>
            </a:r>
            <a:r>
              <a:rPr lang="en-US" dirty="0" smtClean="0"/>
              <a:t> </a:t>
            </a:r>
            <a:r>
              <a:rPr lang="en-US" sz="800" dirty="0" smtClean="0"/>
              <a:t>(Shared project)</a:t>
            </a:r>
          </a:p>
          <a:p>
            <a:pPr defTabSz="939363">
              <a:defRPr/>
            </a:pPr>
            <a:endParaRPr lang="en-US" sz="800" dirty="0" smtClean="0"/>
          </a:p>
          <a:p>
            <a:pPr marL="342900" indent="-342900">
              <a:lnSpc>
                <a:spcPct val="90000"/>
              </a:lnSpc>
              <a:spcAft>
                <a:spcPts val="600"/>
              </a:spcAft>
              <a:buFont typeface="Arial" panose="020B0604020202020204" pitchFamily="34" charset="0"/>
              <a:buChar char="•"/>
            </a:pPr>
            <a:r>
              <a:rPr lang="en-US" sz="900" dirty="0" smtClean="0">
                <a:gradFill>
                  <a:gsLst>
                    <a:gs pos="2917">
                      <a:schemeClr val="tx1"/>
                    </a:gs>
                    <a:gs pos="30000">
                      <a:schemeClr val="tx1"/>
                    </a:gs>
                  </a:gsLst>
                  <a:lin ang="5400000" scaled="0"/>
                </a:gradFill>
              </a:rPr>
              <a:t>Comment out local settings</a:t>
            </a:r>
          </a:p>
          <a:p>
            <a:pPr marL="342900" indent="-342900">
              <a:lnSpc>
                <a:spcPct val="90000"/>
              </a:lnSpc>
              <a:spcAft>
                <a:spcPts val="600"/>
              </a:spcAft>
              <a:buFont typeface="Arial" panose="020B0604020202020204" pitchFamily="34" charset="0"/>
              <a:buChar char="•"/>
            </a:pPr>
            <a:r>
              <a:rPr lang="en-US" sz="900" dirty="0" smtClean="0">
                <a:gradFill>
                  <a:gsLst>
                    <a:gs pos="2917">
                      <a:schemeClr val="tx1"/>
                    </a:gs>
                    <a:gs pos="30000">
                      <a:schemeClr val="tx1"/>
                    </a:gs>
                  </a:gsLst>
                  <a:lin ang="5400000" scaled="0"/>
                </a:gradFill>
              </a:rPr>
              <a:t>Uncomment server settings, including key</a:t>
            </a:r>
          </a:p>
          <a:p>
            <a:pPr defTabSz="939363">
              <a:defRPr/>
            </a:pP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31</a:t>
            </a:fld>
            <a:endParaRPr lang="en-US"/>
          </a:p>
        </p:txBody>
      </p:sp>
    </p:spTree>
    <p:extLst>
      <p:ext uri="{BB962C8B-B14F-4D97-AF65-F5344CB8AC3E}">
        <p14:creationId xmlns:p14="http://schemas.microsoft.com/office/powerpoint/2010/main" val="32527522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Run Windows Phone Project</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32</a:t>
            </a:fld>
            <a:endParaRPr lang="en-US"/>
          </a:p>
        </p:txBody>
      </p:sp>
    </p:spTree>
    <p:extLst>
      <p:ext uri="{BB962C8B-B14F-4D97-AF65-F5344CB8AC3E}">
        <p14:creationId xmlns:p14="http://schemas.microsoft.com/office/powerpoint/2010/main" val="2967616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Run Windows project</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33</a:t>
            </a:fld>
            <a:endParaRPr lang="en-US"/>
          </a:p>
        </p:txBody>
      </p:sp>
    </p:spTree>
    <p:extLst>
      <p:ext uri="{BB962C8B-B14F-4D97-AF65-F5344CB8AC3E}">
        <p14:creationId xmlns:p14="http://schemas.microsoft.com/office/powerpoint/2010/main" val="20832786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smtClean="0"/>
              <a:t>Try it out…</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34</a:t>
            </a:fld>
            <a:endParaRPr lang="en-US"/>
          </a:p>
        </p:txBody>
      </p:sp>
    </p:spTree>
    <p:extLst>
      <p:ext uri="{BB962C8B-B14F-4D97-AF65-F5344CB8AC3E}">
        <p14:creationId xmlns:p14="http://schemas.microsoft.com/office/powerpoint/2010/main" val="12310784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smtClean="0"/>
              <a:t>Try it out…</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35</a:t>
            </a:fld>
            <a:endParaRPr lang="en-US"/>
          </a:p>
        </p:txBody>
      </p:sp>
    </p:spTree>
    <p:extLst>
      <p:ext uri="{BB962C8B-B14F-4D97-AF65-F5344CB8AC3E}">
        <p14:creationId xmlns:p14="http://schemas.microsoft.com/office/powerpoint/2010/main" val="13810994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smtClean="0"/>
              <a:t>Try it out…</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36</a:t>
            </a:fld>
            <a:endParaRPr lang="en-US"/>
          </a:p>
        </p:txBody>
      </p:sp>
    </p:spTree>
    <p:extLst>
      <p:ext uri="{BB962C8B-B14F-4D97-AF65-F5344CB8AC3E}">
        <p14:creationId xmlns:p14="http://schemas.microsoft.com/office/powerpoint/2010/main" val="28617463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Questions?</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37</a:t>
            </a:fld>
            <a:endParaRPr lang="en-US"/>
          </a:p>
        </p:txBody>
      </p:sp>
    </p:spTree>
    <p:extLst>
      <p:ext uri="{BB962C8B-B14F-4D97-AF65-F5344CB8AC3E}">
        <p14:creationId xmlns:p14="http://schemas.microsoft.com/office/powerpoint/2010/main" val="6475047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Contact</a:t>
            </a:r>
          </a:p>
          <a:p>
            <a:endParaRPr lang="en-US" dirty="0" smtClean="0"/>
          </a:p>
          <a:p>
            <a:r>
              <a:rPr lang="en-US" dirty="0" smtClean="0"/>
              <a:t>Microsoft email:</a:t>
            </a:r>
            <a:r>
              <a:rPr lang="en-US" baseline="0" dirty="0" smtClean="0"/>
              <a:t> shchowd@microsoft.com</a:t>
            </a:r>
          </a:p>
          <a:p>
            <a:r>
              <a:rPr lang="en-US" baseline="0" dirty="0" smtClean="0"/>
              <a:t>Personal Twitter: @shahedC</a:t>
            </a:r>
            <a:endParaRPr lang="en-US" dirty="0" smtClean="0"/>
          </a:p>
          <a:p>
            <a:endParaRPr lang="en-US" dirty="0" smtClean="0"/>
          </a:p>
          <a:p>
            <a:r>
              <a:rPr lang="en-US" dirty="0" smtClean="0"/>
              <a:t>Dev Blog: WakeUpAndCode.com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38</a:t>
            </a:fld>
            <a:endParaRPr lang="en-US"/>
          </a:p>
        </p:txBody>
      </p:sp>
    </p:spTree>
    <p:extLst>
      <p:ext uri="{BB962C8B-B14F-4D97-AF65-F5344CB8AC3E}">
        <p14:creationId xmlns:p14="http://schemas.microsoft.com/office/powerpoint/2010/main" val="1079010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a:t>
            </a:r>
            <a:endParaRPr lang="en-US" b="1"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C360B1C-2C2B-4D90-AFA9-BFF573BB4670}" type="datetime1">
              <a:rPr lang="en-US" smtClean="0"/>
              <a:t>2/5/2015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2330047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What is a Mobile Device?</a:t>
            </a:r>
          </a:p>
          <a:p>
            <a:pPr defTabSz="939363">
              <a:defRPr/>
            </a:pPr>
            <a:endParaRPr lang="en-US" dirty="0" smtClean="0"/>
          </a:p>
          <a:p>
            <a:pPr marL="342900" indent="-342900">
              <a:lnSpc>
                <a:spcPct val="200000"/>
              </a:lnSpc>
              <a:buFont typeface="Wingdings" panose="05000000000000000000" pitchFamily="2" charset="2"/>
              <a:buChar char="q"/>
            </a:pPr>
            <a:r>
              <a:rPr lang="en-US" sz="900" dirty="0" smtClean="0"/>
              <a:t> Smartphones</a:t>
            </a:r>
          </a:p>
          <a:p>
            <a:pPr marL="342900" indent="-342900">
              <a:lnSpc>
                <a:spcPct val="200000"/>
              </a:lnSpc>
              <a:buFont typeface="Wingdings" panose="05000000000000000000" pitchFamily="2" charset="2"/>
              <a:buChar char="q"/>
            </a:pPr>
            <a:r>
              <a:rPr lang="en-US" sz="900" dirty="0" smtClean="0"/>
              <a:t> Tablets</a:t>
            </a:r>
          </a:p>
          <a:p>
            <a:pPr marL="342900" indent="-342900">
              <a:lnSpc>
                <a:spcPct val="200000"/>
              </a:lnSpc>
              <a:buFont typeface="Wingdings" panose="05000000000000000000" pitchFamily="2" charset="2"/>
              <a:buChar char="q"/>
            </a:pPr>
            <a:r>
              <a:rPr lang="en-US" sz="900" dirty="0" smtClean="0"/>
              <a:t> Laptops</a:t>
            </a:r>
          </a:p>
          <a:p>
            <a:pPr marL="342900" indent="-342900">
              <a:lnSpc>
                <a:spcPct val="200000"/>
              </a:lnSpc>
              <a:buFont typeface="Wingdings" panose="05000000000000000000" pitchFamily="2" charset="2"/>
              <a:buChar char="q"/>
            </a:pPr>
            <a:r>
              <a:rPr lang="en-US" sz="900" dirty="0" smtClean="0"/>
              <a:t> Netbooks and smaller laptops</a:t>
            </a:r>
          </a:p>
          <a:p>
            <a:pPr marL="342900" indent="-342900">
              <a:lnSpc>
                <a:spcPct val="200000"/>
              </a:lnSpc>
              <a:buFont typeface="Wingdings" panose="05000000000000000000" pitchFamily="2" charset="2"/>
              <a:buChar char="q"/>
            </a:pPr>
            <a:r>
              <a:rPr lang="en-US" sz="900" dirty="0" smtClean="0"/>
              <a:t> Laptop/Tablet hybrids</a:t>
            </a:r>
          </a:p>
          <a:p>
            <a:pPr defTabSz="939363">
              <a:defRPr/>
            </a:pP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5</a:t>
            </a:fld>
            <a:endParaRPr lang="en-US"/>
          </a:p>
        </p:txBody>
      </p:sp>
    </p:spTree>
    <p:extLst>
      <p:ext uri="{BB962C8B-B14F-4D97-AF65-F5344CB8AC3E}">
        <p14:creationId xmlns:p14="http://schemas.microsoft.com/office/powerpoint/2010/main" val="3024767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What is the Cloud?</a:t>
            </a:r>
          </a:p>
          <a:p>
            <a:pPr defTabSz="939363">
              <a:defRPr/>
            </a:pPr>
            <a:endParaRPr lang="en-US" dirty="0" smtClean="0"/>
          </a:p>
          <a:p>
            <a:pPr defTabSz="939363">
              <a:defRPr/>
            </a:pPr>
            <a:r>
              <a:rPr lang="en-US" dirty="0" smtClean="0"/>
              <a:t>Screen</a:t>
            </a:r>
            <a:r>
              <a:rPr lang="en-US" baseline="0" dirty="0" smtClean="0"/>
              <a:t> Capture: “No one understands the Cloud!!!”</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6</a:t>
            </a:fld>
            <a:endParaRPr lang="en-US"/>
          </a:p>
        </p:txBody>
      </p:sp>
    </p:spTree>
    <p:extLst>
      <p:ext uri="{BB962C8B-B14F-4D97-AF65-F5344CB8AC3E}">
        <p14:creationId xmlns:p14="http://schemas.microsoft.com/office/powerpoint/2010/main" val="4093434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Cloud Services: </a:t>
            </a:r>
            <a:r>
              <a:rPr lang="en-US" dirty="0" err="1" smtClean="0"/>
              <a:t>IaaS</a:t>
            </a:r>
            <a:r>
              <a:rPr lang="en-US" dirty="0" smtClean="0"/>
              <a:t>, </a:t>
            </a:r>
            <a:r>
              <a:rPr lang="en-US" dirty="0" err="1" smtClean="0"/>
              <a:t>PaaS</a:t>
            </a:r>
            <a:r>
              <a:rPr lang="en-US" dirty="0" smtClean="0"/>
              <a:t> and SaaS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CCFB845-6236-4F2A-9A9D-ABA2447ADE81}" type="datetime1">
              <a:rPr lang="en-US" smtClean="0"/>
              <a:t>2/5/2015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1596325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Line with Microsoft’s Vision</a:t>
            </a:r>
          </a:p>
          <a:p>
            <a:endParaRPr lang="en-US" dirty="0" smtClean="0"/>
          </a:p>
          <a:p>
            <a:pPr marL="0" marR="0" indent="0" algn="l" defTabSz="932742" rtl="0" eaLnBrk="1" fontAlgn="auto" latinLnBrk="0" hangingPunct="1">
              <a:lnSpc>
                <a:spcPct val="90000"/>
              </a:lnSpc>
              <a:spcBef>
                <a:spcPts val="0"/>
              </a:spcBef>
              <a:spcAft>
                <a:spcPts val="340"/>
              </a:spcAft>
              <a:buClrTx/>
              <a:buSzTx/>
              <a:buFontTx/>
              <a:buNone/>
              <a:tabLst/>
              <a:defRPr/>
            </a:pPr>
            <a:r>
              <a:rPr lang="en-US" sz="900" dirty="0" smtClean="0">
                <a:solidFill>
                  <a:srgbClr val="FFFF00"/>
                </a:solidFill>
              </a:rPr>
              <a:t>“… mobile first, cloud first… ”</a:t>
            </a:r>
          </a:p>
          <a:p>
            <a:endParaRPr lang="en-US" dirty="0" smtClean="0"/>
          </a:p>
          <a:p>
            <a:pPr marL="0" marR="0" indent="0" algn="l" defTabSz="932742" rtl="0" eaLnBrk="1" fontAlgn="auto" latinLnBrk="0" hangingPunct="1">
              <a:lnSpc>
                <a:spcPct val="90000"/>
              </a:lnSpc>
              <a:spcBef>
                <a:spcPts val="0"/>
              </a:spcBef>
              <a:spcAft>
                <a:spcPts val="340"/>
              </a:spcAft>
              <a:buClrTx/>
              <a:buSzTx/>
              <a:buFontTx/>
              <a:buNone/>
              <a:tabLst/>
              <a:defRPr/>
            </a:pPr>
            <a:r>
              <a:rPr lang="en-US" sz="900" smtClean="0"/>
              <a:t>Microsoft CEO Satya Nadella</a:t>
            </a:r>
          </a:p>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E9F2D4A-7C65-4739-942D-CCB9256C4893}" type="datetime1">
              <a:rPr lang="en-US" smtClean="0"/>
              <a:t>2/5/2015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4020162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Creating a Mobile Service</a:t>
            </a:r>
            <a:endParaRPr lang="en-US" b="1"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C360B1C-2C2B-4D90-AFA9-BFF573BB4670}" type="datetime1">
              <a:rPr lang="en-US" smtClean="0"/>
              <a:t>2/5/2015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22747632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6000" spc="-100" baseline="0">
                <a:gradFill>
                  <a:gsLst>
                    <a:gs pos="3333">
                      <a:schemeClr val="tx2"/>
                    </a:gs>
                    <a:gs pos="39000">
                      <a:schemeClr val="tx2"/>
                    </a:gs>
                  </a:gsLst>
                  <a:lin ang="5400000" scaled="0"/>
                </a:gradFill>
              </a:defRPr>
            </a:lvl1pPr>
          </a:lstStyle>
          <a:p>
            <a:r>
              <a:rPr lang="en-US" dirty="0" smtClean="0"/>
              <a:t>Presentation title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6 for internal audiences">
    <p:spTree>
      <p:nvGrpSpPr>
        <p:cNvPr id="1" name=""/>
        <p:cNvGrpSpPr/>
        <p:nvPr/>
      </p:nvGrpSpPr>
      <p:grpSpPr>
        <a:xfrm>
          <a:off x="0" y="0"/>
          <a:ext cx="0" cy="0"/>
          <a:chOff x="0" y="0"/>
          <a:chExt cx="0" cy="0"/>
        </a:xfrm>
      </p:grpSpPr>
      <p:pic>
        <p:nvPicPr>
          <p:cNvPr id="8" name="Picture 4" descr="D:\Online_ART\Recent Additions\_FY12 Microsoft Brand Photography_NA_only_no-exp\144 ppi RGB jpg\MSC12_Chris_002.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114" t="1" b="-114"/>
          <a:stretch/>
        </p:blipFill>
        <p:spPr bwMode="auto">
          <a:xfrm flipH="1">
            <a:off x="-1" y="1"/>
            <a:ext cx="12436476" cy="6994524"/>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Click to edit Master text</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211" y="479775"/>
            <a:ext cx="1552931" cy="332660"/>
          </a:xfrm>
          <a:prstGeom prst="rect">
            <a:avLst/>
          </a:prstGeom>
        </p:spPr>
      </p:pic>
    </p:spTree>
    <p:extLst>
      <p:ext uri="{BB962C8B-B14F-4D97-AF65-F5344CB8AC3E}">
        <p14:creationId xmlns:p14="http://schemas.microsoft.com/office/powerpoint/2010/main" val="38262705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17" y="1"/>
            <a:ext cx="12435840" cy="69926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5486400" cy="457200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5487988" cy="27449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4868863"/>
            <a:ext cx="5487988"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1929004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7 for internal audiences">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17" y="1"/>
            <a:ext cx="12435840" cy="69926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638" y="2125663"/>
            <a:ext cx="5486400" cy="457200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2" descr="D:\Documents\Projects\2012 Projects\_Template-Templates\MS Visual ID\Artwork\MSFT_cornerstone_tiles\CornerStoneTile-Blank\screen\CS_Tile_Lime382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6863"/>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3925"/>
            <a:ext cx="5487988" cy="27449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4868863"/>
            <a:ext cx="5487988"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183" y="6182089"/>
            <a:ext cx="1552931" cy="332660"/>
          </a:xfrm>
          <a:prstGeom prst="rect">
            <a:avLst/>
          </a:prstGeom>
        </p:spPr>
      </p:pic>
    </p:spTree>
    <p:extLst>
      <p:ext uri="{BB962C8B-B14F-4D97-AF65-F5344CB8AC3E}">
        <p14:creationId xmlns:p14="http://schemas.microsoft.com/office/powerpoint/2010/main" val="12087647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889" y="3"/>
            <a:ext cx="12434704" cy="6994521"/>
          </a:xfrm>
          <a:prstGeom prst="rect">
            <a:avLst/>
          </a:prstGeom>
        </p:spPr>
      </p:pic>
      <p:sp>
        <p:nvSpPr>
          <p:cNvPr id="18" name="Rectangle 17"/>
          <p:cNvSpPr/>
          <p:nvPr userDrawn="1"/>
        </p:nvSpPr>
        <p:spPr bwMode="gray">
          <a:xfrm>
            <a:off x="274638" y="2125663"/>
            <a:ext cx="7315200" cy="2743200"/>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2"/>
            <a:ext cx="7316788" cy="2743200"/>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868862"/>
            <a:ext cx="5487988" cy="1828800"/>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23591074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8 for internal audiences">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889" y="3"/>
            <a:ext cx="12434704" cy="6994521"/>
          </a:xfrm>
          <a:prstGeom prst="rect">
            <a:avLst/>
          </a:prstGeom>
        </p:spPr>
      </p:pic>
      <p:sp>
        <p:nvSpPr>
          <p:cNvPr id="19" name="Rectangle 18"/>
          <p:cNvSpPr/>
          <p:nvPr userDrawn="1"/>
        </p:nvSpPr>
        <p:spPr bwMode="gray">
          <a:xfrm>
            <a:off x="274638" y="2125663"/>
            <a:ext cx="7315200" cy="2743200"/>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050" name="Picture 2" descr="D:\Documents\Projects\2012 Projects\_Template-Templates\MS Visual ID\Artwork\MSFT_cornerstone_tiles\CornerStoneTile-Blank\screen\CS_Tile_Red185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6862"/>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5662"/>
            <a:ext cx="7316788" cy="274319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864608"/>
            <a:ext cx="5487988" cy="1828800"/>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208" y="480503"/>
            <a:ext cx="1552931" cy="332660"/>
          </a:xfrm>
          <a:prstGeom prst="rect">
            <a:avLst/>
          </a:prstGeom>
        </p:spPr>
      </p:pic>
    </p:spTree>
    <p:extLst>
      <p:ext uri="{BB962C8B-B14F-4D97-AF65-F5344CB8AC3E}">
        <p14:creationId xmlns:p14="http://schemas.microsoft.com/office/powerpoint/2010/main" val="9488880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9 ">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4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702" y="2125677"/>
            <a:ext cx="7315200" cy="4571986"/>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2125663"/>
            <a:ext cx="7315200" cy="2743200"/>
          </a:xfrm>
          <a:noFill/>
        </p:spPr>
        <p:txBody>
          <a:bodyPr lIns="146304" tIns="91440" rIns="146304" bIns="91440" anchor="t" anchorCtr="0"/>
          <a:lstStyle>
            <a:lvl1pPr>
              <a:defRPr sz="66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639" y="4867275"/>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29304508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9 for internal audiences">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5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userDrawn="1"/>
        </p:nvSpPr>
        <p:spPr bwMode="gray">
          <a:xfrm>
            <a:off x="274702" y="1211287"/>
            <a:ext cx="7315200" cy="3657576"/>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1210470"/>
            <a:ext cx="7315200" cy="1829594"/>
          </a:xfrm>
          <a:noFill/>
        </p:spPr>
        <p:txBody>
          <a:bodyPr lIns="146304" tIns="91440" rIns="146304" bIns="91440" anchor="t" anchorCtr="0"/>
          <a:lstStyle>
            <a:lvl1pPr>
              <a:defRPr sz="60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638" y="3038475"/>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10"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48688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183" y="6182089"/>
            <a:ext cx="1552931" cy="332660"/>
          </a:xfrm>
          <a:prstGeom prst="rect">
            <a:avLst/>
          </a:prstGeom>
        </p:spPr>
      </p:pic>
    </p:spTree>
    <p:extLst>
      <p:ext uri="{BB962C8B-B14F-4D97-AF65-F5344CB8AC3E}">
        <p14:creationId xmlns:p14="http://schemas.microsoft.com/office/powerpoint/2010/main" val="21781747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91440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
        <p:nvSpPr>
          <p:cNvPr id="5" name="Text Placeholder 4"/>
          <p:cNvSpPr>
            <a:spLocks noGrp="1"/>
          </p:cNvSpPr>
          <p:nvPr>
            <p:ph type="body" sz="quarter" idx="12" hasCustomPrompt="1"/>
          </p:nvPr>
        </p:nvSpPr>
        <p:spPr>
          <a:xfrm>
            <a:off x="274701" y="3955786"/>
            <a:ext cx="91439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74816850"/>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a:gradFill>
                  <a:gsLst>
                    <a:gs pos="1250">
                      <a:schemeClr val="tx2"/>
                    </a:gs>
                    <a:gs pos="99000">
                      <a:schemeClr val="tx2"/>
                    </a:gs>
                  </a:gsLst>
                  <a:lin ang="5400000" scaled="0"/>
                </a:gra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29941979"/>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6853403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6" name="Rectangle 15"/>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2123084"/>
            <a:ext cx="9143936"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4462"/>
            <a:ext cx="9143936"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5" y="480502"/>
            <a:ext cx="2557752" cy="547907"/>
          </a:xfrm>
          <a:prstGeom prst="rect">
            <a:avLst/>
          </a:prstGeom>
        </p:spPr>
      </p:pic>
    </p:spTree>
    <p:extLst>
      <p:ext uri="{BB962C8B-B14F-4D97-AF65-F5344CB8AC3E}">
        <p14:creationId xmlns:p14="http://schemas.microsoft.com/office/powerpoint/2010/main" val="5119946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Segoe UI" pitchFamily="34" charset="0"/>
                <a:cs typeface="Segoe UI" pitchFamily="34" charset="0"/>
              </a:defRPr>
            </a:lvl1pPr>
            <a:lvl2pPr marL="346553" indent="0">
              <a:buNone/>
              <a:defRPr>
                <a:gradFill>
                  <a:gsLst>
                    <a:gs pos="1250">
                      <a:srgbClr val="000000"/>
                    </a:gs>
                    <a:gs pos="100000">
                      <a:srgbClr val="000000"/>
                    </a:gs>
                  </a:gsLst>
                  <a:lin ang="5400000" scaled="0"/>
                </a:gradFill>
                <a:latin typeface="Segoe UI" pitchFamily="34" charset="0"/>
                <a:cs typeface="Segoe UI" pitchFamily="34" charset="0"/>
              </a:defRPr>
            </a:lvl2pPr>
            <a:lvl3pPr marL="584607" indent="0">
              <a:buNone/>
              <a:defRPr>
                <a:gradFill>
                  <a:gsLst>
                    <a:gs pos="1250">
                      <a:srgbClr val="000000"/>
                    </a:gs>
                    <a:gs pos="100000">
                      <a:srgbClr val="000000"/>
                    </a:gs>
                  </a:gsLst>
                  <a:lin ang="5400000" scaled="0"/>
                </a:gradFill>
                <a:latin typeface="Segoe UI" pitchFamily="34" charset="0"/>
                <a:cs typeface="Segoe UI" pitchFamily="34" charset="0"/>
              </a:defRPr>
            </a:lvl3pPr>
            <a:lvl4pPr marL="814563"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997"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7" name="Group 6"/>
          <p:cNvGrpSpPr/>
          <p:nvPr/>
        </p:nvGrpSpPr>
        <p:grpSpPr>
          <a:xfrm>
            <a:off x="-11514" y="-8636"/>
            <a:ext cx="12471570" cy="7011797"/>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37689" y="2452402"/>
            <a:ext cx="7924742" cy="1679076"/>
          </a:xfrm>
        </p:spPr>
        <p:txBody>
          <a:bodyPr anchor="b">
            <a:noAutofit/>
          </a:bodyPr>
          <a:lstStyle>
            <a:lvl1pPr algn="r">
              <a:defRPr sz="5507">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37689" y="4131476"/>
            <a:ext cx="7924742" cy="738664"/>
          </a:xfrm>
        </p:spPr>
        <p:txBody>
          <a:bodyPr anchor="t"/>
          <a:lstStyle>
            <a:lvl1pPr marL="0" indent="0" algn="r">
              <a:buNone/>
              <a:defRPr>
                <a:solidFill>
                  <a:schemeClr val="tx1">
                    <a:lumMod val="50000"/>
                    <a:lumOff val="50000"/>
                  </a:schemeClr>
                </a:solidFill>
              </a:defRPr>
            </a:lvl1pPr>
            <a:lvl2pPr marL="466298" indent="0" algn="ctr">
              <a:buNone/>
              <a:defRPr>
                <a:solidFill>
                  <a:schemeClr val="tx1">
                    <a:tint val="75000"/>
                  </a:schemeClr>
                </a:solidFill>
              </a:defRPr>
            </a:lvl2pPr>
            <a:lvl3pPr marL="932597" indent="0" algn="ctr">
              <a:buNone/>
              <a:defRPr>
                <a:solidFill>
                  <a:schemeClr val="tx1">
                    <a:tint val="75000"/>
                  </a:schemeClr>
                </a:solidFill>
              </a:defRPr>
            </a:lvl3pPr>
            <a:lvl4pPr marL="1398895" indent="0" algn="ctr">
              <a:buNone/>
              <a:defRPr>
                <a:solidFill>
                  <a:schemeClr val="tx1">
                    <a:tint val="75000"/>
                  </a:schemeClr>
                </a:solidFill>
              </a:defRPr>
            </a:lvl4pPr>
            <a:lvl5pPr marL="1865193" indent="0" algn="ctr">
              <a:buNone/>
              <a:defRPr>
                <a:solidFill>
                  <a:schemeClr val="tx1">
                    <a:tint val="75000"/>
                  </a:schemeClr>
                </a:solidFill>
              </a:defRPr>
            </a:lvl5pPr>
            <a:lvl6pPr marL="2331491" indent="0" algn="ctr">
              <a:buNone/>
              <a:defRPr>
                <a:solidFill>
                  <a:schemeClr val="tx1">
                    <a:tint val="75000"/>
                  </a:schemeClr>
                </a:solidFill>
              </a:defRPr>
            </a:lvl6pPr>
            <a:lvl7pPr marL="2797790" indent="0" algn="ctr">
              <a:buNone/>
              <a:defRPr>
                <a:solidFill>
                  <a:schemeClr val="tx1">
                    <a:tint val="75000"/>
                  </a:schemeClr>
                </a:solidFill>
              </a:defRPr>
            </a:lvl7pPr>
            <a:lvl8pPr marL="3264088" indent="0" algn="ctr">
              <a:buNone/>
              <a:defRPr>
                <a:solidFill>
                  <a:schemeClr val="tx1">
                    <a:tint val="75000"/>
                  </a:schemeClr>
                </a:solidFill>
              </a:defRPr>
            </a:lvl8pPr>
            <a:lvl9pPr marL="3730386"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351526" y="6161631"/>
            <a:ext cx="930467" cy="372394"/>
          </a:xfrm>
          <a:prstGeom prst="rect">
            <a:avLst/>
          </a:prstGeom>
        </p:spPr>
        <p:txBody>
          <a:bodyPr/>
          <a:lstStyle/>
          <a:p>
            <a:fld id="{C1B1BD68-4315-432D-B5BB-ADA18F2A5D0C}" type="datetimeFigureOut">
              <a:rPr lang="en-US" smtClean="0"/>
              <a:pPr/>
              <a:t>2/5/2015</a:t>
            </a:fld>
            <a:endParaRPr lang="en-US"/>
          </a:p>
        </p:txBody>
      </p:sp>
      <p:sp>
        <p:nvSpPr>
          <p:cNvPr id="5" name="Footer Placeholder 4"/>
          <p:cNvSpPr>
            <a:spLocks noGrp="1"/>
          </p:cNvSpPr>
          <p:nvPr>
            <p:ph type="ftr" sz="quarter" idx="11"/>
          </p:nvPr>
        </p:nvSpPr>
        <p:spPr>
          <a:xfrm>
            <a:off x="829098" y="6161631"/>
            <a:ext cx="6287564" cy="372394"/>
          </a:xfrm>
          <a:prstGeom prst="rect">
            <a:avLst/>
          </a:prstGeom>
        </p:spPr>
        <p:txBody>
          <a:bodyPr/>
          <a:lstStyle/>
          <a:p>
            <a:endParaRPr lang="en-US"/>
          </a:p>
        </p:txBody>
      </p:sp>
      <p:sp>
        <p:nvSpPr>
          <p:cNvPr id="6" name="Slide Number Placeholder 5"/>
          <p:cNvSpPr>
            <a:spLocks noGrp="1"/>
          </p:cNvSpPr>
          <p:nvPr>
            <p:ph type="sldNum" sz="quarter" idx="12"/>
          </p:nvPr>
        </p:nvSpPr>
        <p:spPr>
          <a:xfrm>
            <a:off x="8765207" y="6161631"/>
            <a:ext cx="697223" cy="372394"/>
          </a:xfrm>
          <a:prstGeom prst="rect">
            <a:avLst/>
          </a:prstGeom>
        </p:spPr>
        <p:txBody>
          <a:bodyPr/>
          <a:lstStyle/>
          <a:p>
            <a:fld id="{E12F98C5-8B01-4F0C-978B-2ED6B68CF5F7}" type="slidenum">
              <a:rPr lang="en-US" smtClean="0"/>
              <a:pPr/>
              <a:t>‹#›</a:t>
            </a:fld>
            <a:endParaRPr lang="en-US"/>
          </a:p>
        </p:txBody>
      </p:sp>
    </p:spTree>
    <p:extLst>
      <p:ext uri="{BB962C8B-B14F-4D97-AF65-F5344CB8AC3E}">
        <p14:creationId xmlns:p14="http://schemas.microsoft.com/office/powerpoint/2010/main" val="3861448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3 for internal audiences">
    <p:spTree>
      <p:nvGrpSpPr>
        <p:cNvPr id="1" name=""/>
        <p:cNvGrpSpPr/>
        <p:nvPr/>
      </p:nvGrpSpPr>
      <p:grpSpPr>
        <a:xfrm>
          <a:off x="0" y="0"/>
          <a:ext cx="0" cy="0"/>
          <a:chOff x="0" y="0"/>
          <a:chExt cx="0" cy="0"/>
        </a:xfrm>
      </p:grpSpPr>
      <p:sp>
        <p:nvSpPr>
          <p:cNvPr id="8" name="Rectangle 7"/>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8" y="2123084"/>
            <a:ext cx="9144000" cy="3663354"/>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638" y="3954457"/>
            <a:ext cx="914400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7" name="Picture 2" descr="D:\Documents\Projects\2012 Projects\_Template-Templates\MS Visual ID\Artwork\MSFT_cornerstone_tiles\CornerStoneTile-Blank\screen\CS_Tile_Purp526_rgb.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74638" y="2968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10409969" y="479775"/>
            <a:ext cx="1552931" cy="332660"/>
          </a:xfrm>
          <a:prstGeom prst="rect">
            <a:avLst/>
          </a:prstGeom>
        </p:spPr>
      </p:pic>
    </p:spTree>
    <p:extLst>
      <p:ext uri="{BB962C8B-B14F-4D97-AF65-F5344CB8AC3E}">
        <p14:creationId xmlns:p14="http://schemas.microsoft.com/office/powerpoint/2010/main" val="5414112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bwMode="gray">
          <a:xfrm flipH="1">
            <a:off x="0" y="0"/>
            <a:ext cx="12436476" cy="6994525"/>
          </a:xfrm>
          <a:prstGeom prst="rect">
            <a:avLst/>
          </a:prstGeom>
        </p:spPr>
      </p:pic>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702"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702" y="3957638"/>
            <a:ext cx="7316788" cy="1825625"/>
          </a:xfrm>
        </p:spPr>
        <p:txBody>
          <a:bodyPr tIns="109728" bIns="109728">
            <a:noAutofit/>
          </a:bodyPr>
          <a:lstStyle>
            <a:lvl1pPr marL="0" indent="0">
              <a:spcBef>
                <a:spcPts val="0"/>
              </a:spcBef>
              <a:buNone/>
              <a:defRPr sz="3200" baseline="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12912738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4 for internal audiences">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flipH="1">
            <a:off x="-1" y="0"/>
            <a:ext cx="12436476" cy="6994525"/>
          </a:xfrm>
          <a:prstGeom prst="rect">
            <a:avLst/>
          </a:prstGeom>
        </p:spPr>
      </p:pic>
      <p:sp>
        <p:nvSpPr>
          <p:cNvPr id="20" name="Rectangle 19"/>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4"/>
            <a:ext cx="7316788" cy="1828800"/>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10411875" y="479775"/>
            <a:ext cx="1552931" cy="332660"/>
          </a:xfrm>
          <a:prstGeom prst="rect">
            <a:avLst/>
          </a:prstGeom>
        </p:spPr>
      </p:pic>
    </p:spTree>
    <p:extLst>
      <p:ext uri="{BB962C8B-B14F-4D97-AF65-F5344CB8AC3E}">
        <p14:creationId xmlns:p14="http://schemas.microsoft.com/office/powerpoint/2010/main" val="24144346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1027" name="Picture 3" descr="D:\Online_ART\Recent Additions\_FY12 Microsoft Brand Photography_NA_only_no-exp\144 ppi RGB jpg\MSC12_Russell_001.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flipH="1">
            <a:off x="-5" y="0"/>
            <a:ext cx="12434711" cy="699452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64008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64023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38"/>
            <a:ext cx="6402388" cy="1825625"/>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41451813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5 for internal audiences">
    <p:spTree>
      <p:nvGrpSpPr>
        <p:cNvPr id="1" name=""/>
        <p:cNvGrpSpPr/>
        <p:nvPr/>
      </p:nvGrpSpPr>
      <p:grpSpPr>
        <a:xfrm>
          <a:off x="0" y="0"/>
          <a:ext cx="0" cy="0"/>
          <a:chOff x="0" y="0"/>
          <a:chExt cx="0" cy="0"/>
        </a:xfrm>
      </p:grpSpPr>
      <p:pic>
        <p:nvPicPr>
          <p:cNvPr id="1027" name="Picture 3" descr="D:\Online_ART\Recent Additions\_FY12 Microsoft Brand Photography_NA_only_no-exp\144 ppi RGB jpg\MSC12_Russell_001.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flipH="1">
            <a:off x="-5" y="0"/>
            <a:ext cx="12434711" cy="699452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userDrawn="1"/>
        </p:nvSpPr>
        <p:spPr bwMode="gray">
          <a:xfrm>
            <a:off x="274638" y="2125663"/>
            <a:ext cx="64008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19"/>
            <a:ext cx="64023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12"/>
            <a:ext cx="6402388" cy="1825625"/>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p>
        </p:txBody>
      </p:sp>
      <p:pic>
        <p:nvPicPr>
          <p:cNvPr id="6"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458360" y="6182089"/>
            <a:ext cx="1552931" cy="332660"/>
          </a:xfrm>
          <a:prstGeom prst="rect">
            <a:avLst/>
          </a:prstGeom>
        </p:spPr>
      </p:pic>
    </p:spTree>
    <p:extLst>
      <p:ext uri="{BB962C8B-B14F-4D97-AF65-F5344CB8AC3E}">
        <p14:creationId xmlns:p14="http://schemas.microsoft.com/office/powerpoint/2010/main" val="15096120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3076" name="Picture 4" descr="D:\Online_ART\Recent Additions\_FY12 Microsoft Brand Photography_NA_only_no-exp\144 ppi RGB jpg\MSC12_Chris_002.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114" t="1" b="-114"/>
          <a:stretch/>
        </p:blipFill>
        <p:spPr bwMode="auto">
          <a:xfrm flipH="1">
            <a:off x="-1" y="0"/>
            <a:ext cx="12436476" cy="699452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Click to edit Master text</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0425208" y="480503"/>
            <a:ext cx="1552931" cy="332660"/>
          </a:xfrm>
          <a:prstGeom prst="rect">
            <a:avLst/>
          </a:prstGeom>
        </p:spPr>
      </p:pic>
    </p:spTree>
    <p:extLst>
      <p:ext uri="{BB962C8B-B14F-4D97-AF65-F5344CB8AC3E}">
        <p14:creationId xmlns:p14="http://schemas.microsoft.com/office/powerpoint/2010/main" val="5946756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67" r:id="rId1"/>
    <p:sldLayoutId id="2147484166" r:id="rId2"/>
    <p:sldLayoutId id="2147484103" r:id="rId3"/>
    <p:sldLayoutId id="2147484168" r:id="rId4"/>
    <p:sldLayoutId id="2147484163" r:id="rId5"/>
    <p:sldLayoutId id="2147484161" r:id="rId6"/>
    <p:sldLayoutId id="2147484169" r:id="rId7"/>
    <p:sldLayoutId id="2147484180" r:id="rId8"/>
    <p:sldLayoutId id="2147484170" r:id="rId9"/>
    <p:sldLayoutId id="2147484177" r:id="rId10"/>
    <p:sldLayoutId id="2147484173" r:id="rId11"/>
    <p:sldLayoutId id="2147484179" r:id="rId12"/>
    <p:sldLayoutId id="2147484172" r:id="rId13"/>
    <p:sldLayoutId id="2147484181" r:id="rId14"/>
    <p:sldLayoutId id="2147484162" r:id="rId15"/>
    <p:sldLayoutId id="2147484164" r:id="rId16"/>
    <p:sldLayoutId id="2147484105" r:id="rId17"/>
    <p:sldLayoutId id="2147484182" r:id="rId18"/>
    <p:sldLayoutId id="2147484130" r:id="rId19"/>
    <p:sldLayoutId id="2147484101" r:id="rId20"/>
    <p:sldLayoutId id="2147484102" r:id="rId21"/>
    <p:sldLayoutId id="2147484087" r:id="rId22"/>
    <p:sldLayoutId id="2147484098" r:id="rId23"/>
    <p:sldLayoutId id="2147484086" r:id="rId24"/>
    <p:sldLayoutId id="2147484107" r:id="rId25"/>
    <p:sldLayoutId id="2147484099" r:id="rId26"/>
    <p:sldLayoutId id="2147484100" r:id="rId27"/>
    <p:sldLayoutId id="2147484089" r:id="rId28"/>
    <p:sldLayoutId id="2147484106" r:id="rId29"/>
    <p:sldLayoutId id="2147484092" r:id="rId30"/>
    <p:sldLayoutId id="2147484093" r:id="rId31"/>
    <p:sldLayoutId id="2147484127" r:id="rId32"/>
    <p:sldLayoutId id="2147484128" r:id="rId33"/>
    <p:sldLayoutId id="2147484129" r:id="rId34"/>
    <p:sldLayoutId id="2147484094" r:id="rId35"/>
    <p:sldLayoutId id="2147484096" r:id="rId36"/>
    <p:sldLayoutId id="2147484184" r:id="rId37"/>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hyperlink" Target="http://azure.microsoft.com/en-us/documentation/articles/mobile-services-dotnet-backend-windows-store-dotnet-get-started/" TargetMode="External"/><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4.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24.xml"/><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24.xml"/><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24.xml"/><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24.xml"/><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7.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jpeg"/><Relationship Id="rId4" Type="http://schemas.openxmlformats.org/officeDocument/2006/relationships/image" Target="../media/image15.png"/><Relationship Id="rId9" Type="http://schemas.openxmlformats.org/officeDocument/2006/relationships/image" Target="../media/image20.png"/></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1.xml"/><Relationship Id="rId1" Type="http://schemas.openxmlformats.org/officeDocument/2006/relationships/slideLayout" Target="../slideLayouts/slideLayout24.xml"/><Relationship Id="rId4" Type="http://schemas.openxmlformats.org/officeDocument/2006/relationships/image" Target="../media/image56.png"/></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5.xml"/><Relationship Id="rId1" Type="http://schemas.openxmlformats.org/officeDocument/2006/relationships/slideLayout" Target="../slideLayouts/slideLayout24.xml"/><Relationship Id="rId4" Type="http://schemas.openxmlformats.org/officeDocument/2006/relationships/image" Target="../media/image61.png"/></Relationships>
</file>

<file path=ppt/slides/_rels/slide3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38.xml"/><Relationship Id="rId1" Type="http://schemas.openxmlformats.org/officeDocument/2006/relationships/slideLayout" Target="../slideLayouts/slideLayout24.xml"/><Relationship Id="rId5" Type="http://schemas.openxmlformats.org/officeDocument/2006/relationships/hyperlink" Target="http://twitter.com/shahedc" TargetMode="External"/><Relationship Id="rId4" Type="http://schemas.openxmlformats.org/officeDocument/2006/relationships/hyperlink" Target="mailto:shchowd@microsoft.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By Shahed Chowdhuri</a:t>
            </a:r>
          </a:p>
          <a:p>
            <a:r>
              <a:rPr lang="en-US" dirty="0" smtClean="0"/>
              <a:t>Sr. Technical Evangelist</a:t>
            </a:r>
          </a:p>
          <a:p>
            <a:endParaRPr lang="en-US" dirty="0"/>
          </a:p>
        </p:txBody>
      </p:sp>
      <p:sp>
        <p:nvSpPr>
          <p:cNvPr id="3" name="Title 2"/>
          <p:cNvSpPr>
            <a:spLocks noGrp="1"/>
          </p:cNvSpPr>
          <p:nvPr>
            <p:ph type="title"/>
          </p:nvPr>
        </p:nvSpPr>
        <p:spPr>
          <a:xfrm>
            <a:off x="274703" y="2117165"/>
            <a:ext cx="10058336" cy="868750"/>
          </a:xfrm>
        </p:spPr>
        <p:txBody>
          <a:bodyPr/>
          <a:lstStyle/>
          <a:p>
            <a:r>
              <a:rPr lang="en-US" sz="5400" b="1" dirty="0" smtClean="0"/>
              <a:t>Azure Mobile Services in the Cloud</a:t>
            </a:r>
            <a:endParaRPr lang="en-US" sz="5400" dirty="0"/>
          </a:p>
        </p:txBody>
      </p:sp>
      <p:sp>
        <p:nvSpPr>
          <p:cNvPr id="4" name="Title 1"/>
          <p:cNvSpPr txBox="1">
            <a:spLocks/>
          </p:cNvSpPr>
          <p:nvPr/>
        </p:nvSpPr>
        <p:spPr>
          <a:xfrm>
            <a:off x="366141" y="3035814"/>
            <a:ext cx="9170599" cy="444750"/>
          </a:xfrm>
          <a:prstGeom prst="rect">
            <a:avLst/>
          </a:prstGeom>
        </p:spPr>
        <p:txBody>
          <a:bodyPr/>
          <a:lstStyle>
            <a:lvl1pPr algn="ctr" rtl="0" eaLnBrk="1" fontAlgn="base" hangingPunct="1">
              <a:spcBef>
                <a:spcPct val="0"/>
              </a:spcBef>
              <a:spcAft>
                <a:spcPct val="0"/>
              </a:spcAft>
              <a:defRPr sz="4400">
                <a:solidFill>
                  <a:schemeClr val="tx2"/>
                </a:solidFill>
                <a:latin typeface="+mj-lt"/>
                <a:ea typeface="ＭＳ Ｐゴシック" pitchFamily="34" charset="-128"/>
                <a:cs typeface="ＭＳ Ｐゴシック"/>
              </a:defRPr>
            </a:lvl1pPr>
            <a:lvl2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2pPr>
            <a:lvl3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3pPr>
            <a:lvl4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4pPr>
            <a:lvl5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5pPr>
            <a:lvl6pPr marL="4572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6pPr>
            <a:lvl7pPr marL="9144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7pPr>
            <a:lvl8pPr marL="13716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8pPr>
            <a:lvl9pPr marL="18288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9pPr>
          </a:lstStyle>
          <a:p>
            <a:pPr algn="l"/>
            <a:r>
              <a:rPr lang="en-US" sz="2448" dirty="0"/>
              <a:t>Windows </a:t>
            </a:r>
            <a:r>
              <a:rPr lang="en-US" sz="2448" dirty="0">
                <a:sym typeface="Wingdings" panose="05000000000000000000" pitchFamily="2" charset="2"/>
              </a:rPr>
              <a:t></a:t>
            </a:r>
            <a:r>
              <a:rPr lang="en-US" sz="2448" dirty="0"/>
              <a:t> </a:t>
            </a:r>
            <a:r>
              <a:rPr lang="en-US" sz="2448" dirty="0" smtClean="0"/>
              <a:t>Windows Phone </a:t>
            </a:r>
            <a:r>
              <a:rPr lang="en-US" sz="2448" dirty="0">
                <a:sym typeface="Wingdings" panose="05000000000000000000" pitchFamily="2" charset="2"/>
              </a:rPr>
              <a:t></a:t>
            </a:r>
            <a:r>
              <a:rPr lang="en-US" sz="2448" dirty="0"/>
              <a:t> </a:t>
            </a:r>
            <a:r>
              <a:rPr lang="en-US" sz="2448" dirty="0" smtClean="0"/>
              <a:t>Azure </a:t>
            </a:r>
            <a:r>
              <a:rPr lang="en-US" sz="2448" dirty="0" smtClean="0">
                <a:sym typeface="Wingdings" panose="05000000000000000000" pitchFamily="2" charset="2"/>
              </a:rPr>
              <a:t></a:t>
            </a:r>
            <a:r>
              <a:rPr lang="en-US" sz="2448" dirty="0" smtClean="0"/>
              <a:t> … and more!</a:t>
            </a:r>
            <a:endParaRPr lang="en-US" sz="2448" dirty="0"/>
          </a:p>
          <a:p>
            <a:pPr algn="l"/>
            <a:endParaRPr lang="en-US" sz="2448" dirty="0"/>
          </a:p>
        </p:txBody>
      </p:sp>
      <p:sp>
        <p:nvSpPr>
          <p:cNvPr id="5" name="TextBox 4"/>
          <p:cNvSpPr txBox="1"/>
          <p:nvPr/>
        </p:nvSpPr>
        <p:spPr>
          <a:xfrm>
            <a:off x="939212" y="6238389"/>
            <a:ext cx="1327878" cy="382308"/>
          </a:xfrm>
          <a:prstGeom prst="rect">
            <a:avLst/>
          </a:prstGeom>
          <a:noFill/>
        </p:spPr>
        <p:txBody>
          <a:bodyPr wrap="none" rtlCol="0">
            <a:spAutoFit/>
          </a:bodyPr>
          <a:lstStyle/>
          <a:p>
            <a:r>
              <a:rPr lang="en-US" sz="1836" dirty="0"/>
              <a:t>@shahedC</a:t>
            </a:r>
          </a:p>
        </p:txBody>
      </p:sp>
      <p:pic>
        <p:nvPicPr>
          <p:cNvPr id="6" name="Picture 10" descr="Twitter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476" y="6094760"/>
            <a:ext cx="614484" cy="6144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Internet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703" y="5284563"/>
            <a:ext cx="664508" cy="66450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39212" y="5452436"/>
            <a:ext cx="2571394" cy="382308"/>
          </a:xfrm>
          <a:prstGeom prst="rect">
            <a:avLst/>
          </a:prstGeom>
          <a:noFill/>
        </p:spPr>
        <p:txBody>
          <a:bodyPr wrap="none" rtlCol="0">
            <a:spAutoFit/>
          </a:bodyPr>
          <a:lstStyle/>
          <a:p>
            <a:r>
              <a:rPr lang="en-US" sz="1836" dirty="0"/>
              <a:t>WakeUpAndCode.com</a:t>
            </a:r>
          </a:p>
        </p:txBody>
      </p:sp>
    </p:spTree>
    <p:extLst>
      <p:ext uri="{BB962C8B-B14F-4D97-AF65-F5344CB8AC3E}">
        <p14:creationId xmlns:p14="http://schemas.microsoft.com/office/powerpoint/2010/main" val="15962068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Getting Started</a:t>
            </a:r>
            <a:endParaRPr lang="en-US" dirty="0"/>
          </a:p>
        </p:txBody>
      </p:sp>
      <p:sp>
        <p:nvSpPr>
          <p:cNvPr id="8" name="Rectangle 7"/>
          <p:cNvSpPr/>
          <p:nvPr/>
        </p:nvSpPr>
        <p:spPr>
          <a:xfrm>
            <a:off x="185631" y="6240432"/>
            <a:ext cx="12250844" cy="338554"/>
          </a:xfrm>
          <a:prstGeom prst="rect">
            <a:avLst/>
          </a:prstGeom>
        </p:spPr>
        <p:txBody>
          <a:bodyPr wrap="square">
            <a:spAutoFit/>
          </a:bodyPr>
          <a:lstStyle/>
          <a:p>
            <a:r>
              <a:rPr lang="en-US" sz="1600" dirty="0" smtClean="0"/>
              <a:t>Link: </a:t>
            </a:r>
            <a:r>
              <a:rPr lang="en-US" sz="1600" dirty="0" smtClean="0">
                <a:hlinkClick r:id="rId3"/>
              </a:rPr>
              <a:t>http</a:t>
            </a:r>
            <a:r>
              <a:rPr lang="en-US" sz="1600" dirty="0">
                <a:hlinkClick r:id="rId3"/>
              </a:rPr>
              <a:t>://azure.microsoft.com/en-us/documentation/articles/mobile-services-dotnet-backend-windows-store-dotnet-get-started</a:t>
            </a:r>
            <a:r>
              <a:rPr lang="en-US" sz="1600" dirty="0" smtClean="0">
                <a:hlinkClick r:id="rId3"/>
              </a:rPr>
              <a:t>/</a:t>
            </a:r>
            <a:r>
              <a:rPr lang="en-US" sz="1600" dirty="0" smtClean="0"/>
              <a:t> </a:t>
            </a:r>
            <a:endParaRPr lang="en-US" sz="1600" dirty="0"/>
          </a:p>
        </p:txBody>
      </p:sp>
      <p:pic>
        <p:nvPicPr>
          <p:cNvPr id="9" name="Picture 8"/>
          <p:cNvPicPr>
            <a:picLocks noChangeAspect="1"/>
          </p:cNvPicPr>
          <p:nvPr/>
        </p:nvPicPr>
        <p:blipFill>
          <a:blip r:embed="rId4"/>
          <a:stretch>
            <a:fillRect/>
          </a:stretch>
        </p:blipFill>
        <p:spPr>
          <a:xfrm>
            <a:off x="549019" y="1594620"/>
            <a:ext cx="7839075" cy="2038350"/>
          </a:xfrm>
          <a:prstGeom prst="rect">
            <a:avLst/>
          </a:prstGeom>
        </p:spPr>
      </p:pic>
      <p:pic>
        <p:nvPicPr>
          <p:cNvPr id="10" name="Picture 9"/>
          <p:cNvPicPr>
            <a:picLocks noChangeAspect="1"/>
          </p:cNvPicPr>
          <p:nvPr/>
        </p:nvPicPr>
        <p:blipFill>
          <a:blip r:embed="rId5"/>
          <a:stretch>
            <a:fillRect/>
          </a:stretch>
        </p:blipFill>
        <p:spPr>
          <a:xfrm>
            <a:off x="564620" y="3831801"/>
            <a:ext cx="2495550" cy="2209800"/>
          </a:xfrm>
          <a:prstGeom prst="rect">
            <a:avLst/>
          </a:prstGeom>
        </p:spPr>
      </p:pic>
      <p:pic>
        <p:nvPicPr>
          <p:cNvPr id="11" name="Picture 10"/>
          <p:cNvPicPr>
            <a:picLocks noChangeAspect="1"/>
          </p:cNvPicPr>
          <p:nvPr/>
        </p:nvPicPr>
        <p:blipFill>
          <a:blip r:embed="rId6"/>
          <a:stretch>
            <a:fillRect/>
          </a:stretch>
        </p:blipFill>
        <p:spPr>
          <a:xfrm>
            <a:off x="4115140" y="4014741"/>
            <a:ext cx="3048000" cy="1162050"/>
          </a:xfrm>
          <a:prstGeom prst="rect">
            <a:avLst/>
          </a:prstGeom>
        </p:spPr>
      </p:pic>
    </p:spTree>
    <p:extLst>
      <p:ext uri="{BB962C8B-B14F-4D97-AF65-F5344CB8AC3E}">
        <p14:creationId xmlns:p14="http://schemas.microsoft.com/office/powerpoint/2010/main" val="30321520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Create a Mobile Service</a:t>
            </a:r>
            <a:endParaRPr lang="en-US" dirty="0"/>
          </a:p>
        </p:txBody>
      </p:sp>
      <p:pic>
        <p:nvPicPr>
          <p:cNvPr id="5" name="Picture 4"/>
          <p:cNvPicPr>
            <a:picLocks noChangeAspect="1"/>
          </p:cNvPicPr>
          <p:nvPr/>
        </p:nvPicPr>
        <p:blipFill>
          <a:blip r:embed="rId3"/>
          <a:stretch>
            <a:fillRect/>
          </a:stretch>
        </p:blipFill>
        <p:spPr>
          <a:xfrm>
            <a:off x="712787" y="1939924"/>
            <a:ext cx="11010900" cy="3114675"/>
          </a:xfrm>
          <a:prstGeom prst="rect">
            <a:avLst/>
          </a:prstGeom>
        </p:spPr>
      </p:pic>
      <p:pic>
        <p:nvPicPr>
          <p:cNvPr id="6" name="Picture 5"/>
          <p:cNvPicPr>
            <a:picLocks noChangeAspect="1"/>
          </p:cNvPicPr>
          <p:nvPr/>
        </p:nvPicPr>
        <p:blipFill>
          <a:blip r:embed="rId4"/>
          <a:stretch>
            <a:fillRect/>
          </a:stretch>
        </p:blipFill>
        <p:spPr>
          <a:xfrm>
            <a:off x="682648" y="5781674"/>
            <a:ext cx="11087100" cy="657225"/>
          </a:xfrm>
          <a:prstGeom prst="rect">
            <a:avLst/>
          </a:prstGeom>
        </p:spPr>
      </p:pic>
    </p:spTree>
    <p:extLst>
      <p:ext uri="{BB962C8B-B14F-4D97-AF65-F5344CB8AC3E}">
        <p14:creationId xmlns:p14="http://schemas.microsoft.com/office/powerpoint/2010/main" val="17398029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Specify Mobile Service Details</a:t>
            </a:r>
            <a:endParaRPr lang="en-US" dirty="0"/>
          </a:p>
        </p:txBody>
      </p:sp>
      <p:pic>
        <p:nvPicPr>
          <p:cNvPr id="2" name="Picture 1"/>
          <p:cNvPicPr>
            <a:picLocks noChangeAspect="1"/>
          </p:cNvPicPr>
          <p:nvPr/>
        </p:nvPicPr>
        <p:blipFill>
          <a:blip r:embed="rId3"/>
          <a:stretch>
            <a:fillRect/>
          </a:stretch>
        </p:blipFill>
        <p:spPr>
          <a:xfrm>
            <a:off x="1737726" y="1759921"/>
            <a:ext cx="6419850" cy="4772025"/>
          </a:xfrm>
          <a:prstGeom prst="rect">
            <a:avLst/>
          </a:prstGeom>
        </p:spPr>
      </p:pic>
      <p:sp>
        <p:nvSpPr>
          <p:cNvPr id="5" name="TextBox 4"/>
          <p:cNvSpPr txBox="1"/>
          <p:nvPr/>
        </p:nvSpPr>
        <p:spPr>
          <a:xfrm>
            <a:off x="8961407" y="2948628"/>
            <a:ext cx="2886046"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Name for the URL </a:t>
            </a:r>
          </a:p>
          <a:p>
            <a:pPr>
              <a:lnSpc>
                <a:spcPct val="90000"/>
              </a:lnSpc>
              <a:spcAft>
                <a:spcPts val="600"/>
              </a:spcAft>
            </a:pPr>
            <a:r>
              <a:rPr lang="en-US" sz="2400" dirty="0" smtClean="0">
                <a:gradFill>
                  <a:gsLst>
                    <a:gs pos="2917">
                      <a:schemeClr val="tx1"/>
                    </a:gs>
                    <a:gs pos="30000">
                      <a:schemeClr val="tx1"/>
                    </a:gs>
                  </a:gsLst>
                  <a:lin ang="5400000" scaled="0"/>
                </a:gradFill>
              </a:rPr>
              <a:t>(not the full URL)</a:t>
            </a:r>
          </a:p>
        </p:txBody>
      </p:sp>
    </p:spTree>
    <p:extLst>
      <p:ext uri="{BB962C8B-B14F-4D97-AF65-F5344CB8AC3E}">
        <p14:creationId xmlns:p14="http://schemas.microsoft.com/office/powerpoint/2010/main" val="558544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Specify Database Settings</a:t>
            </a:r>
            <a:endParaRPr lang="en-US" dirty="0"/>
          </a:p>
        </p:txBody>
      </p:sp>
      <p:pic>
        <p:nvPicPr>
          <p:cNvPr id="7" name="Picture 6"/>
          <p:cNvPicPr>
            <a:picLocks noChangeAspect="1"/>
          </p:cNvPicPr>
          <p:nvPr/>
        </p:nvPicPr>
        <p:blipFill>
          <a:blip r:embed="rId3"/>
          <a:stretch>
            <a:fillRect/>
          </a:stretch>
        </p:blipFill>
        <p:spPr>
          <a:xfrm>
            <a:off x="1463409" y="1577043"/>
            <a:ext cx="6457950" cy="4933950"/>
          </a:xfrm>
          <a:prstGeom prst="rect">
            <a:avLst/>
          </a:prstGeom>
        </p:spPr>
      </p:pic>
    </p:spTree>
    <p:extLst>
      <p:ext uri="{BB962C8B-B14F-4D97-AF65-F5344CB8AC3E}">
        <p14:creationId xmlns:p14="http://schemas.microsoft.com/office/powerpoint/2010/main" val="36747774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Verify Status of Mobile Service</a:t>
            </a:r>
            <a:endParaRPr lang="en-US" dirty="0"/>
          </a:p>
        </p:txBody>
      </p:sp>
      <p:pic>
        <p:nvPicPr>
          <p:cNvPr id="2" name="Picture 1"/>
          <p:cNvPicPr>
            <a:picLocks noChangeAspect="1"/>
          </p:cNvPicPr>
          <p:nvPr/>
        </p:nvPicPr>
        <p:blipFill>
          <a:blip r:embed="rId3"/>
          <a:stretch>
            <a:fillRect/>
          </a:stretch>
        </p:blipFill>
        <p:spPr>
          <a:xfrm>
            <a:off x="698499" y="1258887"/>
            <a:ext cx="11039475" cy="4476750"/>
          </a:xfrm>
          <a:prstGeom prst="rect">
            <a:avLst/>
          </a:prstGeom>
        </p:spPr>
      </p:pic>
    </p:spTree>
    <p:extLst>
      <p:ext uri="{BB962C8B-B14F-4D97-AF65-F5344CB8AC3E}">
        <p14:creationId xmlns:p14="http://schemas.microsoft.com/office/powerpoint/2010/main" val="2548893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Get Tools &amp; Download Your Solution</a:t>
            </a:r>
            <a:endParaRPr lang="en-US" dirty="0"/>
          </a:p>
        </p:txBody>
      </p:sp>
      <p:pic>
        <p:nvPicPr>
          <p:cNvPr id="4" name="Picture 3"/>
          <p:cNvPicPr>
            <a:picLocks noChangeAspect="1"/>
          </p:cNvPicPr>
          <p:nvPr/>
        </p:nvPicPr>
        <p:blipFill rotWithShape="1">
          <a:blip r:embed="rId3"/>
          <a:srcRect l="7131" r="7833"/>
          <a:stretch/>
        </p:blipFill>
        <p:spPr>
          <a:xfrm>
            <a:off x="309248" y="1394165"/>
            <a:ext cx="8297999" cy="5486340"/>
          </a:xfrm>
          <a:prstGeom prst="rect">
            <a:avLst/>
          </a:prstGeom>
        </p:spPr>
      </p:pic>
    </p:spTree>
    <p:extLst>
      <p:ext uri="{BB962C8B-B14F-4D97-AF65-F5344CB8AC3E}">
        <p14:creationId xmlns:p14="http://schemas.microsoft.com/office/powerpoint/2010/main" val="18559457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Consuming the Service</a:t>
            </a:r>
            <a:endParaRPr lang="en-US" dirty="0"/>
          </a:p>
        </p:txBody>
      </p:sp>
    </p:spTree>
    <p:extLst>
      <p:ext uri="{BB962C8B-B14F-4D97-AF65-F5344CB8AC3E}">
        <p14:creationId xmlns:p14="http://schemas.microsoft.com/office/powerpoint/2010/main" val="40687596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60792" y="1361866"/>
            <a:ext cx="10473309" cy="5244322"/>
          </a:xfrm>
          <a:prstGeom prst="rect">
            <a:avLst/>
          </a:prstGeom>
        </p:spPr>
      </p:pic>
      <p:sp>
        <p:nvSpPr>
          <p:cNvPr id="2" name="Title 1"/>
          <p:cNvSpPr>
            <a:spLocks noGrp="1"/>
          </p:cNvSpPr>
          <p:nvPr>
            <p:ph type="title"/>
          </p:nvPr>
        </p:nvSpPr>
        <p:spPr/>
        <p:txBody>
          <a:bodyPr/>
          <a:lstStyle/>
          <a:p>
            <a:r>
              <a:rPr lang="en-US" dirty="0" smtClean="0"/>
              <a:t>Build Your Solution </a:t>
            </a:r>
            <a:r>
              <a:rPr lang="en-US" sz="4000" dirty="0" smtClean="0"/>
              <a:t>(update </a:t>
            </a:r>
            <a:r>
              <a:rPr lang="en-US" sz="4000" dirty="0" err="1" smtClean="0"/>
              <a:t>NuGet</a:t>
            </a:r>
            <a:r>
              <a:rPr lang="en-US" sz="4000" dirty="0" smtClean="0"/>
              <a:t> packages)</a:t>
            </a:r>
            <a:endParaRPr lang="en-US" dirty="0"/>
          </a:p>
        </p:txBody>
      </p:sp>
      <p:sp>
        <p:nvSpPr>
          <p:cNvPr id="3" name="TextBox 2"/>
          <p:cNvSpPr txBox="1"/>
          <p:nvPr/>
        </p:nvSpPr>
        <p:spPr>
          <a:xfrm>
            <a:off x="549019" y="1212849"/>
            <a:ext cx="466794" cy="374846"/>
          </a:xfrm>
          <a:prstGeom prst="rect">
            <a:avLst/>
          </a:prstGeom>
          <a:noFill/>
        </p:spPr>
        <p:txBody>
          <a:bodyPr wrap="none" rtlCol="0">
            <a:spAutoFit/>
          </a:bodyPr>
          <a:lstStyle/>
          <a:p>
            <a:r>
              <a:rPr lang="en-US" sz="1836" dirty="0" smtClean="0"/>
              <a:t>. . .</a:t>
            </a:r>
          </a:p>
        </p:txBody>
      </p:sp>
      <p:pic>
        <p:nvPicPr>
          <p:cNvPr id="5" name="Picture 4"/>
          <p:cNvPicPr>
            <a:picLocks noChangeAspect="1"/>
          </p:cNvPicPr>
          <p:nvPr/>
        </p:nvPicPr>
        <p:blipFill>
          <a:blip r:embed="rId4"/>
          <a:stretch>
            <a:fillRect/>
          </a:stretch>
        </p:blipFill>
        <p:spPr>
          <a:xfrm>
            <a:off x="2560677" y="2765750"/>
            <a:ext cx="4486275" cy="1562100"/>
          </a:xfrm>
          <a:prstGeom prst="rect">
            <a:avLst/>
          </a:prstGeom>
        </p:spPr>
      </p:pic>
    </p:spTree>
    <p:extLst>
      <p:ext uri="{BB962C8B-B14F-4D97-AF65-F5344CB8AC3E}">
        <p14:creationId xmlns:p14="http://schemas.microsoft.com/office/powerpoint/2010/main" val="33237029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the Service Locally</a:t>
            </a:r>
            <a:endParaRPr lang="en-US" dirty="0"/>
          </a:p>
        </p:txBody>
      </p:sp>
      <p:pic>
        <p:nvPicPr>
          <p:cNvPr id="3" name="Picture 2"/>
          <p:cNvPicPr>
            <a:picLocks noChangeAspect="1"/>
          </p:cNvPicPr>
          <p:nvPr/>
        </p:nvPicPr>
        <p:blipFill>
          <a:blip r:embed="rId3"/>
          <a:stretch>
            <a:fillRect/>
          </a:stretch>
        </p:blipFill>
        <p:spPr>
          <a:xfrm>
            <a:off x="2560677" y="2356438"/>
            <a:ext cx="5429250" cy="4295775"/>
          </a:xfrm>
          <a:prstGeom prst="rect">
            <a:avLst/>
          </a:prstGeom>
        </p:spPr>
      </p:pic>
      <p:pic>
        <p:nvPicPr>
          <p:cNvPr id="5" name="Picture 4"/>
          <p:cNvPicPr>
            <a:picLocks noChangeAspect="1"/>
          </p:cNvPicPr>
          <p:nvPr/>
        </p:nvPicPr>
        <p:blipFill>
          <a:blip r:embed="rId4"/>
          <a:stretch>
            <a:fillRect/>
          </a:stretch>
        </p:blipFill>
        <p:spPr>
          <a:xfrm>
            <a:off x="2377799" y="1379831"/>
            <a:ext cx="6296025" cy="809625"/>
          </a:xfrm>
          <a:prstGeom prst="rect">
            <a:avLst/>
          </a:prstGeom>
        </p:spPr>
      </p:pic>
    </p:spTree>
    <p:extLst>
      <p:ext uri="{BB962C8B-B14F-4D97-AF65-F5344CB8AC3E}">
        <p14:creationId xmlns:p14="http://schemas.microsoft.com/office/powerpoint/2010/main" val="4045914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Verify the Service Locally</a:t>
            </a:r>
            <a:endParaRPr lang="en-US" dirty="0"/>
          </a:p>
        </p:txBody>
      </p:sp>
      <p:pic>
        <p:nvPicPr>
          <p:cNvPr id="4" name="Picture 3"/>
          <p:cNvPicPr>
            <a:picLocks noChangeAspect="1"/>
          </p:cNvPicPr>
          <p:nvPr/>
        </p:nvPicPr>
        <p:blipFill>
          <a:blip r:embed="rId3"/>
          <a:stretch>
            <a:fillRect/>
          </a:stretch>
        </p:blipFill>
        <p:spPr>
          <a:xfrm>
            <a:off x="2286360" y="1302726"/>
            <a:ext cx="7062757" cy="4859052"/>
          </a:xfrm>
          <a:prstGeom prst="rect">
            <a:avLst/>
          </a:prstGeom>
        </p:spPr>
      </p:pic>
    </p:spTree>
    <p:extLst>
      <p:ext uri="{BB962C8B-B14F-4D97-AF65-F5344CB8AC3E}">
        <p14:creationId xmlns:p14="http://schemas.microsoft.com/office/powerpoint/2010/main" val="1830602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3798346104"/>
              </p:ext>
            </p:extLst>
          </p:nvPr>
        </p:nvGraphicFramePr>
        <p:xfrm>
          <a:off x="2176957" y="2203600"/>
          <a:ext cx="6474793" cy="3958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9293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Try it out…</a:t>
            </a:r>
            <a:endParaRPr lang="en-US" dirty="0"/>
          </a:p>
        </p:txBody>
      </p:sp>
      <p:pic>
        <p:nvPicPr>
          <p:cNvPr id="3" name="Picture 2"/>
          <p:cNvPicPr>
            <a:picLocks noChangeAspect="1"/>
          </p:cNvPicPr>
          <p:nvPr/>
        </p:nvPicPr>
        <p:blipFill>
          <a:blip r:embed="rId3"/>
          <a:stretch>
            <a:fillRect/>
          </a:stretch>
        </p:blipFill>
        <p:spPr>
          <a:xfrm>
            <a:off x="1737726" y="1302726"/>
            <a:ext cx="7977147" cy="5488136"/>
          </a:xfrm>
          <a:prstGeom prst="rect">
            <a:avLst/>
          </a:prstGeom>
        </p:spPr>
      </p:pic>
    </p:spTree>
    <p:extLst>
      <p:ext uri="{BB962C8B-B14F-4D97-AF65-F5344CB8AC3E}">
        <p14:creationId xmlns:p14="http://schemas.microsoft.com/office/powerpoint/2010/main" val="855571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Windows Phone App Locally</a:t>
            </a:r>
            <a:endParaRPr lang="en-US" dirty="0"/>
          </a:p>
        </p:txBody>
      </p:sp>
      <p:pic>
        <p:nvPicPr>
          <p:cNvPr id="6" name="Picture 5"/>
          <p:cNvPicPr>
            <a:picLocks noChangeAspect="1"/>
          </p:cNvPicPr>
          <p:nvPr/>
        </p:nvPicPr>
        <p:blipFill>
          <a:blip r:embed="rId3"/>
          <a:stretch>
            <a:fillRect/>
          </a:stretch>
        </p:blipFill>
        <p:spPr>
          <a:xfrm>
            <a:off x="1463409" y="2448756"/>
            <a:ext cx="5819775" cy="4181475"/>
          </a:xfrm>
          <a:prstGeom prst="rect">
            <a:avLst/>
          </a:prstGeom>
        </p:spPr>
      </p:pic>
      <p:pic>
        <p:nvPicPr>
          <p:cNvPr id="7" name="Picture 6"/>
          <p:cNvPicPr>
            <a:picLocks noChangeAspect="1"/>
          </p:cNvPicPr>
          <p:nvPr/>
        </p:nvPicPr>
        <p:blipFill>
          <a:blip r:embed="rId4"/>
          <a:stretch>
            <a:fillRect/>
          </a:stretch>
        </p:blipFill>
        <p:spPr>
          <a:xfrm>
            <a:off x="1029069" y="1471461"/>
            <a:ext cx="6505575" cy="704850"/>
          </a:xfrm>
          <a:prstGeom prst="rect">
            <a:avLst/>
          </a:prstGeom>
        </p:spPr>
      </p:pic>
    </p:spTree>
    <p:extLst>
      <p:ext uri="{BB962C8B-B14F-4D97-AF65-F5344CB8AC3E}">
        <p14:creationId xmlns:p14="http://schemas.microsoft.com/office/powerpoint/2010/main" val="25963376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Verify Windows Phone App</a:t>
            </a:r>
            <a:endParaRPr lang="en-US" dirty="0"/>
          </a:p>
        </p:txBody>
      </p:sp>
      <p:pic>
        <p:nvPicPr>
          <p:cNvPr id="4" name="Picture 3"/>
          <p:cNvPicPr>
            <a:picLocks noChangeAspect="1"/>
          </p:cNvPicPr>
          <p:nvPr/>
        </p:nvPicPr>
        <p:blipFill>
          <a:blip r:embed="rId3"/>
          <a:stretch>
            <a:fillRect/>
          </a:stretch>
        </p:blipFill>
        <p:spPr>
          <a:xfrm>
            <a:off x="1737726" y="1577043"/>
            <a:ext cx="2562225" cy="4267200"/>
          </a:xfrm>
          <a:prstGeom prst="rect">
            <a:avLst/>
          </a:prstGeom>
        </p:spPr>
      </p:pic>
      <p:pic>
        <p:nvPicPr>
          <p:cNvPr id="5" name="Picture 4"/>
          <p:cNvPicPr>
            <a:picLocks noChangeAspect="1"/>
          </p:cNvPicPr>
          <p:nvPr/>
        </p:nvPicPr>
        <p:blipFill>
          <a:blip r:embed="rId4"/>
          <a:stretch>
            <a:fillRect/>
          </a:stretch>
        </p:blipFill>
        <p:spPr>
          <a:xfrm>
            <a:off x="5486725" y="1394165"/>
            <a:ext cx="5095875" cy="5029200"/>
          </a:xfrm>
          <a:prstGeom prst="rect">
            <a:avLst/>
          </a:prstGeom>
        </p:spPr>
      </p:pic>
    </p:spTree>
    <p:extLst>
      <p:ext uri="{BB962C8B-B14F-4D97-AF65-F5344CB8AC3E}">
        <p14:creationId xmlns:p14="http://schemas.microsoft.com/office/powerpoint/2010/main" val="3331808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Windows App Locally</a:t>
            </a:r>
            <a:endParaRPr lang="en-US" dirty="0"/>
          </a:p>
        </p:txBody>
      </p:sp>
      <p:pic>
        <p:nvPicPr>
          <p:cNvPr id="4" name="Picture 3"/>
          <p:cNvPicPr>
            <a:picLocks noChangeAspect="1"/>
          </p:cNvPicPr>
          <p:nvPr/>
        </p:nvPicPr>
        <p:blipFill>
          <a:blip r:embed="rId3"/>
          <a:stretch>
            <a:fillRect/>
          </a:stretch>
        </p:blipFill>
        <p:spPr>
          <a:xfrm>
            <a:off x="2206354" y="2399994"/>
            <a:ext cx="5657850" cy="4362450"/>
          </a:xfrm>
          <a:prstGeom prst="rect">
            <a:avLst/>
          </a:prstGeom>
        </p:spPr>
      </p:pic>
      <p:pic>
        <p:nvPicPr>
          <p:cNvPr id="5" name="Picture 4"/>
          <p:cNvPicPr>
            <a:picLocks noChangeAspect="1"/>
          </p:cNvPicPr>
          <p:nvPr/>
        </p:nvPicPr>
        <p:blipFill>
          <a:blip r:embed="rId4"/>
          <a:stretch>
            <a:fillRect/>
          </a:stretch>
        </p:blipFill>
        <p:spPr>
          <a:xfrm>
            <a:off x="1920604" y="1465597"/>
            <a:ext cx="6229350" cy="771525"/>
          </a:xfrm>
          <a:prstGeom prst="rect">
            <a:avLst/>
          </a:prstGeom>
        </p:spPr>
      </p:pic>
    </p:spTree>
    <p:extLst>
      <p:ext uri="{BB962C8B-B14F-4D97-AF65-F5344CB8AC3E}">
        <p14:creationId xmlns:p14="http://schemas.microsoft.com/office/powerpoint/2010/main" val="331934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Verify Windows App Locally</a:t>
            </a:r>
            <a:endParaRPr lang="en-US" dirty="0"/>
          </a:p>
        </p:txBody>
      </p:sp>
      <p:pic>
        <p:nvPicPr>
          <p:cNvPr id="3" name="Picture 2"/>
          <p:cNvPicPr>
            <a:picLocks noChangeAspect="1"/>
          </p:cNvPicPr>
          <p:nvPr/>
        </p:nvPicPr>
        <p:blipFill>
          <a:blip r:embed="rId3"/>
          <a:stretch>
            <a:fillRect/>
          </a:stretch>
        </p:blipFill>
        <p:spPr>
          <a:xfrm>
            <a:off x="179387" y="1582737"/>
            <a:ext cx="12077700" cy="3829050"/>
          </a:xfrm>
          <a:prstGeom prst="rect">
            <a:avLst/>
          </a:prstGeom>
        </p:spPr>
      </p:pic>
    </p:spTree>
    <p:extLst>
      <p:ext uri="{BB962C8B-B14F-4D97-AF65-F5344CB8AC3E}">
        <p14:creationId xmlns:p14="http://schemas.microsoft.com/office/powerpoint/2010/main" val="2475479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83217" y="1212849"/>
            <a:ext cx="5726408" cy="5419480"/>
          </a:xfrm>
          <a:prstGeom prst="rect">
            <a:avLst/>
          </a:prstGeom>
        </p:spPr>
      </p:pic>
      <p:sp>
        <p:nvSpPr>
          <p:cNvPr id="2" name="Title 1"/>
          <p:cNvSpPr>
            <a:spLocks noGrp="1"/>
          </p:cNvSpPr>
          <p:nvPr>
            <p:ph type="title"/>
          </p:nvPr>
        </p:nvSpPr>
        <p:spPr/>
        <p:txBody>
          <a:bodyPr/>
          <a:lstStyle/>
          <a:p>
            <a:r>
              <a:rPr lang="en-US" dirty="0" smtClean="0"/>
              <a:t>Verify Data</a:t>
            </a:r>
            <a:endParaRPr lang="en-US" dirty="0"/>
          </a:p>
        </p:txBody>
      </p:sp>
    </p:spTree>
    <p:extLst>
      <p:ext uri="{BB962C8B-B14F-4D97-AF65-F5344CB8AC3E}">
        <p14:creationId xmlns:p14="http://schemas.microsoft.com/office/powerpoint/2010/main" val="401328007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Publishing the Service</a:t>
            </a:r>
            <a:endParaRPr lang="en-US" dirty="0"/>
          </a:p>
        </p:txBody>
      </p:sp>
    </p:spTree>
    <p:extLst>
      <p:ext uri="{BB962C8B-B14F-4D97-AF65-F5344CB8AC3E}">
        <p14:creationId xmlns:p14="http://schemas.microsoft.com/office/powerpoint/2010/main" val="29197633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Publish Your Mobile Service</a:t>
            </a:r>
            <a:endParaRPr lang="en-US" dirty="0"/>
          </a:p>
        </p:txBody>
      </p:sp>
      <p:pic>
        <p:nvPicPr>
          <p:cNvPr id="4" name="Picture 3"/>
          <p:cNvPicPr>
            <a:picLocks noChangeAspect="1"/>
          </p:cNvPicPr>
          <p:nvPr/>
        </p:nvPicPr>
        <p:blipFill>
          <a:blip r:embed="rId3"/>
          <a:stretch>
            <a:fillRect/>
          </a:stretch>
        </p:blipFill>
        <p:spPr>
          <a:xfrm>
            <a:off x="3532187" y="1182687"/>
            <a:ext cx="5372100" cy="4629150"/>
          </a:xfrm>
          <a:prstGeom prst="rect">
            <a:avLst/>
          </a:prstGeom>
        </p:spPr>
      </p:pic>
    </p:spTree>
    <p:extLst>
      <p:ext uri="{BB962C8B-B14F-4D97-AF65-F5344CB8AC3E}">
        <p14:creationId xmlns:p14="http://schemas.microsoft.com/office/powerpoint/2010/main" val="37422426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 In and Select Existing Service</a:t>
            </a:r>
            <a:endParaRPr lang="en-US" dirty="0"/>
          </a:p>
        </p:txBody>
      </p:sp>
      <p:pic>
        <p:nvPicPr>
          <p:cNvPr id="3" name="Picture 2"/>
          <p:cNvPicPr>
            <a:picLocks noChangeAspect="1"/>
          </p:cNvPicPr>
          <p:nvPr/>
        </p:nvPicPr>
        <p:blipFill>
          <a:blip r:embed="rId3"/>
          <a:stretch>
            <a:fillRect/>
          </a:stretch>
        </p:blipFill>
        <p:spPr>
          <a:xfrm>
            <a:off x="2012043" y="1244116"/>
            <a:ext cx="6896100" cy="5410200"/>
          </a:xfrm>
          <a:prstGeom prst="rect">
            <a:avLst/>
          </a:prstGeom>
        </p:spPr>
      </p:pic>
    </p:spTree>
    <p:extLst>
      <p:ext uri="{BB962C8B-B14F-4D97-AF65-F5344CB8AC3E}">
        <p14:creationId xmlns:p14="http://schemas.microsoft.com/office/powerpoint/2010/main" val="40049854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the Publishing Process</a:t>
            </a:r>
            <a:endParaRPr lang="en-US" dirty="0"/>
          </a:p>
        </p:txBody>
      </p:sp>
      <p:pic>
        <p:nvPicPr>
          <p:cNvPr id="7" name="Picture 6"/>
          <p:cNvPicPr>
            <a:picLocks noChangeAspect="1"/>
          </p:cNvPicPr>
          <p:nvPr/>
        </p:nvPicPr>
        <p:blipFill>
          <a:blip r:embed="rId3"/>
          <a:stretch>
            <a:fillRect/>
          </a:stretch>
        </p:blipFill>
        <p:spPr>
          <a:xfrm>
            <a:off x="2286360" y="1668482"/>
            <a:ext cx="6263609" cy="4915193"/>
          </a:xfrm>
          <a:prstGeom prst="rect">
            <a:avLst/>
          </a:prstGeom>
        </p:spPr>
      </p:pic>
      <p:sp>
        <p:nvSpPr>
          <p:cNvPr id="8" name="Rectangle 7"/>
          <p:cNvSpPr/>
          <p:nvPr/>
        </p:nvSpPr>
        <p:spPr bwMode="auto">
          <a:xfrm>
            <a:off x="4938091" y="3680140"/>
            <a:ext cx="3017487" cy="9143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nvSpPr>
        <p:spPr bwMode="auto">
          <a:xfrm>
            <a:off x="4938091" y="4034639"/>
            <a:ext cx="3017487" cy="9143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bwMode="auto">
          <a:xfrm>
            <a:off x="4938090" y="4343418"/>
            <a:ext cx="3017487" cy="9143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1896165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1607353" y="123590"/>
            <a:ext cx="11889564" cy="917575"/>
          </a:xfrm>
          <a:prstGeom prst="rect">
            <a:avLst/>
          </a:prstGeom>
        </p:spPr>
        <p:txBody>
          <a:bodyPr vert="horz" wrap="square" lIns="146304" tIns="91440" rIns="146304" bIns="91440" rtlCol="0" anchor="b">
            <a:noAutofit/>
          </a:bodyPr>
          <a:lstStyle>
            <a:lvl1pPr algn="r" defTabSz="932742" rtl="0" eaLnBrk="1" latinLnBrk="0" hangingPunct="1">
              <a:lnSpc>
                <a:spcPct val="90000"/>
              </a:lnSpc>
              <a:spcBef>
                <a:spcPct val="0"/>
              </a:spcBef>
              <a:buNone/>
              <a:defRPr lang="en-US" sz="5507" b="0" kern="1200" cap="none" spc="-102" baseline="0">
                <a:ln w="3175">
                  <a:noFill/>
                </a:ln>
                <a:solidFill>
                  <a:schemeClr val="accent1"/>
                </a:solidFill>
                <a:effectLst/>
                <a:latin typeface="+mj-lt"/>
                <a:ea typeface="+mn-ea"/>
                <a:cs typeface="Segoe UI" pitchFamily="34" charset="0"/>
              </a:defRPr>
            </a:lvl1pPr>
          </a:lstStyle>
          <a:p>
            <a:pPr algn="l"/>
            <a:r>
              <a:rPr lang="en-US" sz="6000" dirty="0"/>
              <a:t>Tools &amp; </a:t>
            </a:r>
            <a:r>
              <a:rPr lang="en-US" sz="6000" dirty="0" smtClean="0"/>
              <a:t>Technologies</a:t>
            </a:r>
            <a:endParaRPr lang="en-US" sz="6000" dirty="0"/>
          </a:p>
        </p:txBody>
      </p:sp>
      <p:pic>
        <p:nvPicPr>
          <p:cNvPr id="3074" name="Picture 2" descr="http://visualstudiomagazine.com/articles/2013/09/30/~/media/ECG/visualstudiomagazine/Images/introimages/VisualStudio2013.ash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7353" y="1411215"/>
            <a:ext cx="2536228" cy="176399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p:cNvPicPr>
            <a:picLocks noChangeAspect="1" noChangeArrowheads="1"/>
          </p:cNvPicPr>
          <p:nvPr/>
        </p:nvPicPr>
        <p:blipFill>
          <a:blip r:embed="rId4" cstate="print"/>
          <a:srcRect/>
          <a:stretch>
            <a:fillRect/>
          </a:stretch>
        </p:blipFill>
        <p:spPr bwMode="auto">
          <a:xfrm>
            <a:off x="7215808" y="2586376"/>
            <a:ext cx="2622947" cy="786884"/>
          </a:xfrm>
          <a:prstGeom prst="rect">
            <a:avLst/>
          </a:prstGeom>
          <a:noFill/>
          <a:ln w="9525">
            <a:noFill/>
            <a:miter lim="800000"/>
            <a:headEnd/>
            <a:tailEnd/>
          </a:ln>
        </p:spPr>
      </p:pic>
      <p:pic>
        <p:nvPicPr>
          <p:cNvPr id="1046" name="Picture 22"/>
          <p:cNvPicPr>
            <a:picLocks noChangeAspect="1" noChangeArrowheads="1"/>
          </p:cNvPicPr>
          <p:nvPr/>
        </p:nvPicPr>
        <p:blipFill>
          <a:blip r:embed="rId5" cstate="print"/>
          <a:srcRect/>
          <a:stretch>
            <a:fillRect/>
          </a:stretch>
        </p:blipFill>
        <p:spPr bwMode="auto">
          <a:xfrm>
            <a:off x="7589822" y="1227296"/>
            <a:ext cx="1874921" cy="1020035"/>
          </a:xfrm>
          <a:prstGeom prst="rect">
            <a:avLst/>
          </a:prstGeom>
          <a:noFill/>
          <a:ln w="9525">
            <a:noFill/>
            <a:miter lim="800000"/>
            <a:headEnd/>
            <a:tailEnd/>
          </a:ln>
        </p:spPr>
      </p:pic>
      <p:pic>
        <p:nvPicPr>
          <p:cNvPr id="3088" name="Picture 16" descr="http://www.ciol.com/IMG/046/20046/windows-8-logo-370x26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9166" y="1296725"/>
            <a:ext cx="1765435" cy="125966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ml5_css_javascript"/>
          <p:cNvPicPr>
            <a:picLocks noChangeAspect="1" noChangeArrowheads="1"/>
          </p:cNvPicPr>
          <p:nvPr/>
        </p:nvPicPr>
        <p:blipFill rotWithShape="1">
          <a:blip r:embed="rId7">
            <a:extLst>
              <a:ext uri="{28A0092B-C50C-407E-A947-70E740481C1C}">
                <a14:useLocalDpi xmlns:a14="http://schemas.microsoft.com/office/drawing/2010/main" val="0"/>
              </a:ext>
            </a:extLst>
          </a:blip>
          <a:srcRect l="73423"/>
          <a:stretch/>
        </p:blipFill>
        <p:spPr bwMode="auto">
          <a:xfrm>
            <a:off x="8485946" y="3741445"/>
            <a:ext cx="884467" cy="133637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8"/>
          <a:stretch>
            <a:fillRect/>
          </a:stretch>
        </p:blipFill>
        <p:spPr>
          <a:xfrm>
            <a:off x="4756336" y="2723435"/>
            <a:ext cx="2223963" cy="674363"/>
          </a:xfrm>
          <a:prstGeom prst="rect">
            <a:avLst/>
          </a:prstGeom>
        </p:spPr>
      </p:pic>
      <p:pic>
        <p:nvPicPr>
          <p:cNvPr id="14" name="Picture 13"/>
          <p:cNvPicPr>
            <a:picLocks noChangeAspect="1"/>
          </p:cNvPicPr>
          <p:nvPr/>
        </p:nvPicPr>
        <p:blipFill>
          <a:blip r:embed="rId9"/>
          <a:stretch>
            <a:fillRect/>
          </a:stretch>
        </p:blipFill>
        <p:spPr>
          <a:xfrm>
            <a:off x="5212408" y="3883955"/>
            <a:ext cx="2762250" cy="2343150"/>
          </a:xfrm>
          <a:prstGeom prst="rect">
            <a:avLst/>
          </a:prstGeom>
        </p:spPr>
      </p:pic>
      <p:pic>
        <p:nvPicPr>
          <p:cNvPr id="4" name="Picture 2" descr="http://www.phidiax.com/Images/Cloud-Azure.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1988" y="3741445"/>
            <a:ext cx="3988006" cy="1994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6113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Verify the Service is Running</a:t>
            </a:r>
            <a:endParaRPr lang="en-US" dirty="0"/>
          </a:p>
        </p:txBody>
      </p:sp>
      <p:pic>
        <p:nvPicPr>
          <p:cNvPr id="4" name="Picture 3"/>
          <p:cNvPicPr>
            <a:picLocks noChangeAspect="1"/>
          </p:cNvPicPr>
          <p:nvPr/>
        </p:nvPicPr>
        <p:blipFill>
          <a:blip r:embed="rId3"/>
          <a:stretch>
            <a:fillRect/>
          </a:stretch>
        </p:blipFill>
        <p:spPr>
          <a:xfrm>
            <a:off x="1554848" y="1668482"/>
            <a:ext cx="6971318" cy="4565560"/>
          </a:xfrm>
          <a:prstGeom prst="rect">
            <a:avLst/>
          </a:prstGeom>
        </p:spPr>
      </p:pic>
    </p:spTree>
    <p:extLst>
      <p:ext uri="{BB962C8B-B14F-4D97-AF65-F5344CB8AC3E}">
        <p14:creationId xmlns:p14="http://schemas.microsoft.com/office/powerpoint/2010/main" val="3291978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 </a:t>
            </a:r>
            <a:r>
              <a:rPr lang="en-US" dirty="0" err="1" smtClean="0"/>
              <a:t>App.Xaml.cs</a:t>
            </a:r>
            <a:r>
              <a:rPr lang="en-US" dirty="0" smtClean="0"/>
              <a:t> </a:t>
            </a:r>
            <a:r>
              <a:rPr lang="en-US" sz="4000" dirty="0" smtClean="0"/>
              <a:t>(Shared project)</a:t>
            </a:r>
            <a:endParaRPr lang="en-US" dirty="0"/>
          </a:p>
        </p:txBody>
      </p:sp>
      <p:pic>
        <p:nvPicPr>
          <p:cNvPr id="9" name="Picture 8"/>
          <p:cNvPicPr>
            <a:picLocks noChangeAspect="1"/>
          </p:cNvPicPr>
          <p:nvPr/>
        </p:nvPicPr>
        <p:blipFill>
          <a:blip r:embed="rId3"/>
          <a:stretch>
            <a:fillRect/>
          </a:stretch>
        </p:blipFill>
        <p:spPr>
          <a:xfrm>
            <a:off x="1695735" y="1102547"/>
            <a:ext cx="7448550" cy="2828925"/>
          </a:xfrm>
          <a:prstGeom prst="rect">
            <a:avLst/>
          </a:prstGeom>
        </p:spPr>
      </p:pic>
      <p:pic>
        <p:nvPicPr>
          <p:cNvPr id="10" name="Picture 9"/>
          <p:cNvPicPr>
            <a:picLocks noChangeAspect="1"/>
          </p:cNvPicPr>
          <p:nvPr/>
        </p:nvPicPr>
        <p:blipFill>
          <a:blip r:embed="rId4"/>
          <a:stretch>
            <a:fillRect/>
          </a:stretch>
        </p:blipFill>
        <p:spPr>
          <a:xfrm>
            <a:off x="4572335" y="3931472"/>
            <a:ext cx="7448550" cy="2828925"/>
          </a:xfrm>
          <a:prstGeom prst="rect">
            <a:avLst/>
          </a:prstGeom>
        </p:spPr>
      </p:pic>
      <p:sp>
        <p:nvSpPr>
          <p:cNvPr id="11" name="TextBox 10"/>
          <p:cNvSpPr txBox="1"/>
          <p:nvPr/>
        </p:nvSpPr>
        <p:spPr>
          <a:xfrm>
            <a:off x="-26616" y="4575998"/>
            <a:ext cx="4598951" cy="1778949"/>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AFTER:</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Comment out local settings</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Uncomment server settings, including key</a:t>
            </a:r>
          </a:p>
        </p:txBody>
      </p:sp>
      <p:sp>
        <p:nvSpPr>
          <p:cNvPr id="12" name="TextBox 11"/>
          <p:cNvSpPr txBox="1"/>
          <p:nvPr/>
        </p:nvSpPr>
        <p:spPr>
          <a:xfrm>
            <a:off x="211326" y="1952627"/>
            <a:ext cx="1617839"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BEFORE:</a:t>
            </a:r>
          </a:p>
        </p:txBody>
      </p:sp>
    </p:spTree>
    <p:extLst>
      <p:ext uri="{BB962C8B-B14F-4D97-AF65-F5344CB8AC3E}">
        <p14:creationId xmlns:p14="http://schemas.microsoft.com/office/powerpoint/2010/main" val="2153997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Windows Phone Project</a:t>
            </a:r>
            <a:endParaRPr lang="en-US" dirty="0"/>
          </a:p>
        </p:txBody>
      </p:sp>
      <p:pic>
        <p:nvPicPr>
          <p:cNvPr id="3" name="Picture 2"/>
          <p:cNvPicPr>
            <a:picLocks noChangeAspect="1"/>
          </p:cNvPicPr>
          <p:nvPr/>
        </p:nvPicPr>
        <p:blipFill>
          <a:blip r:embed="rId3"/>
          <a:stretch>
            <a:fillRect/>
          </a:stretch>
        </p:blipFill>
        <p:spPr>
          <a:xfrm>
            <a:off x="549019" y="1394165"/>
            <a:ext cx="2562225" cy="4267200"/>
          </a:xfrm>
          <a:prstGeom prst="rect">
            <a:avLst/>
          </a:prstGeom>
        </p:spPr>
      </p:pic>
      <p:sp>
        <p:nvSpPr>
          <p:cNvPr id="4" name="TextBox 3"/>
          <p:cNvSpPr txBox="1"/>
          <p:nvPr/>
        </p:nvSpPr>
        <p:spPr>
          <a:xfrm>
            <a:off x="4265020" y="2734982"/>
            <a:ext cx="331879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Enter a value to test it</a:t>
            </a:r>
          </a:p>
        </p:txBody>
      </p:sp>
      <p:cxnSp>
        <p:nvCxnSpPr>
          <p:cNvPr id="7" name="Straight Arrow Connector 6"/>
          <p:cNvCxnSpPr/>
          <p:nvPr/>
        </p:nvCxnSpPr>
        <p:spPr>
          <a:xfrm flipH="1" flipV="1">
            <a:off x="1830131" y="2453380"/>
            <a:ext cx="2376448" cy="495248"/>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0495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Windows project</a:t>
            </a:r>
            <a:endParaRPr lang="en-US" dirty="0"/>
          </a:p>
        </p:txBody>
      </p:sp>
      <p:pic>
        <p:nvPicPr>
          <p:cNvPr id="5" name="Picture 4"/>
          <p:cNvPicPr>
            <a:picLocks noChangeAspect="1"/>
          </p:cNvPicPr>
          <p:nvPr/>
        </p:nvPicPr>
        <p:blipFill>
          <a:blip r:embed="rId3"/>
          <a:stretch>
            <a:fillRect/>
          </a:stretch>
        </p:blipFill>
        <p:spPr>
          <a:xfrm>
            <a:off x="255587" y="1558924"/>
            <a:ext cx="11925300" cy="3876675"/>
          </a:xfrm>
          <a:prstGeom prst="rect">
            <a:avLst/>
          </a:prstGeom>
          <a:effectLst>
            <a:glow rad="63500">
              <a:schemeClr val="accent6">
                <a:satMod val="175000"/>
                <a:alpha val="40000"/>
              </a:schemeClr>
            </a:glow>
            <a:outerShdw blurRad="50800" dist="38100" dir="2700000" algn="tl" rotWithShape="0">
              <a:prstClr val="black">
                <a:alpha val="40000"/>
              </a:prstClr>
            </a:outerShdw>
          </a:effectLst>
        </p:spPr>
      </p:pic>
      <p:sp>
        <p:nvSpPr>
          <p:cNvPr id="6" name="TextBox 5"/>
          <p:cNvSpPr txBox="1"/>
          <p:nvPr/>
        </p:nvSpPr>
        <p:spPr>
          <a:xfrm>
            <a:off x="2675569" y="4411652"/>
            <a:ext cx="331879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Enter a value to test it</a:t>
            </a:r>
          </a:p>
        </p:txBody>
      </p:sp>
      <p:cxnSp>
        <p:nvCxnSpPr>
          <p:cNvPr id="7" name="Straight Arrow Connector 6"/>
          <p:cNvCxnSpPr/>
          <p:nvPr/>
        </p:nvCxnSpPr>
        <p:spPr>
          <a:xfrm flipH="1" flipV="1">
            <a:off x="2286360" y="3405824"/>
            <a:ext cx="822951" cy="1005828"/>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46927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799598" y="1302726"/>
            <a:ext cx="7915275" cy="5486400"/>
          </a:xfrm>
          <a:prstGeom prst="rect">
            <a:avLst/>
          </a:prstGeom>
        </p:spPr>
      </p:pic>
      <p:sp>
        <p:nvSpPr>
          <p:cNvPr id="2" name="Title 1"/>
          <p:cNvSpPr>
            <a:spLocks noGrp="1"/>
          </p:cNvSpPr>
          <p:nvPr>
            <p:ph type="title"/>
          </p:nvPr>
        </p:nvSpPr>
        <p:spPr/>
        <p:txBody>
          <a:bodyPr/>
          <a:lstStyle/>
          <a:p>
            <a:r>
              <a:rPr lang="en-US" dirty="0" smtClean="0"/>
              <a:t>Try it out…</a:t>
            </a:r>
            <a:endParaRPr lang="en-US" dirty="0"/>
          </a:p>
        </p:txBody>
      </p:sp>
    </p:spTree>
    <p:extLst>
      <p:ext uri="{BB962C8B-B14F-4D97-AF65-F5344CB8AC3E}">
        <p14:creationId xmlns:p14="http://schemas.microsoft.com/office/powerpoint/2010/main" val="10128024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823336" y="1174445"/>
            <a:ext cx="7591425" cy="5343525"/>
          </a:xfrm>
          <a:prstGeom prst="rect">
            <a:avLst/>
          </a:prstGeom>
        </p:spPr>
      </p:pic>
      <p:sp>
        <p:nvSpPr>
          <p:cNvPr id="2" name="Title 1"/>
          <p:cNvSpPr>
            <a:spLocks noGrp="1"/>
          </p:cNvSpPr>
          <p:nvPr>
            <p:ph type="title"/>
          </p:nvPr>
        </p:nvSpPr>
        <p:spPr/>
        <p:txBody>
          <a:bodyPr/>
          <a:lstStyle/>
          <a:p>
            <a:r>
              <a:rPr lang="en-US" dirty="0" smtClean="0"/>
              <a:t>Enter Your Key as the Password</a:t>
            </a:r>
            <a:endParaRPr lang="en-US" dirty="0"/>
          </a:p>
        </p:txBody>
      </p:sp>
      <p:pic>
        <p:nvPicPr>
          <p:cNvPr id="3" name="Picture 2"/>
          <p:cNvPicPr>
            <a:picLocks noChangeAspect="1"/>
          </p:cNvPicPr>
          <p:nvPr/>
        </p:nvPicPr>
        <p:blipFill>
          <a:blip r:embed="rId4"/>
          <a:stretch>
            <a:fillRect/>
          </a:stretch>
        </p:blipFill>
        <p:spPr>
          <a:xfrm>
            <a:off x="2864561" y="2635907"/>
            <a:ext cx="4181475" cy="3371850"/>
          </a:xfrm>
          <a:prstGeom prst="rect">
            <a:avLst/>
          </a:prstGeom>
        </p:spPr>
      </p:pic>
      <p:sp>
        <p:nvSpPr>
          <p:cNvPr id="8" name="TextBox 7"/>
          <p:cNvSpPr txBox="1"/>
          <p:nvPr/>
        </p:nvSpPr>
        <p:spPr>
          <a:xfrm>
            <a:off x="9142293" y="3803228"/>
            <a:ext cx="3159583" cy="1037207"/>
          </a:xfrm>
          <a:prstGeom prst="rect">
            <a:avLst/>
          </a:prstGeom>
          <a:noFill/>
        </p:spPr>
        <p:txBody>
          <a:bodyPr wrap="non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US" sz="2400" dirty="0" smtClean="0">
                <a:solidFill>
                  <a:srgbClr val="FF0000"/>
                </a:solidFill>
              </a:rPr>
              <a:t>Username: (blank)</a:t>
            </a:r>
          </a:p>
          <a:p>
            <a:pPr marL="342900" indent="-342900">
              <a:lnSpc>
                <a:spcPct val="90000"/>
              </a:lnSpc>
              <a:spcAft>
                <a:spcPts val="600"/>
              </a:spcAft>
              <a:buFont typeface="Arial" panose="020B0604020202020204" pitchFamily="34" charset="0"/>
              <a:buChar char="•"/>
            </a:pPr>
            <a:r>
              <a:rPr lang="en-US" sz="2400" dirty="0" smtClean="0">
                <a:solidFill>
                  <a:srgbClr val="FF0000"/>
                </a:solidFill>
              </a:rPr>
              <a:t>Password: &lt;key&gt;</a:t>
            </a:r>
            <a:endParaRPr lang="en-US" sz="2400" dirty="0" smtClean="0">
              <a:solidFill>
                <a:srgbClr val="FF0000"/>
              </a:solidFill>
            </a:endParaRPr>
          </a:p>
        </p:txBody>
      </p:sp>
      <p:cxnSp>
        <p:nvCxnSpPr>
          <p:cNvPr id="9" name="Straight Arrow Connector 8"/>
          <p:cNvCxnSpPr/>
          <p:nvPr/>
        </p:nvCxnSpPr>
        <p:spPr>
          <a:xfrm flipH="1">
            <a:off x="5699171" y="4321832"/>
            <a:ext cx="3200364" cy="542122"/>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635000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57579" y="1204913"/>
            <a:ext cx="6183603" cy="5303629"/>
          </a:xfrm>
          <a:prstGeom prst="rect">
            <a:avLst/>
          </a:prstGeom>
        </p:spPr>
      </p:pic>
      <p:sp>
        <p:nvSpPr>
          <p:cNvPr id="2" name="Title 1"/>
          <p:cNvSpPr>
            <a:spLocks noGrp="1"/>
          </p:cNvSpPr>
          <p:nvPr>
            <p:ph type="title"/>
          </p:nvPr>
        </p:nvSpPr>
        <p:spPr/>
        <p:txBody>
          <a:bodyPr/>
          <a:lstStyle/>
          <a:p>
            <a:r>
              <a:rPr lang="en-US" dirty="0" smtClean="0"/>
              <a:t>Verify Data in the Cloud</a:t>
            </a:r>
            <a:endParaRPr lang="en-US" dirty="0"/>
          </a:p>
        </p:txBody>
      </p:sp>
    </p:spTree>
    <p:extLst>
      <p:ext uri="{BB962C8B-B14F-4D97-AF65-F5344CB8AC3E}">
        <p14:creationId xmlns:p14="http://schemas.microsoft.com/office/powerpoint/2010/main" val="286861232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6579" y="4137335"/>
            <a:ext cx="3931940" cy="917575"/>
          </a:xfrm>
        </p:spPr>
        <p:txBody>
          <a:bodyPr/>
          <a:lstStyle/>
          <a:p>
            <a:r>
              <a:rPr lang="en-US" dirty="0" smtClean="0"/>
              <a:t>Questions?</a:t>
            </a:r>
            <a:endParaRPr lang="en-US" dirty="0"/>
          </a:p>
        </p:txBody>
      </p:sp>
      <p:pic>
        <p:nvPicPr>
          <p:cNvPr id="1026" name="Picture 2" descr="FAQ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3774" y="1485604"/>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9763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46160" r="51034"/>
          <a:stretch/>
        </p:blipFill>
        <p:spPr>
          <a:xfrm>
            <a:off x="1738909" y="1147407"/>
            <a:ext cx="8136887" cy="5298626"/>
          </a:xfrm>
          <a:prstGeom prst="rect">
            <a:avLst/>
          </a:prstGeom>
        </p:spPr>
      </p:pic>
      <p:sp>
        <p:nvSpPr>
          <p:cNvPr id="2" name="Title 1"/>
          <p:cNvSpPr>
            <a:spLocks noGrp="1"/>
          </p:cNvSpPr>
          <p:nvPr>
            <p:ph type="title"/>
          </p:nvPr>
        </p:nvSpPr>
        <p:spPr/>
        <p:txBody>
          <a:bodyPr/>
          <a:lstStyle/>
          <a:p>
            <a:r>
              <a:rPr lang="en-US" dirty="0" smtClean="0"/>
              <a:t>Contact</a:t>
            </a:r>
            <a:endParaRPr lang="en-US" dirty="0"/>
          </a:p>
        </p:txBody>
      </p:sp>
      <p:sp>
        <p:nvSpPr>
          <p:cNvPr id="5" name="TextBox 4"/>
          <p:cNvSpPr txBox="1"/>
          <p:nvPr/>
        </p:nvSpPr>
        <p:spPr>
          <a:xfrm>
            <a:off x="1646287" y="6331871"/>
            <a:ext cx="7816050" cy="469039"/>
          </a:xfrm>
          <a:prstGeom prst="rect">
            <a:avLst/>
          </a:prstGeom>
          <a:noFill/>
        </p:spPr>
        <p:txBody>
          <a:bodyPr wrap="none" rtlCol="0">
            <a:spAutoFit/>
          </a:bodyPr>
          <a:lstStyle>
            <a:defPPr>
              <a:defRPr lang="en-US"/>
            </a:defPPr>
            <a:lvl1pPr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r>
              <a:rPr lang="en-US" sz="2448" dirty="0" smtClean="0"/>
              <a:t>Email: </a:t>
            </a:r>
            <a:r>
              <a:rPr lang="en-US" sz="2448" dirty="0" smtClean="0">
                <a:hlinkClick r:id="rId4"/>
              </a:rPr>
              <a:t>shchowd@microsoft.com</a:t>
            </a:r>
            <a:r>
              <a:rPr lang="en-US" sz="2448" dirty="0" smtClean="0"/>
              <a:t> </a:t>
            </a:r>
            <a:r>
              <a:rPr lang="en-US" sz="2448" dirty="0">
                <a:sym typeface="Wingdings" panose="05000000000000000000" pitchFamily="2" charset="2"/>
              </a:rPr>
              <a:t></a:t>
            </a:r>
            <a:r>
              <a:rPr lang="en-US" sz="2448" dirty="0" smtClean="0"/>
              <a:t> Twitter: </a:t>
            </a:r>
            <a:r>
              <a:rPr lang="en-US" sz="2448" dirty="0" smtClean="0">
                <a:hlinkClick r:id="rId5"/>
              </a:rPr>
              <a:t>@shahedC</a:t>
            </a:r>
            <a:r>
              <a:rPr lang="en-US" sz="2448" dirty="0" smtClean="0"/>
              <a:t> </a:t>
            </a:r>
            <a:endParaRPr lang="en-US" sz="2448" dirty="0"/>
          </a:p>
        </p:txBody>
      </p:sp>
    </p:spTree>
    <p:extLst>
      <p:ext uri="{BB962C8B-B14F-4D97-AF65-F5344CB8AC3E}">
        <p14:creationId xmlns:p14="http://schemas.microsoft.com/office/powerpoint/2010/main" val="4025471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a:t>
            </a:r>
            <a:endParaRPr lang="en-US" dirty="0"/>
          </a:p>
        </p:txBody>
      </p:sp>
    </p:spTree>
    <p:extLst>
      <p:ext uri="{BB962C8B-B14F-4D97-AF65-F5344CB8AC3E}">
        <p14:creationId xmlns:p14="http://schemas.microsoft.com/office/powerpoint/2010/main" val="18830553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74639" y="295274"/>
            <a:ext cx="11889564" cy="917575"/>
          </a:xfrm>
        </p:spPr>
        <p:txBody>
          <a:bodyPr/>
          <a:lstStyle/>
          <a:p>
            <a:r>
              <a:rPr lang="en-US" dirty="0" smtClean="0"/>
              <a:t>What is a Mobile Device?</a:t>
            </a:r>
            <a:endParaRPr lang="en-US" dirty="0"/>
          </a:p>
        </p:txBody>
      </p:sp>
      <p:grpSp>
        <p:nvGrpSpPr>
          <p:cNvPr id="2" name="Group 1"/>
          <p:cNvGrpSpPr/>
          <p:nvPr/>
        </p:nvGrpSpPr>
        <p:grpSpPr>
          <a:xfrm>
            <a:off x="274639" y="1668482"/>
            <a:ext cx="11466638" cy="4401205"/>
            <a:chOff x="274639" y="1668482"/>
            <a:chExt cx="11466638" cy="4401205"/>
          </a:xfrm>
        </p:grpSpPr>
        <p:sp>
          <p:nvSpPr>
            <p:cNvPr id="3" name="TextBox 2"/>
            <p:cNvSpPr txBox="1"/>
            <p:nvPr/>
          </p:nvSpPr>
          <p:spPr>
            <a:xfrm>
              <a:off x="274639" y="1668482"/>
              <a:ext cx="5364354" cy="4401205"/>
            </a:xfrm>
            <a:prstGeom prst="rect">
              <a:avLst/>
            </a:prstGeom>
            <a:noFill/>
          </p:spPr>
          <p:txBody>
            <a:bodyPr wrap="none" rtlCol="0">
              <a:spAutoFit/>
            </a:bodyPr>
            <a:lstStyle/>
            <a:p>
              <a:pPr marL="342900" indent="-342900">
                <a:lnSpc>
                  <a:spcPct val="200000"/>
                </a:lnSpc>
                <a:buFont typeface="Wingdings" panose="05000000000000000000" pitchFamily="2" charset="2"/>
                <a:buChar char="q"/>
              </a:pPr>
              <a:r>
                <a:rPr lang="en-US" sz="2800" dirty="0" smtClean="0"/>
                <a:t> Smartphones</a:t>
              </a:r>
              <a:endParaRPr lang="en-US" sz="2800" dirty="0"/>
            </a:p>
            <a:p>
              <a:pPr marL="342900" indent="-342900">
                <a:lnSpc>
                  <a:spcPct val="200000"/>
                </a:lnSpc>
                <a:buFont typeface="Wingdings" panose="05000000000000000000" pitchFamily="2" charset="2"/>
                <a:buChar char="q"/>
              </a:pPr>
              <a:r>
                <a:rPr lang="en-US" sz="2800" dirty="0" smtClean="0"/>
                <a:t> Tablets</a:t>
              </a:r>
              <a:endParaRPr lang="en-US" sz="2800" dirty="0"/>
            </a:p>
            <a:p>
              <a:pPr marL="342900" indent="-342900">
                <a:lnSpc>
                  <a:spcPct val="200000"/>
                </a:lnSpc>
                <a:buFont typeface="Wingdings" panose="05000000000000000000" pitchFamily="2" charset="2"/>
                <a:buChar char="q"/>
              </a:pPr>
              <a:r>
                <a:rPr lang="en-US" sz="2800" dirty="0" smtClean="0"/>
                <a:t> Laptops</a:t>
              </a:r>
              <a:endParaRPr lang="en-US" sz="2800" dirty="0"/>
            </a:p>
            <a:p>
              <a:pPr marL="342900" indent="-342900">
                <a:lnSpc>
                  <a:spcPct val="200000"/>
                </a:lnSpc>
                <a:buFont typeface="Wingdings" panose="05000000000000000000" pitchFamily="2" charset="2"/>
                <a:buChar char="q"/>
              </a:pPr>
              <a:r>
                <a:rPr lang="en-US" sz="2800" dirty="0" smtClean="0"/>
                <a:t> Netbooks and smaller laptops</a:t>
              </a:r>
            </a:p>
            <a:p>
              <a:pPr marL="342900" indent="-342900">
                <a:lnSpc>
                  <a:spcPct val="200000"/>
                </a:lnSpc>
                <a:buFont typeface="Wingdings" panose="05000000000000000000" pitchFamily="2" charset="2"/>
                <a:buChar char="q"/>
              </a:pPr>
              <a:r>
                <a:rPr lang="en-US" sz="2800" dirty="0" smtClean="0"/>
                <a:t> Laptop/Tablet hybrids</a:t>
              </a:r>
              <a:endParaRPr lang="en-US" sz="2800" dirty="0"/>
            </a:p>
          </p:txBody>
        </p:sp>
        <p:pic>
          <p:nvPicPr>
            <p:cNvPr id="4104" name="Picture 8" descr="http://techpinions.com/wp-content/uploads/2012/10/ecolov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9421" y="3123416"/>
              <a:ext cx="1679056" cy="149133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ifi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8675" y="3203330"/>
              <a:ext cx="914400" cy="9144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ps-Gps-Receiving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275" y="3869084"/>
              <a:ext cx="914400" cy="9144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cdn.marketplaceimages.windowsphone.com/v8/images/bfbdd805-81cd-4970-8df9-6e202538948f?imageType=ws_icon_lar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67668" y="4013804"/>
              <a:ext cx="873609" cy="87360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722981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Cloud?</a:t>
            </a:r>
            <a:endParaRPr lang="en-US" dirty="0"/>
          </a:p>
        </p:txBody>
      </p:sp>
      <p:grpSp>
        <p:nvGrpSpPr>
          <p:cNvPr id="3" name="Group 2"/>
          <p:cNvGrpSpPr/>
          <p:nvPr/>
        </p:nvGrpSpPr>
        <p:grpSpPr>
          <a:xfrm>
            <a:off x="274639" y="1212849"/>
            <a:ext cx="9966914" cy="5781676"/>
            <a:chOff x="274639" y="1212849"/>
            <a:chExt cx="9418280" cy="5296398"/>
          </a:xfrm>
        </p:grpSpPr>
        <p:pic>
          <p:nvPicPr>
            <p:cNvPr id="1026" name="Picture 2" descr="http://media.zenfs.com/en-US/video/video.pd2upload.com/video.moviesmanualupload@6c38c0f1-e4b2-3ef4-9f26-bd139097d694_FU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639" y="1212849"/>
              <a:ext cx="9418280" cy="529639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49019" y="3860722"/>
              <a:ext cx="5281692" cy="2585323"/>
            </a:xfrm>
            <a:prstGeom prst="rect">
              <a:avLst/>
            </a:prstGeom>
            <a:noFill/>
          </p:spPr>
          <p:txBody>
            <a:bodyPr wrap="square" lIns="91440" tIns="45720" rIns="91440" bIns="45720">
              <a:spAutoFit/>
            </a:bodyPr>
            <a:lstStyle/>
            <a:p>
              <a:pPr algn="ctr"/>
              <a:r>
                <a:rPr lang="en-US"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“No one understands</a:t>
              </a:r>
            </a:p>
            <a:p>
              <a:pPr algn="ctr"/>
              <a:r>
                <a:rPr lang="en-US"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the Cloud!!!”</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spTree>
    <p:extLst>
      <p:ext uri="{BB962C8B-B14F-4D97-AF65-F5344CB8AC3E}">
        <p14:creationId xmlns:p14="http://schemas.microsoft.com/office/powerpoint/2010/main" val="19637635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Services: </a:t>
            </a:r>
            <a:r>
              <a:rPr lang="en-US" dirty="0" err="1" smtClean="0"/>
              <a:t>IaaS</a:t>
            </a:r>
            <a:r>
              <a:rPr lang="en-US" dirty="0" smtClean="0"/>
              <a:t>, </a:t>
            </a:r>
            <a:r>
              <a:rPr lang="en-US" dirty="0" err="1" smtClean="0"/>
              <a:t>PaaS</a:t>
            </a:r>
            <a:r>
              <a:rPr lang="en-US" dirty="0" smtClean="0"/>
              <a:t> and SaaS</a:t>
            </a:r>
            <a:endParaRPr lang="en-US" dirty="0"/>
          </a:p>
        </p:txBody>
      </p:sp>
      <p:graphicFrame>
        <p:nvGraphicFramePr>
          <p:cNvPr id="4" name="Table 3"/>
          <p:cNvGraphicFramePr>
            <a:graphicFrameLocks noGrp="1"/>
          </p:cNvGraphicFramePr>
          <p:nvPr>
            <p:extLst/>
          </p:nvPr>
        </p:nvGraphicFramePr>
        <p:xfrm>
          <a:off x="1322069" y="1607766"/>
          <a:ext cx="8137440" cy="4233957"/>
        </p:xfrm>
        <a:graphic>
          <a:graphicData uri="http://schemas.openxmlformats.org/drawingml/2006/table">
            <a:tbl>
              <a:tblPr firstRow="1" firstCol="1" bandRow="1">
                <a:tableStyleId>{5C22544A-7EE6-4342-B048-85BDC9FD1C3A}</a:tableStyleId>
              </a:tblPr>
              <a:tblGrid>
                <a:gridCol w="1627488"/>
                <a:gridCol w="1627488"/>
                <a:gridCol w="1627488"/>
                <a:gridCol w="1627488"/>
                <a:gridCol w="1627488"/>
              </a:tblGrid>
              <a:tr h="321788">
                <a:tc>
                  <a:txBody>
                    <a:bodyPr/>
                    <a:lstStyle/>
                    <a:p>
                      <a:pPr marL="0" marR="0">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c>
                  <a:txBody>
                    <a:bodyPr/>
                    <a:lstStyle/>
                    <a:p>
                      <a:pPr marL="0" marR="0">
                        <a:lnSpc>
                          <a:spcPct val="107000"/>
                        </a:lnSpc>
                        <a:spcBef>
                          <a:spcPts val="0"/>
                        </a:spcBef>
                        <a:spcAft>
                          <a:spcPts val="0"/>
                        </a:spcAft>
                      </a:pPr>
                      <a:r>
                        <a:rPr lang="en-US" sz="1600">
                          <a:effectLst/>
                        </a:rPr>
                        <a:t>Host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c>
                  <a:txBody>
                    <a:bodyPr/>
                    <a:lstStyle/>
                    <a:p>
                      <a:pPr marL="0" marR="0">
                        <a:lnSpc>
                          <a:spcPct val="107000"/>
                        </a:lnSpc>
                        <a:spcBef>
                          <a:spcPts val="0"/>
                        </a:spcBef>
                        <a:spcAft>
                          <a:spcPts val="0"/>
                        </a:spcAft>
                      </a:pPr>
                      <a:r>
                        <a:rPr lang="en-US" sz="1600">
                          <a:effectLst/>
                        </a:rPr>
                        <a:t>Build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c>
                  <a:txBody>
                    <a:bodyPr/>
                    <a:lstStyle/>
                    <a:p>
                      <a:pPr marL="0" marR="0">
                        <a:lnSpc>
                          <a:spcPct val="107000"/>
                        </a:lnSpc>
                        <a:spcBef>
                          <a:spcPts val="0"/>
                        </a:spcBef>
                        <a:spcAft>
                          <a:spcPts val="0"/>
                        </a:spcAft>
                      </a:pPr>
                      <a:r>
                        <a:rPr lang="en-US" sz="1600">
                          <a:effectLst/>
                        </a:rPr>
                        <a:t>Consume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r>
              <a:tr h="999172">
                <a:tc>
                  <a:txBody>
                    <a:bodyPr/>
                    <a:lstStyle/>
                    <a:p>
                      <a:pPr marL="0" marR="0">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c>
                  <a:txBody>
                    <a:bodyPr/>
                    <a:lstStyle/>
                    <a:p>
                      <a:pPr marL="0" marR="0">
                        <a:lnSpc>
                          <a:spcPct val="107000"/>
                        </a:lnSpc>
                        <a:spcBef>
                          <a:spcPts val="0"/>
                        </a:spcBef>
                        <a:spcAft>
                          <a:spcPts val="0"/>
                        </a:spcAft>
                      </a:pPr>
                      <a:r>
                        <a:rPr lang="en-US" sz="1600" dirty="0">
                          <a:effectLst/>
                        </a:rPr>
                        <a:t>Packaged Software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c>
                  <a:txBody>
                    <a:bodyPr/>
                    <a:lstStyle/>
                    <a:p>
                      <a:pPr marL="0" marR="0">
                        <a:lnSpc>
                          <a:spcPct val="107000"/>
                        </a:lnSpc>
                        <a:spcBef>
                          <a:spcPts val="0"/>
                        </a:spcBef>
                        <a:spcAft>
                          <a:spcPts val="0"/>
                        </a:spcAft>
                      </a:pPr>
                      <a:r>
                        <a:rPr lang="en-US" sz="1600">
                          <a:effectLst/>
                        </a:rPr>
                        <a:t>IaaS: infrastructure as a service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c>
                  <a:txBody>
                    <a:bodyPr/>
                    <a:lstStyle/>
                    <a:p>
                      <a:pPr marL="0" marR="0">
                        <a:lnSpc>
                          <a:spcPct val="107000"/>
                        </a:lnSpc>
                        <a:spcBef>
                          <a:spcPts val="0"/>
                        </a:spcBef>
                        <a:spcAft>
                          <a:spcPts val="0"/>
                        </a:spcAft>
                      </a:pPr>
                      <a:r>
                        <a:rPr lang="en-US" sz="1600">
                          <a:effectLst/>
                        </a:rPr>
                        <a:t>PaaS: Platform as a service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c>
                  <a:txBody>
                    <a:bodyPr/>
                    <a:lstStyle/>
                    <a:p>
                      <a:pPr marL="0" marR="0">
                        <a:lnSpc>
                          <a:spcPct val="107000"/>
                        </a:lnSpc>
                        <a:spcBef>
                          <a:spcPts val="0"/>
                        </a:spcBef>
                        <a:spcAft>
                          <a:spcPts val="0"/>
                        </a:spcAft>
                      </a:pPr>
                      <a:r>
                        <a:rPr lang="en-US" sz="1600">
                          <a:effectLst/>
                        </a:rPr>
                        <a:t>Saas: software as a service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r>
              <a:tr h="321788">
                <a:tc>
                  <a:txBody>
                    <a:bodyPr/>
                    <a:lstStyle/>
                    <a:p>
                      <a:pPr marL="0" marR="0">
                        <a:lnSpc>
                          <a:spcPct val="107000"/>
                        </a:lnSpc>
                        <a:spcBef>
                          <a:spcPts val="0"/>
                        </a:spcBef>
                        <a:spcAft>
                          <a:spcPts val="0"/>
                        </a:spcAft>
                      </a:pPr>
                      <a:r>
                        <a:rPr lang="en-US" sz="1600" dirty="0">
                          <a:effectLst/>
                        </a:rPr>
                        <a:t>Applications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solidFill>
                      <a:schemeClr val="accent3">
                        <a:lumMod val="75000"/>
                      </a:schemeClr>
                    </a:solidFill>
                  </a:tcPr>
                </a:tc>
                <a:tc rowSpan="9">
                  <a:txBody>
                    <a:bodyPr/>
                    <a:lstStyle/>
                    <a:p>
                      <a:pPr marL="0" marR="0">
                        <a:lnSpc>
                          <a:spcPct val="107000"/>
                        </a:lnSpc>
                        <a:spcBef>
                          <a:spcPts val="0"/>
                        </a:spcBef>
                        <a:spcAft>
                          <a:spcPts val="0"/>
                        </a:spcAft>
                      </a:pPr>
                      <a:r>
                        <a:rPr lang="en-US" sz="1600" dirty="0">
                          <a:effectLst/>
                        </a:rPr>
                        <a:t> </a:t>
                      </a:r>
                    </a:p>
                    <a:p>
                      <a:pPr marL="0" marR="0">
                        <a:lnSpc>
                          <a:spcPct val="107000"/>
                        </a:lnSpc>
                        <a:spcBef>
                          <a:spcPts val="0"/>
                        </a:spcBef>
                        <a:spcAft>
                          <a:spcPts val="0"/>
                        </a:spcAft>
                      </a:pPr>
                      <a:r>
                        <a:rPr lang="en-US" sz="1600" dirty="0">
                          <a:effectLst/>
                        </a:rPr>
                        <a:t> </a:t>
                      </a:r>
                    </a:p>
                    <a:p>
                      <a:pPr marL="0" marR="0">
                        <a:lnSpc>
                          <a:spcPct val="107000"/>
                        </a:lnSpc>
                        <a:spcBef>
                          <a:spcPts val="0"/>
                        </a:spcBef>
                        <a:spcAft>
                          <a:spcPts val="0"/>
                        </a:spcAft>
                      </a:pPr>
                      <a:r>
                        <a:rPr lang="en-US" sz="1600" dirty="0">
                          <a:effectLst/>
                        </a:rPr>
                        <a:t> </a:t>
                      </a:r>
                    </a:p>
                    <a:p>
                      <a:pPr marL="0" marR="0">
                        <a:lnSpc>
                          <a:spcPct val="107000"/>
                        </a:lnSpc>
                        <a:spcBef>
                          <a:spcPts val="0"/>
                        </a:spcBef>
                        <a:spcAft>
                          <a:spcPts val="0"/>
                        </a:spcAft>
                      </a:pPr>
                      <a:r>
                        <a:rPr lang="en-US" sz="1600" dirty="0">
                          <a:effectLst/>
                        </a:rPr>
                        <a:t> </a:t>
                      </a:r>
                    </a:p>
                    <a:p>
                      <a:pPr marL="0" marR="0">
                        <a:lnSpc>
                          <a:spcPct val="107000"/>
                        </a:lnSpc>
                        <a:spcBef>
                          <a:spcPts val="0"/>
                        </a:spcBef>
                        <a:spcAft>
                          <a:spcPts val="0"/>
                        </a:spcAft>
                      </a:pPr>
                      <a:r>
                        <a:rPr lang="en-US" sz="1600" dirty="0" smtClean="0">
                          <a:effectLst/>
                        </a:rPr>
                        <a:t>Self-</a:t>
                      </a:r>
                      <a:endParaRPr lang="en-US" sz="1600" dirty="0">
                        <a:effectLst/>
                      </a:endParaRPr>
                    </a:p>
                    <a:p>
                      <a:pPr marL="0" marR="0">
                        <a:lnSpc>
                          <a:spcPct val="107000"/>
                        </a:lnSpc>
                        <a:spcBef>
                          <a:spcPts val="0"/>
                        </a:spcBef>
                        <a:spcAft>
                          <a:spcPts val="0"/>
                        </a:spcAft>
                      </a:pPr>
                      <a:r>
                        <a:rPr lang="en-US" sz="1600" dirty="0" smtClean="0">
                          <a:effectLst/>
                        </a:rPr>
                        <a:t>Managed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c rowSpan="5">
                  <a:txBody>
                    <a:bodyPr/>
                    <a:lstStyle/>
                    <a:p>
                      <a:pPr marL="0" marR="0">
                        <a:lnSpc>
                          <a:spcPct val="107000"/>
                        </a:lnSpc>
                        <a:spcBef>
                          <a:spcPts val="0"/>
                        </a:spcBef>
                        <a:spcAft>
                          <a:spcPts val="0"/>
                        </a:spcAft>
                      </a:pPr>
                      <a:r>
                        <a:rPr lang="en-US" sz="1600" dirty="0" smtClean="0">
                          <a:effectLst/>
                        </a:rPr>
                        <a:t> </a:t>
                      </a:r>
                    </a:p>
                    <a:p>
                      <a:pPr marL="0" marR="0">
                        <a:lnSpc>
                          <a:spcPct val="107000"/>
                        </a:lnSpc>
                        <a:spcBef>
                          <a:spcPts val="0"/>
                        </a:spcBef>
                        <a:spcAft>
                          <a:spcPts val="0"/>
                        </a:spcAft>
                      </a:pPr>
                      <a:r>
                        <a:rPr lang="en-US" sz="1600" dirty="0" smtClean="0">
                          <a:effectLst/>
                        </a:rPr>
                        <a:t> </a:t>
                      </a:r>
                    </a:p>
                    <a:p>
                      <a:pPr marL="0" marR="0">
                        <a:lnSpc>
                          <a:spcPct val="107000"/>
                        </a:lnSpc>
                        <a:spcBef>
                          <a:spcPts val="0"/>
                        </a:spcBef>
                        <a:spcAft>
                          <a:spcPts val="0"/>
                        </a:spcAft>
                      </a:pPr>
                      <a:r>
                        <a:rPr lang="en-US" sz="1600" dirty="0" smtClean="0">
                          <a:effectLst/>
                        </a:rPr>
                        <a:t>Self-</a:t>
                      </a:r>
                    </a:p>
                    <a:p>
                      <a:pPr marL="0" marR="0">
                        <a:lnSpc>
                          <a:spcPct val="107000"/>
                        </a:lnSpc>
                        <a:spcBef>
                          <a:spcPts val="0"/>
                        </a:spcBef>
                        <a:spcAft>
                          <a:spcPts val="0"/>
                        </a:spcAft>
                      </a:pPr>
                      <a:r>
                        <a:rPr lang="en-US" sz="1600" dirty="0" smtClean="0">
                          <a:effectLst/>
                        </a:rPr>
                        <a:t>Managed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c rowSpan="2">
                  <a:txBody>
                    <a:bodyPr/>
                    <a:lstStyle/>
                    <a:p>
                      <a:pPr marL="0" marR="0">
                        <a:lnSpc>
                          <a:spcPct val="107000"/>
                        </a:lnSpc>
                        <a:spcBef>
                          <a:spcPts val="0"/>
                        </a:spcBef>
                        <a:spcAft>
                          <a:spcPts val="0"/>
                        </a:spcAft>
                      </a:pPr>
                      <a:r>
                        <a:rPr lang="en-US" sz="1600" dirty="0" smtClean="0">
                          <a:effectLst/>
                        </a:rPr>
                        <a:t> Self-</a:t>
                      </a:r>
                    </a:p>
                    <a:p>
                      <a:pPr marL="0" marR="0">
                        <a:lnSpc>
                          <a:spcPct val="107000"/>
                        </a:lnSpc>
                        <a:spcBef>
                          <a:spcPts val="0"/>
                        </a:spcBef>
                        <a:spcAft>
                          <a:spcPts val="0"/>
                        </a:spcAft>
                      </a:pPr>
                      <a:r>
                        <a:rPr lang="en-US" sz="1600" dirty="0" smtClean="0">
                          <a:effectLst/>
                        </a:rPr>
                        <a:t>Managed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c rowSpan="9">
                  <a:txBody>
                    <a:bodyPr/>
                    <a:lstStyle/>
                    <a:p>
                      <a:pPr marL="0" marR="0">
                        <a:lnSpc>
                          <a:spcPct val="107000"/>
                        </a:lnSpc>
                        <a:spcBef>
                          <a:spcPts val="0"/>
                        </a:spcBef>
                        <a:spcAft>
                          <a:spcPts val="0"/>
                        </a:spcAft>
                      </a:pPr>
                      <a:r>
                        <a:rPr lang="en-US" sz="1600">
                          <a:effectLst/>
                        </a:rPr>
                        <a:t> </a:t>
                      </a:r>
                    </a:p>
                    <a:p>
                      <a:pPr marL="0" marR="0">
                        <a:lnSpc>
                          <a:spcPct val="107000"/>
                        </a:lnSpc>
                        <a:spcBef>
                          <a:spcPts val="0"/>
                        </a:spcBef>
                        <a:spcAft>
                          <a:spcPts val="0"/>
                        </a:spcAft>
                      </a:pPr>
                      <a:r>
                        <a:rPr lang="en-US" sz="1600">
                          <a:effectLst/>
                        </a:rPr>
                        <a:t> </a:t>
                      </a:r>
                    </a:p>
                    <a:p>
                      <a:pPr marL="0" marR="0">
                        <a:lnSpc>
                          <a:spcPct val="107000"/>
                        </a:lnSpc>
                        <a:spcBef>
                          <a:spcPts val="0"/>
                        </a:spcBef>
                        <a:spcAft>
                          <a:spcPts val="0"/>
                        </a:spcAft>
                      </a:pPr>
                      <a:r>
                        <a:rPr lang="en-US" sz="1600">
                          <a:effectLst/>
                        </a:rPr>
                        <a:t> </a:t>
                      </a:r>
                    </a:p>
                    <a:p>
                      <a:pPr marL="0" marR="0">
                        <a:lnSpc>
                          <a:spcPct val="107000"/>
                        </a:lnSpc>
                        <a:spcBef>
                          <a:spcPts val="0"/>
                        </a:spcBef>
                        <a:spcAft>
                          <a:spcPts val="0"/>
                        </a:spcAft>
                      </a:pPr>
                      <a:r>
                        <a:rPr lang="en-US" sz="1600">
                          <a:effectLst/>
                        </a:rPr>
                        <a:t>Managed</a:t>
                      </a:r>
                    </a:p>
                    <a:p>
                      <a:pPr marL="0" marR="0">
                        <a:lnSpc>
                          <a:spcPct val="107000"/>
                        </a:lnSpc>
                        <a:spcBef>
                          <a:spcPts val="0"/>
                        </a:spcBef>
                        <a:spcAft>
                          <a:spcPts val="0"/>
                        </a:spcAft>
                      </a:pPr>
                      <a:r>
                        <a:rPr lang="en-US" sz="1600">
                          <a:effectLst/>
                        </a:rPr>
                        <a:t>By Vendor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solidFill>
                      <a:schemeClr val="tx2">
                        <a:lumMod val="40000"/>
                        <a:lumOff val="60000"/>
                      </a:schemeClr>
                    </a:solidFill>
                  </a:tcPr>
                </a:tc>
              </a:tr>
              <a:tr h="338693">
                <a:tc>
                  <a:txBody>
                    <a:bodyPr/>
                    <a:lstStyle/>
                    <a:p>
                      <a:pPr marL="0" marR="0">
                        <a:lnSpc>
                          <a:spcPct val="107000"/>
                        </a:lnSpc>
                        <a:spcBef>
                          <a:spcPts val="0"/>
                        </a:spcBef>
                        <a:spcAft>
                          <a:spcPts val="0"/>
                        </a:spcAft>
                      </a:pPr>
                      <a:r>
                        <a:rPr lang="en-US" sz="1600" dirty="0">
                          <a:effectLst/>
                        </a:rPr>
                        <a:t>Data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solidFill>
                      <a:schemeClr val="accent3">
                        <a:lumMod val="75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21788">
                <a:tc>
                  <a:txBody>
                    <a:bodyPr/>
                    <a:lstStyle/>
                    <a:p>
                      <a:pPr marL="0" marR="0">
                        <a:lnSpc>
                          <a:spcPct val="107000"/>
                        </a:lnSpc>
                        <a:spcBef>
                          <a:spcPts val="0"/>
                        </a:spcBef>
                        <a:spcAft>
                          <a:spcPts val="0"/>
                        </a:spcAft>
                      </a:pPr>
                      <a:r>
                        <a:rPr lang="en-US" sz="1600" dirty="0">
                          <a:effectLst/>
                        </a:rPr>
                        <a:t>Runtime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solidFill>
                      <a:schemeClr val="accent2">
                        <a:lumMod val="75000"/>
                      </a:schemeClr>
                    </a:solidFill>
                  </a:tcPr>
                </a:tc>
                <a:tc vMerge="1">
                  <a:txBody>
                    <a:bodyPr/>
                    <a:lstStyle/>
                    <a:p>
                      <a:endParaRPr lang="en-US"/>
                    </a:p>
                  </a:txBody>
                  <a:tcPr/>
                </a:tc>
                <a:tc vMerge="1">
                  <a:txBody>
                    <a:bodyPr/>
                    <a:lstStyle/>
                    <a:p>
                      <a:endParaRPr lang="en-US"/>
                    </a:p>
                  </a:txBody>
                  <a:tcPr/>
                </a:tc>
                <a:tc rowSpan="7">
                  <a:txBody>
                    <a:bodyPr/>
                    <a:lstStyle/>
                    <a:p>
                      <a:pPr marL="0" marR="0">
                        <a:lnSpc>
                          <a:spcPct val="107000"/>
                        </a:lnSpc>
                        <a:spcBef>
                          <a:spcPts val="0"/>
                        </a:spcBef>
                        <a:spcAft>
                          <a:spcPts val="0"/>
                        </a:spcAft>
                      </a:pPr>
                      <a:r>
                        <a:rPr lang="en-US" sz="1600" dirty="0">
                          <a:effectLst/>
                        </a:rPr>
                        <a:t> </a:t>
                      </a:r>
                    </a:p>
                    <a:p>
                      <a:pPr marL="0" marR="0">
                        <a:lnSpc>
                          <a:spcPct val="107000"/>
                        </a:lnSpc>
                        <a:spcBef>
                          <a:spcPts val="0"/>
                        </a:spcBef>
                        <a:spcAft>
                          <a:spcPts val="0"/>
                        </a:spcAft>
                      </a:pPr>
                      <a:r>
                        <a:rPr lang="en-US" sz="1600" dirty="0">
                          <a:effectLst/>
                        </a:rPr>
                        <a:t> </a:t>
                      </a:r>
                    </a:p>
                    <a:p>
                      <a:pPr marL="0" marR="0">
                        <a:lnSpc>
                          <a:spcPct val="107000"/>
                        </a:lnSpc>
                        <a:spcBef>
                          <a:spcPts val="0"/>
                        </a:spcBef>
                        <a:spcAft>
                          <a:spcPts val="0"/>
                        </a:spcAft>
                      </a:pPr>
                      <a:r>
                        <a:rPr lang="en-US" sz="1600" dirty="0">
                          <a:effectLst/>
                        </a:rPr>
                        <a:t> </a:t>
                      </a:r>
                    </a:p>
                    <a:p>
                      <a:pPr marL="0" marR="0">
                        <a:lnSpc>
                          <a:spcPct val="107000"/>
                        </a:lnSpc>
                        <a:spcBef>
                          <a:spcPts val="0"/>
                        </a:spcBef>
                        <a:spcAft>
                          <a:spcPts val="0"/>
                        </a:spcAft>
                      </a:pPr>
                      <a:r>
                        <a:rPr lang="en-US" sz="1600" dirty="0">
                          <a:effectLst/>
                        </a:rPr>
                        <a:t>Managed</a:t>
                      </a:r>
                    </a:p>
                    <a:p>
                      <a:pPr marL="0" marR="0">
                        <a:lnSpc>
                          <a:spcPct val="107000"/>
                        </a:lnSpc>
                        <a:spcBef>
                          <a:spcPts val="0"/>
                        </a:spcBef>
                        <a:spcAft>
                          <a:spcPts val="0"/>
                        </a:spcAft>
                      </a:pPr>
                      <a:r>
                        <a:rPr lang="en-US" sz="1600" dirty="0">
                          <a:effectLst/>
                        </a:rPr>
                        <a:t>By Vendor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solidFill>
                      <a:schemeClr val="tx2">
                        <a:lumMod val="40000"/>
                        <a:lumOff val="60000"/>
                      </a:schemeClr>
                    </a:solidFill>
                  </a:tcPr>
                </a:tc>
                <a:tc vMerge="1">
                  <a:txBody>
                    <a:bodyPr/>
                    <a:lstStyle/>
                    <a:p>
                      <a:endParaRPr lang="en-US"/>
                    </a:p>
                  </a:txBody>
                  <a:tcPr/>
                </a:tc>
              </a:tr>
              <a:tr h="321788">
                <a:tc>
                  <a:txBody>
                    <a:bodyPr/>
                    <a:lstStyle/>
                    <a:p>
                      <a:pPr marL="0" marR="0">
                        <a:lnSpc>
                          <a:spcPct val="107000"/>
                        </a:lnSpc>
                        <a:spcBef>
                          <a:spcPts val="0"/>
                        </a:spcBef>
                        <a:spcAft>
                          <a:spcPts val="0"/>
                        </a:spcAft>
                      </a:pPr>
                      <a:r>
                        <a:rPr lang="en-US" sz="1600" dirty="0">
                          <a:effectLst/>
                        </a:rPr>
                        <a:t>Middleware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solidFill>
                      <a:schemeClr val="accent2">
                        <a:lumMod val="75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21788">
                <a:tc>
                  <a:txBody>
                    <a:bodyPr/>
                    <a:lstStyle/>
                    <a:p>
                      <a:pPr marL="0" marR="0">
                        <a:lnSpc>
                          <a:spcPct val="107000"/>
                        </a:lnSpc>
                        <a:spcBef>
                          <a:spcPts val="0"/>
                        </a:spcBef>
                        <a:spcAft>
                          <a:spcPts val="0"/>
                        </a:spcAft>
                      </a:pPr>
                      <a:r>
                        <a:rPr lang="en-US" sz="1600" dirty="0">
                          <a:effectLst/>
                        </a:rPr>
                        <a:t>O/S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solidFill>
                      <a:schemeClr val="accent2">
                        <a:lumMod val="75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21788">
                <a:tc>
                  <a:txBody>
                    <a:bodyPr/>
                    <a:lstStyle/>
                    <a:p>
                      <a:pPr marL="0" marR="0">
                        <a:lnSpc>
                          <a:spcPct val="107000"/>
                        </a:lnSpc>
                        <a:spcBef>
                          <a:spcPts val="0"/>
                        </a:spcBef>
                        <a:spcAft>
                          <a:spcPts val="0"/>
                        </a:spcAft>
                      </a:pPr>
                      <a:r>
                        <a:rPr lang="en-US" sz="1600" dirty="0">
                          <a:effectLst/>
                        </a:rPr>
                        <a:t>Virtualization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solidFill>
                      <a:schemeClr val="accent1">
                        <a:lumMod val="75000"/>
                      </a:schemeClr>
                    </a:solidFill>
                  </a:tcPr>
                </a:tc>
                <a:tc vMerge="1">
                  <a:txBody>
                    <a:bodyPr/>
                    <a:lstStyle/>
                    <a:p>
                      <a:endParaRPr lang="en-US"/>
                    </a:p>
                  </a:txBody>
                  <a:tcPr/>
                </a:tc>
                <a:tc rowSpan="4">
                  <a:txBody>
                    <a:bodyPr/>
                    <a:lstStyle/>
                    <a:p>
                      <a:pPr marL="0" marR="0">
                        <a:lnSpc>
                          <a:spcPct val="107000"/>
                        </a:lnSpc>
                        <a:spcBef>
                          <a:spcPts val="0"/>
                        </a:spcBef>
                        <a:spcAft>
                          <a:spcPts val="0"/>
                        </a:spcAft>
                      </a:pPr>
                      <a:r>
                        <a:rPr lang="en-US" sz="1600" dirty="0">
                          <a:effectLst/>
                        </a:rPr>
                        <a:t> </a:t>
                      </a:r>
                    </a:p>
                    <a:p>
                      <a:pPr marL="0" marR="0">
                        <a:lnSpc>
                          <a:spcPct val="107000"/>
                        </a:lnSpc>
                        <a:spcBef>
                          <a:spcPts val="0"/>
                        </a:spcBef>
                        <a:spcAft>
                          <a:spcPts val="0"/>
                        </a:spcAft>
                      </a:pPr>
                      <a:r>
                        <a:rPr lang="en-US" sz="1600" dirty="0">
                          <a:effectLst/>
                        </a:rPr>
                        <a:t>Managed</a:t>
                      </a:r>
                    </a:p>
                    <a:p>
                      <a:pPr marL="0" marR="0">
                        <a:lnSpc>
                          <a:spcPct val="107000"/>
                        </a:lnSpc>
                        <a:spcBef>
                          <a:spcPts val="0"/>
                        </a:spcBef>
                        <a:spcAft>
                          <a:spcPts val="0"/>
                        </a:spcAft>
                      </a:pPr>
                      <a:r>
                        <a:rPr lang="en-US" sz="1600" dirty="0">
                          <a:effectLst/>
                        </a:rPr>
                        <a:t>By Vendor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solidFill>
                      <a:schemeClr val="tx2">
                        <a:lumMod val="40000"/>
                        <a:lumOff val="60000"/>
                      </a:schemeClr>
                    </a:solidFill>
                  </a:tcPr>
                </a:tc>
                <a:tc vMerge="1">
                  <a:txBody>
                    <a:bodyPr/>
                    <a:lstStyle/>
                    <a:p>
                      <a:endParaRPr lang="en-US"/>
                    </a:p>
                  </a:txBody>
                  <a:tcPr/>
                </a:tc>
                <a:tc vMerge="1">
                  <a:txBody>
                    <a:bodyPr/>
                    <a:lstStyle/>
                    <a:p>
                      <a:endParaRPr lang="en-US"/>
                    </a:p>
                  </a:txBody>
                  <a:tcPr/>
                </a:tc>
              </a:tr>
              <a:tr h="321788">
                <a:tc>
                  <a:txBody>
                    <a:bodyPr/>
                    <a:lstStyle/>
                    <a:p>
                      <a:pPr marL="0" marR="0">
                        <a:lnSpc>
                          <a:spcPct val="107000"/>
                        </a:lnSpc>
                        <a:spcBef>
                          <a:spcPts val="0"/>
                        </a:spcBef>
                        <a:spcAft>
                          <a:spcPts val="0"/>
                        </a:spcAft>
                      </a:pPr>
                      <a:r>
                        <a:rPr lang="en-US" sz="1600" dirty="0">
                          <a:effectLst/>
                        </a:rPr>
                        <a:t>Servers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solidFill>
                      <a:schemeClr val="accent1">
                        <a:lumMod val="75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21788">
                <a:tc>
                  <a:txBody>
                    <a:bodyPr/>
                    <a:lstStyle/>
                    <a:p>
                      <a:pPr marL="0" marR="0">
                        <a:lnSpc>
                          <a:spcPct val="107000"/>
                        </a:lnSpc>
                        <a:spcBef>
                          <a:spcPts val="0"/>
                        </a:spcBef>
                        <a:spcAft>
                          <a:spcPts val="0"/>
                        </a:spcAft>
                      </a:pPr>
                      <a:r>
                        <a:rPr lang="en-US" sz="1600" dirty="0">
                          <a:effectLst/>
                        </a:rPr>
                        <a:t>Storage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solidFill>
                      <a:schemeClr val="accent1">
                        <a:lumMod val="75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21788">
                <a:tc>
                  <a:txBody>
                    <a:bodyPr/>
                    <a:lstStyle/>
                    <a:p>
                      <a:pPr marL="0" marR="0">
                        <a:lnSpc>
                          <a:spcPct val="107000"/>
                        </a:lnSpc>
                        <a:spcBef>
                          <a:spcPts val="0"/>
                        </a:spcBef>
                        <a:spcAft>
                          <a:spcPts val="0"/>
                        </a:spcAft>
                      </a:pPr>
                      <a:r>
                        <a:rPr lang="en-US" sz="1600" dirty="0">
                          <a:effectLst/>
                        </a:rPr>
                        <a:t>Networking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solidFill>
                      <a:schemeClr val="accent1">
                        <a:lumMod val="75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sp>
        <p:nvSpPr>
          <p:cNvPr id="5" name="TextBox 4"/>
          <p:cNvSpPr txBox="1"/>
          <p:nvPr/>
        </p:nvSpPr>
        <p:spPr>
          <a:xfrm>
            <a:off x="2354058" y="6396401"/>
            <a:ext cx="5403262" cy="382308"/>
          </a:xfrm>
          <a:prstGeom prst="rect">
            <a:avLst/>
          </a:prstGeom>
          <a:noFill/>
        </p:spPr>
        <p:txBody>
          <a:bodyPr wrap="none" rtlCol="0">
            <a:spAutoFit/>
          </a:bodyPr>
          <a:lstStyle/>
          <a:p>
            <a:r>
              <a:rPr lang="en-US" sz="1836" dirty="0"/>
              <a:t>Source: Bret </a:t>
            </a:r>
            <a:r>
              <a:rPr lang="en-US" sz="1836" dirty="0" err="1"/>
              <a:t>Stateham</a:t>
            </a:r>
            <a:r>
              <a:rPr lang="en-US" sz="1836" dirty="0"/>
              <a:t>, Windows Azure evangelist</a:t>
            </a:r>
          </a:p>
        </p:txBody>
      </p:sp>
    </p:spTree>
    <p:extLst>
      <p:ext uri="{BB962C8B-B14F-4D97-AF65-F5344CB8AC3E}">
        <p14:creationId xmlns:p14="http://schemas.microsoft.com/office/powerpoint/2010/main" val="245209404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Line with Microsoft’s Vision</a:t>
            </a:r>
            <a:endParaRPr lang="en-US" dirty="0"/>
          </a:p>
        </p:txBody>
      </p:sp>
      <p:pic>
        <p:nvPicPr>
          <p:cNvPr id="1026" name="Picture 2" descr="http://www.latimes.com/media/photo/2014-01/791093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0429" y="1501264"/>
            <a:ext cx="7336276" cy="48908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232559" y="2092671"/>
            <a:ext cx="3616680" cy="1246851"/>
          </a:xfrm>
          <a:prstGeom prst="rect">
            <a:avLst/>
          </a:prstGeom>
          <a:noFill/>
        </p:spPr>
        <p:txBody>
          <a:bodyPr wrap="square" rtlCol="0">
            <a:spAutoFit/>
          </a:bodyPr>
          <a:lstStyle/>
          <a:p>
            <a:r>
              <a:rPr lang="en-US" sz="3672" dirty="0">
                <a:solidFill>
                  <a:srgbClr val="FFFF00"/>
                </a:solidFill>
              </a:rPr>
              <a:t>“… mobile first, cloud first… ”</a:t>
            </a:r>
          </a:p>
        </p:txBody>
      </p:sp>
      <p:sp>
        <p:nvSpPr>
          <p:cNvPr id="3" name="TextBox 2"/>
          <p:cNvSpPr txBox="1"/>
          <p:nvPr/>
        </p:nvSpPr>
        <p:spPr>
          <a:xfrm>
            <a:off x="2264151" y="6516850"/>
            <a:ext cx="3221240" cy="382308"/>
          </a:xfrm>
          <a:prstGeom prst="rect">
            <a:avLst/>
          </a:prstGeom>
          <a:noFill/>
        </p:spPr>
        <p:txBody>
          <a:bodyPr wrap="none" rtlCol="0">
            <a:spAutoFit/>
          </a:bodyPr>
          <a:lstStyle/>
          <a:p>
            <a:r>
              <a:rPr lang="en-US" sz="1836" dirty="0"/>
              <a:t>Microsoft CEO </a:t>
            </a:r>
            <a:r>
              <a:rPr lang="en-US" sz="1836" dirty="0" err="1"/>
              <a:t>Satya</a:t>
            </a:r>
            <a:r>
              <a:rPr lang="en-US" sz="1836" dirty="0"/>
              <a:t> </a:t>
            </a:r>
            <a:r>
              <a:rPr lang="en-US" sz="1836" dirty="0" err="1"/>
              <a:t>Nadella</a:t>
            </a:r>
            <a:endParaRPr lang="en-US" sz="1836" dirty="0"/>
          </a:p>
        </p:txBody>
      </p:sp>
    </p:spTree>
    <p:extLst>
      <p:ext uri="{BB962C8B-B14F-4D97-AF65-F5344CB8AC3E}">
        <p14:creationId xmlns:p14="http://schemas.microsoft.com/office/powerpoint/2010/main" val="129465481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Creating a Mobile Service</a:t>
            </a:r>
            <a:endParaRPr lang="en-US" dirty="0"/>
          </a:p>
        </p:txBody>
      </p:sp>
    </p:spTree>
    <p:extLst>
      <p:ext uri="{BB962C8B-B14F-4D97-AF65-F5344CB8AC3E}">
        <p14:creationId xmlns:p14="http://schemas.microsoft.com/office/powerpoint/2010/main" val="1875884431"/>
      </p:ext>
    </p:extLst>
  </p:cSld>
  <p:clrMapOvr>
    <a:masterClrMapping/>
  </p:clrMapOvr>
  <p:timing>
    <p:tnLst>
      <p:par>
        <p:cTn id="1" dur="indefinite" restart="never" nodeType="tmRoot"/>
      </p:par>
    </p:tnLst>
  </p:timing>
</p:sld>
</file>

<file path=ppt/theme/theme1.xml><?xml version="1.0" encoding="utf-8"?>
<a:theme xmlns:a="http://schemas.openxmlformats.org/drawingml/2006/main" name="MSVID_White_16x9_2012-08-18">
  <a:themeElements>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5BDF7B88FB45242857B3A901B483E78" ma:contentTypeVersion="1" ma:contentTypeDescription="Create a new document." ma:contentTypeScope="" ma:versionID="455b738cbe291035727252965339a9cd">
  <xsd:schema xmlns:xsd="http://www.w3.org/2001/XMLSchema" xmlns:xs="http://www.w3.org/2001/XMLSchema" xmlns:p="http://schemas.microsoft.com/office/2006/metadata/properties" xmlns:ns3="cbf749eb-5fb0-4c75-b7cd-eb7d18649fd5" targetNamespace="http://schemas.microsoft.com/office/2006/metadata/properties" ma:root="true" ma:fieldsID="d774524265fcb095b4c84cada5906d7e" ns3:_="">
    <xsd:import namespace="cbf749eb-5fb0-4c75-b7cd-eb7d18649fd5"/>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f749eb-5fb0-4c75-b7cd-eb7d18649fd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1D73293D-82F6-4565-88FA-9CA87C460F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f749eb-5fb0-4c75-b7cd-eb7d18649f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90F116-B58F-4255-B05B-DA3808E0E5C6}">
  <ds:schemaRefs>
    <ds:schemaRef ds:uri="http://schemas.microsoft.com/office/2006/documentManagement/types"/>
    <ds:schemaRef ds:uri="cbf749eb-5fb0-4c75-b7cd-eb7d18649fd5"/>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22986</TotalTime>
  <Words>2179</Words>
  <Application>Microsoft Office PowerPoint</Application>
  <PresentationFormat>Custom</PresentationFormat>
  <Paragraphs>274</Paragraphs>
  <Slides>38</Slides>
  <Notes>38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ＭＳ Ｐゴシック</vt:lpstr>
      <vt:lpstr>Arial</vt:lpstr>
      <vt:lpstr>Calibri</vt:lpstr>
      <vt:lpstr>Segoe UI</vt:lpstr>
      <vt:lpstr>Segoe UI Light</vt:lpstr>
      <vt:lpstr>Times New Roman</vt:lpstr>
      <vt:lpstr>Wingdings</vt:lpstr>
      <vt:lpstr>MSVID_White_16x9_2012-08-18</vt:lpstr>
      <vt:lpstr>Azure Mobile Services in the Cloud</vt:lpstr>
      <vt:lpstr>Agenda</vt:lpstr>
      <vt:lpstr>PowerPoint Presentation</vt:lpstr>
      <vt:lpstr>Introduction</vt:lpstr>
      <vt:lpstr>What is a Mobile Device?</vt:lpstr>
      <vt:lpstr>What is the Cloud?</vt:lpstr>
      <vt:lpstr>Cloud Services: IaaS, PaaS and SaaS</vt:lpstr>
      <vt:lpstr>In Line with Microsoft’s Vision</vt:lpstr>
      <vt:lpstr>Creating a Mobile Service</vt:lpstr>
      <vt:lpstr>Getting Started</vt:lpstr>
      <vt:lpstr>Create a Mobile Service</vt:lpstr>
      <vt:lpstr>Specify Mobile Service Details</vt:lpstr>
      <vt:lpstr>Specify Database Settings</vt:lpstr>
      <vt:lpstr>Verify Status of Mobile Service</vt:lpstr>
      <vt:lpstr>Get Tools &amp; Download Your Solution</vt:lpstr>
      <vt:lpstr>Consuming the Service</vt:lpstr>
      <vt:lpstr>Build Your Solution (update NuGet packages)</vt:lpstr>
      <vt:lpstr>Run the Service Locally</vt:lpstr>
      <vt:lpstr>Verify the Service Locally</vt:lpstr>
      <vt:lpstr>Try it out…</vt:lpstr>
      <vt:lpstr>Run Windows Phone App Locally</vt:lpstr>
      <vt:lpstr>Verify Windows Phone App</vt:lpstr>
      <vt:lpstr>Run Windows App Locally</vt:lpstr>
      <vt:lpstr>Verify Windows App Locally</vt:lpstr>
      <vt:lpstr>Verify Data</vt:lpstr>
      <vt:lpstr>Publishing the Service</vt:lpstr>
      <vt:lpstr>Publish Your Mobile Service</vt:lpstr>
      <vt:lpstr>Sign In and Select Existing Service</vt:lpstr>
      <vt:lpstr>Complete the Publishing Process</vt:lpstr>
      <vt:lpstr>Verify the Service is Running</vt:lpstr>
      <vt:lpstr>Update App.Xaml.cs (Shared project)</vt:lpstr>
      <vt:lpstr>Run Windows Phone Project</vt:lpstr>
      <vt:lpstr>Run Windows project</vt:lpstr>
      <vt:lpstr>Try it out…</vt:lpstr>
      <vt:lpstr>Enter Your Key as the Password</vt:lpstr>
      <vt:lpstr>Verify Data in the Cloud</vt:lpstr>
      <vt:lpstr>Questions?</vt:lpstr>
      <vt:lpstr>Contact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Stronger. Together. One Microsoft</dc:title>
  <dc:creator>Dave Voyles</dc:creator>
  <cp:lastModifiedBy>Shahed Chowdhuri</cp:lastModifiedBy>
  <cp:revision>335</cp:revision>
  <dcterms:created xsi:type="dcterms:W3CDTF">2012-05-22T07:38:31Z</dcterms:created>
  <dcterms:modified xsi:type="dcterms:W3CDTF">2015-02-06T03:22:15Z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0x010100F5BDF7B88FB45242857B3A901B483E78</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IsMyDocuments">
    <vt:bool>true</vt:bool>
  </property>
</Properties>
</file>